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9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57" r:id="rId14"/>
    <p:sldId id="288" r:id="rId15"/>
    <p:sldId id="286" r:id="rId16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 autoAdjust="0"/>
    <p:restoredTop sz="94660"/>
  </p:normalViewPr>
  <p:slideViewPr>
    <p:cSldViewPr>
      <p:cViewPr varScale="1">
        <p:scale>
          <a:sx n="87" d="100"/>
          <a:sy n="87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A7165-C063-4AEE-8A82-1C5DFB3DB666}" type="datetimeFigureOut">
              <a:rPr lang="fr-FR"/>
              <a:pPr>
                <a:defRPr/>
              </a:pPr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0475F-A6FC-4DF7-9E47-6AD19383463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52B42-7BE0-44EC-B6CF-921904F5A1DC}" type="datetimeFigureOut">
              <a:rPr lang="fr-FR"/>
              <a:pPr>
                <a:defRPr/>
              </a:pPr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F3C09-36B0-43EA-B89C-A6DCB0773AC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D1250-0B78-4DA0-B28F-1EE694DBC1CB}" type="datetimeFigureOut">
              <a:rPr lang="fr-FR"/>
              <a:pPr>
                <a:defRPr/>
              </a:pPr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0F262-449A-426A-97FD-F9983AB8814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B41F1-1947-4B24-AA77-AAB49F4FED8D}" type="datetimeFigureOut">
              <a:rPr lang="fr-FR"/>
              <a:pPr>
                <a:defRPr/>
              </a:pPr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19007-F420-4D2A-9018-C0AA137F1CE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006CF-BEEF-469D-9172-6A8C870D5322}" type="datetimeFigureOut">
              <a:rPr lang="fr-FR"/>
              <a:pPr>
                <a:defRPr/>
              </a:pPr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8FC9-9DB8-4B13-974A-DEF90DB17D7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BAE0-DB8F-4834-8799-16A85777CCF1}" type="datetimeFigureOut">
              <a:rPr lang="fr-FR"/>
              <a:pPr>
                <a:defRPr/>
              </a:pPr>
              <a:t>29/11/2012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8C20-6278-4524-8342-286B3729381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C2BD7-1FB4-4C87-9C69-C085ACF23B62}" type="datetimeFigureOut">
              <a:rPr lang="fr-FR"/>
              <a:pPr>
                <a:defRPr/>
              </a:pPr>
              <a:t>29/11/2012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01E39-7A0B-4899-BF61-76EB9248810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2D983-DE92-4277-87BC-DE76C710067F}" type="datetimeFigureOut">
              <a:rPr lang="fr-FR"/>
              <a:pPr>
                <a:defRPr/>
              </a:pPr>
              <a:t>29/11/2012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2B4A5-B340-472F-8872-1D78F352A70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AEDCD-E3ED-4A69-A751-D6FFB16B1890}" type="datetimeFigureOut">
              <a:rPr lang="fr-FR"/>
              <a:pPr>
                <a:defRPr/>
              </a:pPr>
              <a:t>29/11/2012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BF9B4-247F-4121-B0FE-2E6A3FA0429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02E26-08CE-41F4-A050-FCE3E661BBC3}" type="datetimeFigureOut">
              <a:rPr lang="fr-FR"/>
              <a:pPr>
                <a:defRPr/>
              </a:pPr>
              <a:t>29/11/2012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165AC-D611-47C8-8F32-BB1447446AB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EFBC-FF91-4EF3-8814-AB135CCAE543}" type="datetimeFigureOut">
              <a:rPr lang="fr-FR"/>
              <a:pPr>
                <a:defRPr/>
              </a:pPr>
              <a:t>29/11/2012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1BBE7-3D14-4CD7-9454-3A842482BED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A18B92-F190-4AF4-8806-F539587412A0}" type="datetimeFigureOut">
              <a:rPr lang="fr-FR"/>
              <a:pPr>
                <a:defRPr/>
              </a:pPr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4EA75C-A675-4836-A111-B0A4ED0C835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8229600" cy="1143000"/>
          </a:xfrm>
        </p:spPr>
        <p:txBody>
          <a:bodyPr/>
          <a:lstStyle/>
          <a:p>
            <a:pPr eaLnBrk="1" hangingPunct="1"/>
            <a:r>
              <a:rPr lang="fr-CA" sz="4000" dirty="0" smtClean="0">
                <a:solidFill>
                  <a:schemeClr val="bg1"/>
                </a:solidFill>
              </a:rPr>
              <a:t>A Project On:</a:t>
            </a:r>
            <a:br>
              <a:rPr lang="fr-CA" sz="4000" dirty="0" smtClean="0">
                <a:solidFill>
                  <a:schemeClr val="bg1"/>
                </a:solidFill>
              </a:rPr>
            </a:br>
            <a:r>
              <a:rPr lang="fr-CA" sz="4000" dirty="0" err="1" smtClean="0">
                <a:solidFill>
                  <a:schemeClr val="bg1"/>
                </a:solidFill>
              </a:rPr>
              <a:t>Socially</a:t>
            </a:r>
            <a:r>
              <a:rPr lang="fr-CA" sz="4000" dirty="0" smtClean="0">
                <a:solidFill>
                  <a:schemeClr val="bg1"/>
                </a:solidFill>
              </a:rPr>
              <a:t> </a:t>
            </a:r>
            <a:r>
              <a:rPr lang="fr-CA" sz="4000" dirty="0" err="1" smtClean="0">
                <a:solidFill>
                  <a:schemeClr val="bg1"/>
                </a:solidFill>
              </a:rPr>
              <a:t>Augmented</a:t>
            </a:r>
            <a:r>
              <a:rPr lang="fr-CA" sz="4000" dirty="0" smtClean="0">
                <a:solidFill>
                  <a:schemeClr val="bg1"/>
                </a:solidFill>
              </a:rPr>
              <a:t> </a:t>
            </a:r>
            <a:r>
              <a:rPr lang="fr-CA" sz="4000" dirty="0" err="1" smtClean="0">
                <a:solidFill>
                  <a:schemeClr val="bg1"/>
                </a:solidFill>
              </a:rPr>
              <a:t>Hybrid</a:t>
            </a:r>
            <a:r>
              <a:rPr lang="fr-CA" sz="4000" dirty="0" smtClean="0">
                <a:solidFill>
                  <a:schemeClr val="bg1"/>
                </a:solidFill>
              </a:rPr>
              <a:t> </a:t>
            </a:r>
            <a:r>
              <a:rPr lang="fr-CA" sz="4000" dirty="0" err="1" smtClean="0">
                <a:solidFill>
                  <a:schemeClr val="bg1"/>
                </a:solidFill>
              </a:rPr>
              <a:t>Recommendation</a:t>
            </a:r>
            <a:r>
              <a:rPr lang="fr-CA" sz="4000" dirty="0" smtClean="0">
                <a:solidFill>
                  <a:schemeClr val="bg1"/>
                </a:solidFill>
              </a:rPr>
              <a:t> </a:t>
            </a:r>
            <a:r>
              <a:rPr lang="fr-CA" sz="4000" dirty="0" err="1" smtClean="0">
                <a:solidFill>
                  <a:schemeClr val="bg1"/>
                </a:solidFill>
              </a:rPr>
              <a:t>Engine</a:t>
            </a:r>
            <a:r>
              <a:rPr lang="fr-CA" sz="4000" dirty="0" smtClean="0">
                <a:solidFill>
                  <a:schemeClr val="bg1"/>
                </a:solidFill>
              </a:rPr>
              <a:t> (SAHRE)</a:t>
            </a:r>
            <a:br>
              <a:rPr lang="fr-CA" sz="4000" dirty="0" smtClean="0">
                <a:solidFill>
                  <a:schemeClr val="bg1"/>
                </a:solidFill>
              </a:rPr>
            </a:br>
            <a:endParaRPr lang="fr-CA" sz="40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4"/>
          <p:cNvSpPr>
            <a:spLocks noGrp="1"/>
          </p:cNvSpPr>
          <p:nvPr>
            <p:ph type="subTitle" idx="1"/>
          </p:nvPr>
        </p:nvSpPr>
        <p:spPr>
          <a:xfrm>
            <a:off x="2590800" y="3962400"/>
            <a:ext cx="6400800" cy="1323975"/>
          </a:xfrm>
        </p:spPr>
        <p:txBody>
          <a:bodyPr/>
          <a:lstStyle/>
          <a:p>
            <a:pPr eaLnBrk="1" hangingPunct="1"/>
            <a:r>
              <a:rPr lang="fr-CA" sz="2800" dirty="0" smtClean="0">
                <a:solidFill>
                  <a:schemeClr val="bg1"/>
                </a:solidFill>
              </a:rPr>
              <a:t>                                   Group </a:t>
            </a:r>
            <a:r>
              <a:rPr lang="fr-CA" sz="2800" dirty="0" err="1" smtClean="0">
                <a:solidFill>
                  <a:schemeClr val="bg1"/>
                </a:solidFill>
              </a:rPr>
              <a:t>Members</a:t>
            </a:r>
            <a:endParaRPr lang="fr-CA" sz="28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fr-CA" sz="2800" dirty="0" smtClean="0">
                <a:solidFill>
                  <a:schemeClr val="bg1"/>
                </a:solidFill>
              </a:rPr>
              <a:t>               Shivendra Soni (IIT2010027)</a:t>
            </a:r>
          </a:p>
          <a:p>
            <a:pPr eaLnBrk="1" hangingPunct="1"/>
            <a:r>
              <a:rPr lang="fr-CA" sz="2800" dirty="0" smtClean="0">
                <a:solidFill>
                  <a:schemeClr val="bg1"/>
                </a:solidFill>
              </a:rPr>
              <a:t>               Prateek Porwal (IIT2010035)</a:t>
            </a:r>
          </a:p>
          <a:p>
            <a:pPr eaLnBrk="1" hangingPunct="1"/>
            <a:r>
              <a:rPr lang="fr-CA" sz="2800" dirty="0" smtClean="0">
                <a:solidFill>
                  <a:schemeClr val="bg1"/>
                </a:solidFill>
              </a:rPr>
              <a:t>                Kshitij </a:t>
            </a:r>
            <a:r>
              <a:rPr lang="fr-CA" sz="2800" dirty="0" err="1" smtClean="0">
                <a:solidFill>
                  <a:schemeClr val="bg1"/>
                </a:solidFill>
              </a:rPr>
              <a:t>Mittal</a:t>
            </a:r>
            <a:r>
              <a:rPr lang="fr-CA" sz="2800" dirty="0" smtClean="0">
                <a:solidFill>
                  <a:schemeClr val="bg1"/>
                </a:solidFill>
              </a:rPr>
              <a:t>      (IIT2010040)</a:t>
            </a:r>
          </a:p>
        </p:txBody>
      </p:sp>
      <p:sp>
        <p:nvSpPr>
          <p:cNvPr id="5" name="Sous-titre 4"/>
          <p:cNvSpPr txBox="1">
            <a:spLocks/>
          </p:cNvSpPr>
          <p:nvPr/>
        </p:nvSpPr>
        <p:spPr bwMode="auto">
          <a:xfrm>
            <a:off x="10886" y="3973286"/>
            <a:ext cx="33528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sz="2800" dirty="0" smtClean="0">
                <a:solidFill>
                  <a:schemeClr val="bg1"/>
                </a:solidFill>
              </a:rPr>
              <a:t>Mentor:</a:t>
            </a:r>
          </a:p>
          <a:p>
            <a:pPr algn="l"/>
            <a:r>
              <a:rPr lang="fr-CA" sz="2800" dirty="0" smtClean="0">
                <a:solidFill>
                  <a:schemeClr val="bg1"/>
                </a:solidFill>
              </a:rPr>
              <a:t>Dr. </a:t>
            </a:r>
            <a:r>
              <a:rPr lang="fr-CA" sz="2800" dirty="0" err="1" smtClean="0">
                <a:solidFill>
                  <a:schemeClr val="bg1"/>
                </a:solidFill>
              </a:rPr>
              <a:t>Sonali</a:t>
            </a:r>
            <a:r>
              <a:rPr lang="fr-CA" sz="2800" dirty="0" smtClean="0">
                <a:solidFill>
                  <a:schemeClr val="bg1"/>
                </a:solidFill>
              </a:rPr>
              <a:t> </a:t>
            </a:r>
            <a:r>
              <a:rPr lang="fr-CA" sz="2800" dirty="0" err="1" smtClean="0">
                <a:solidFill>
                  <a:schemeClr val="bg1"/>
                </a:solidFill>
              </a:rPr>
              <a:t>Agarwal</a:t>
            </a:r>
            <a:endParaRPr lang="fr-CA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Sparsity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000" dirty="0" smtClean="0"/>
              <a:t>CF </a:t>
            </a:r>
            <a:r>
              <a:rPr lang="en-US" sz="2000" dirty="0"/>
              <a:t>suffers from problems with sparse data. So we considered a study to evaluate the performance of </a:t>
            </a:r>
            <a:r>
              <a:rPr lang="en-US" sz="2000" dirty="0" smtClean="0"/>
              <a:t>SAHRE </a:t>
            </a:r>
            <a:r>
              <a:rPr lang="en-US" sz="2000" dirty="0"/>
              <a:t>at various levels of data sparsity</a:t>
            </a:r>
            <a:r>
              <a:rPr lang="en-US" sz="2000" dirty="0" smtClean="0"/>
              <a:t>. In the considered study, whole user/item pairs of dataset were divided into ten groups and then randomly n sets were selected as testing sets and remaining as training sets. </a:t>
            </a:r>
            <a:r>
              <a:rPr lang="en-US" sz="2000" dirty="0"/>
              <a:t>The value of n controls the sparsity of the dataset. At each value of n</a:t>
            </a:r>
            <a:r>
              <a:rPr lang="en-US" sz="2000" dirty="0" smtClean="0"/>
              <a:t>, experiment was repeated 100 times. </a:t>
            </a:r>
            <a:r>
              <a:rPr lang="en-US" sz="2000" dirty="0"/>
              <a:t>The performance was measured by the average MAEs and the </a:t>
            </a:r>
            <a:r>
              <a:rPr lang="en-US" sz="2000" dirty="0" smtClean="0"/>
              <a:t>coverage</a:t>
            </a:r>
            <a:r>
              <a:rPr lang="en-US" sz="2000" dirty="0"/>
              <a:t>. </a:t>
            </a:r>
          </a:p>
          <a:p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4114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34591"/>
            <a:ext cx="41624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7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Cold-Start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sz="2000" dirty="0"/>
              <a:t>Cold-start is an extreme case of data sparsity where a new user has no reviews. </a:t>
            </a:r>
            <a:r>
              <a:rPr lang="en-US" sz="2000" dirty="0" smtClean="0"/>
              <a:t>In </a:t>
            </a:r>
            <a:r>
              <a:rPr lang="en-US" sz="2000" dirty="0"/>
              <a:t>such a case, CF cannot make a recommendation to this new user since CF is not able to find similar users for him/her.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SAHRE </a:t>
            </a:r>
            <a:r>
              <a:rPr lang="en-US" sz="2000" dirty="0"/>
              <a:t>cannot either if this new user has also no friends. However, in some cases of cold-start when a new user is invited by some existing users in the system, the initial friend relationships of this new user can still make the inference of </a:t>
            </a:r>
            <a:r>
              <a:rPr lang="en-US" sz="2000" dirty="0" smtClean="0"/>
              <a:t>SAHRE </a:t>
            </a:r>
            <a:r>
              <a:rPr lang="en-US" sz="2000" dirty="0"/>
              <a:t>possible.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Even though there is no prior knowledge of the new user's own preference, </a:t>
            </a:r>
            <a:r>
              <a:rPr lang="en-US" sz="2000" dirty="0" smtClean="0"/>
              <a:t>SAHRE </a:t>
            </a:r>
            <a:r>
              <a:rPr lang="en-US" sz="2000" dirty="0"/>
              <a:t>can make recommendations to this new user based on the preferences of his/her friends. </a:t>
            </a:r>
          </a:p>
        </p:txBody>
      </p:sp>
    </p:spTree>
    <p:extLst>
      <p:ext uri="{BB962C8B-B14F-4D97-AF65-F5344CB8AC3E}">
        <p14:creationId xmlns:p14="http://schemas.microsoft.com/office/powerpoint/2010/main" val="8835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fr-CA" sz="5400" dirty="0" smtClean="0">
                <a:solidFill>
                  <a:schemeClr val="accent1"/>
                </a:solidFill>
              </a:rPr>
              <a:t>Future Considérations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Usage of implicit factors (in addition to </a:t>
            </a:r>
            <a:r>
              <a:rPr lang="en-US" sz="2000" dirty="0"/>
              <a:t>e</a:t>
            </a:r>
            <a:r>
              <a:rPr lang="en-US" sz="2000" dirty="0" smtClean="0"/>
              <a:t>xplicit factors) to generate better recommendations.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/>
              <a:t>Using Semantic Filtering </a:t>
            </a:r>
            <a:br>
              <a:rPr lang="en-US" sz="2000" b="1" dirty="0" smtClean="0"/>
            </a:br>
            <a:r>
              <a:rPr lang="en-US" sz="2000" dirty="0" smtClean="0"/>
              <a:t>Further </a:t>
            </a:r>
            <a:r>
              <a:rPr lang="en-US" sz="2000" dirty="0"/>
              <a:t>improve the performance of </a:t>
            </a:r>
            <a:r>
              <a:rPr lang="en-US" sz="2000" dirty="0" smtClean="0"/>
              <a:t>SAHRE </a:t>
            </a:r>
            <a:r>
              <a:rPr lang="en-US" sz="2000" dirty="0"/>
              <a:t>by applying semantic filtering of social networks</a:t>
            </a:r>
            <a:r>
              <a:rPr lang="en-US" sz="2000" dirty="0" smtClean="0"/>
              <a:t>. Two friends who have a common taste in </a:t>
            </a:r>
            <a:r>
              <a:rPr lang="en-US" sz="2000" dirty="0"/>
              <a:t>G</a:t>
            </a:r>
            <a:r>
              <a:rPr lang="en-US" sz="2000" dirty="0" smtClean="0"/>
              <a:t>aming Items can have different tastes for Books. </a:t>
            </a:r>
            <a:r>
              <a:rPr lang="en-US" sz="2000" dirty="0"/>
              <a:t>Therefore, to </a:t>
            </a:r>
            <a:r>
              <a:rPr lang="en-US" sz="2000" dirty="0" smtClean="0"/>
              <a:t>recommend Books, </a:t>
            </a:r>
            <a:r>
              <a:rPr lang="en-US" sz="2000" dirty="0"/>
              <a:t>we should not consider friends who have common preferences only </a:t>
            </a:r>
            <a:r>
              <a:rPr lang="en-US" sz="2000" dirty="0" smtClean="0"/>
              <a:t>in Gaming Items. </a:t>
            </a:r>
            <a:r>
              <a:rPr lang="en-US" sz="2000" dirty="0"/>
              <a:t>In other words, to effectively use the </a:t>
            </a:r>
            <a:r>
              <a:rPr lang="en-US" sz="2000" dirty="0" smtClean="0"/>
              <a:t>social </a:t>
            </a:r>
            <a:r>
              <a:rPr lang="en-US" sz="2000" dirty="0"/>
              <a:t>influence, an appropriate set of friends needs to be selected according to the type of target items, which is what we called semantic filtering of social networks.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5400" dirty="0" err="1" smtClean="0">
                <a:solidFill>
                  <a:schemeClr val="accent1"/>
                </a:solidFill>
              </a:rPr>
              <a:t>References</a:t>
            </a:r>
            <a:endParaRPr lang="fr-CA" sz="5400" dirty="0" smtClean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n-US" sz="1400" dirty="0"/>
              <a:t>G. </a:t>
            </a:r>
            <a:r>
              <a:rPr lang="en-US" sz="1400" dirty="0" err="1"/>
              <a:t>Adomavicius</a:t>
            </a:r>
            <a:r>
              <a:rPr lang="en-US" sz="1400" dirty="0"/>
              <a:t>, and A. </a:t>
            </a:r>
            <a:r>
              <a:rPr lang="en-US" sz="1400" dirty="0" err="1"/>
              <a:t>Tuzhilin</a:t>
            </a:r>
            <a:r>
              <a:rPr lang="en-US" sz="1400" dirty="0"/>
              <a:t>. Toward the Next Generation of Recommender Systems: </a:t>
            </a:r>
            <a:r>
              <a:rPr lang="en-US" sz="1400" i="1" dirty="0"/>
              <a:t>A Survey of the State-of-the-Art and Possible Extensions</a:t>
            </a:r>
            <a:r>
              <a:rPr lang="en-US" sz="1400" dirty="0"/>
              <a:t>. IEEE Transactions on Knowledge and Data Engineering. </a:t>
            </a:r>
          </a:p>
          <a:p>
            <a:pPr lvl="0">
              <a:buFont typeface="+mj-lt"/>
              <a:buAutoNum type="arabicPeriod"/>
            </a:pPr>
            <a:r>
              <a:rPr lang="en-US" sz="1400" dirty="0"/>
              <a:t>C. </a:t>
            </a:r>
            <a:r>
              <a:rPr lang="en-US" sz="1400" dirty="0" err="1"/>
              <a:t>Basu</a:t>
            </a:r>
            <a:r>
              <a:rPr lang="en-US" sz="1400" dirty="0"/>
              <a:t>, H. Hirsh, and W. Cohen. Recommendation as Classification: Using Social and Content-based Information in Recommendation. </a:t>
            </a:r>
            <a:r>
              <a:rPr lang="en-US" sz="1400" i="1" dirty="0"/>
              <a:t>In Recommender System Workshop</a:t>
            </a:r>
            <a:r>
              <a:rPr lang="en-US" sz="1400" dirty="0"/>
              <a:t> '98. pp. 11-15, 1998. </a:t>
            </a:r>
          </a:p>
          <a:p>
            <a:pPr lvl="0">
              <a:buFont typeface="+mj-lt"/>
              <a:buAutoNum type="arabicPeriod"/>
            </a:pPr>
            <a:r>
              <a:rPr lang="en-US" sz="1400" dirty="0"/>
              <a:t>D. </a:t>
            </a:r>
            <a:r>
              <a:rPr lang="en-US" sz="1400" dirty="0" err="1"/>
              <a:t>Billsus</a:t>
            </a:r>
            <a:r>
              <a:rPr lang="en-US" sz="1400" dirty="0"/>
              <a:t> and M. </a:t>
            </a:r>
            <a:r>
              <a:rPr lang="en-US" sz="1400" dirty="0" err="1"/>
              <a:t>Pazzani</a:t>
            </a:r>
            <a:r>
              <a:rPr lang="en-US" sz="1400" dirty="0"/>
              <a:t>. Learning Collaborative Information Filters. In </a:t>
            </a:r>
            <a:r>
              <a:rPr lang="en-US" sz="1400" i="1" dirty="0"/>
              <a:t>Proceedings of International Conference on Machine Learning</a:t>
            </a:r>
            <a:r>
              <a:rPr lang="en-US" sz="1400" dirty="0"/>
              <a:t>, 1998. </a:t>
            </a:r>
          </a:p>
          <a:p>
            <a:pPr lvl="0">
              <a:buFont typeface="+mj-lt"/>
              <a:buAutoNum type="arabicPeriod"/>
            </a:pPr>
            <a:r>
              <a:rPr lang="en-US" sz="1400" dirty="0"/>
              <a:t>P. </a:t>
            </a:r>
            <a:r>
              <a:rPr lang="en-US" sz="1400" dirty="0" err="1"/>
              <a:t>Bonhard</a:t>
            </a:r>
            <a:r>
              <a:rPr lang="en-US" sz="1400" dirty="0"/>
              <a:t> and M. A. </a:t>
            </a:r>
            <a:r>
              <a:rPr lang="en-US" sz="1400" dirty="0" err="1"/>
              <a:t>Sasse</a:t>
            </a:r>
            <a:r>
              <a:rPr lang="en-US" sz="1400" dirty="0"/>
              <a:t>. "Knowing me, knowing you" - Using Profiles and Social Networking to Improve Recommender Systems. </a:t>
            </a:r>
            <a:r>
              <a:rPr lang="en-US" sz="1400" i="1" dirty="0"/>
              <a:t>BT Technology Journal</a:t>
            </a:r>
            <a:r>
              <a:rPr lang="en-US" sz="1400" dirty="0"/>
              <a:t>, </a:t>
            </a:r>
            <a:r>
              <a:rPr lang="en-US" sz="1400" dirty="0" err="1"/>
              <a:t>Vol</a:t>
            </a:r>
            <a:r>
              <a:rPr lang="en-US" sz="1400" dirty="0"/>
              <a:t> 24 No 3, July 2006. </a:t>
            </a:r>
          </a:p>
          <a:p>
            <a:pPr lvl="0">
              <a:buFont typeface="+mj-lt"/>
              <a:buAutoNum type="arabicPeriod"/>
            </a:pPr>
            <a:r>
              <a:rPr lang="en-US" sz="1400" dirty="0"/>
              <a:t>J. S. Breese, D. Heckerman, and C. </a:t>
            </a:r>
            <a:r>
              <a:rPr lang="en-US" sz="1400" dirty="0" err="1"/>
              <a:t>Kadie</a:t>
            </a:r>
            <a:r>
              <a:rPr lang="en-US" sz="1400" dirty="0"/>
              <a:t>. Empirical Analysis of Predictive Algorithms for Collaborative Filtering. In </a:t>
            </a:r>
            <a:r>
              <a:rPr lang="en-US" sz="1400" i="1" dirty="0"/>
              <a:t>Proceedings of the 14th Conference on Uncertainty in Artificial Intelligence</a:t>
            </a:r>
            <a:r>
              <a:rPr lang="en-US" sz="1400" dirty="0"/>
              <a:t>, pp. 43-52, 1998. </a:t>
            </a:r>
          </a:p>
          <a:p>
            <a:pPr lvl="0">
              <a:buFont typeface="+mj-lt"/>
              <a:buAutoNum type="arabicPeriod"/>
            </a:pPr>
            <a:r>
              <a:rPr lang="en-US" sz="1400" dirty="0"/>
              <a:t>V. </a:t>
            </a:r>
            <a:r>
              <a:rPr lang="en-US" sz="1400" dirty="0" err="1"/>
              <a:t>Carvalho</a:t>
            </a:r>
            <a:r>
              <a:rPr lang="en-US" sz="1400" dirty="0"/>
              <a:t>, and W. W. Cohen. On the Collective Classification of Email Speech Acts. </a:t>
            </a:r>
            <a:r>
              <a:rPr lang="en-US" sz="1400" i="1" dirty="0"/>
              <a:t>Special Interest Group on Information Retrieval</a:t>
            </a:r>
            <a:r>
              <a:rPr lang="en-US" sz="1400" dirty="0"/>
              <a:t>. 2005 </a:t>
            </a:r>
          </a:p>
          <a:p>
            <a:pPr lvl="0">
              <a:buFont typeface="+mj-lt"/>
              <a:buAutoNum type="arabicPeriod"/>
            </a:pPr>
            <a:r>
              <a:rPr lang="en-US" sz="1400" dirty="0"/>
              <a:t>B. Chandra, M. Gupta, and M. P. Gupta. Robust Approach for Estimating Probabilities in Naive-Bayes Classifier. </a:t>
            </a:r>
            <a:r>
              <a:rPr lang="en-US" sz="1400" i="1" dirty="0"/>
              <a:t>In Pattern Recognition and Machine Intelligence</a:t>
            </a:r>
            <a:r>
              <a:rPr lang="en-US" sz="1400" dirty="0"/>
              <a:t>, Volume 4815/2007, pp. 11-16, 2007 </a:t>
            </a:r>
          </a:p>
          <a:p>
            <a:pPr lvl="0">
              <a:buFont typeface="+mj-lt"/>
              <a:buAutoNum type="arabicPeriod"/>
            </a:pPr>
            <a:r>
              <a:rPr lang="en-US" sz="1400" dirty="0"/>
              <a:t>J. He and W. W. Chu Social Impact in Modern Recommender Systems. University of California, Los Angeles, June 2007.</a:t>
            </a:r>
          </a:p>
          <a:p>
            <a:pPr lvl="0">
              <a:buFont typeface="+mj-lt"/>
              <a:buAutoNum type="arabicPeriod"/>
            </a:pPr>
            <a:r>
              <a:rPr lang="en-US" sz="1400" dirty="0"/>
              <a:t>J. He, W. W. Chu and Z. Liu. Inferring Privacy Information from Social Networks. In Proceedings of </a:t>
            </a:r>
            <a:r>
              <a:rPr lang="en-US" sz="1400" i="1" dirty="0"/>
              <a:t>IEEE Intelligence and Security Informatics Conference (ISI 2006)</a:t>
            </a:r>
            <a:r>
              <a:rPr lang="en-US" sz="1400" dirty="0"/>
              <a:t>, San Diego, California, May 2006. </a:t>
            </a:r>
          </a:p>
        </p:txBody>
      </p:sp>
    </p:spTree>
    <p:extLst>
      <p:ext uri="{BB962C8B-B14F-4D97-AF65-F5344CB8AC3E}">
        <p14:creationId xmlns:p14="http://schemas.microsoft.com/office/powerpoint/2010/main" val="10070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1905000" y="1447800"/>
            <a:ext cx="7086600" cy="2133600"/>
          </a:xfrm>
        </p:spPr>
        <p:txBody>
          <a:bodyPr/>
          <a:lstStyle/>
          <a:p>
            <a:pPr eaLnBrk="1" hangingPunct="1"/>
            <a:r>
              <a:rPr lang="fr-CA" sz="6000" dirty="0" smtClean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1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u="sng" dirty="0" smtClean="0">
                <a:solidFill>
                  <a:schemeClr val="bg1"/>
                </a:solidFill>
              </a:rPr>
              <a:t>Project Abstract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81538"/>
          </a:xfrm>
        </p:spPr>
        <p:txBody>
          <a:bodyPr/>
          <a:lstStyle/>
          <a:p>
            <a:r>
              <a:rPr lang="en-US" sz="2600" dirty="0"/>
              <a:t>In this project, we aim to provide users </a:t>
            </a:r>
            <a:r>
              <a:rPr lang="en-US" sz="2600" dirty="0" smtClean="0"/>
              <a:t>of an </a:t>
            </a:r>
            <a:r>
              <a:rPr lang="en-US" sz="2600" dirty="0"/>
              <a:t>e-commerce application with </a:t>
            </a:r>
            <a:r>
              <a:rPr lang="en-US" sz="2600" dirty="0" smtClean="0"/>
              <a:t>better recommendations </a:t>
            </a:r>
            <a:r>
              <a:rPr lang="en-US" sz="2600" dirty="0"/>
              <a:t>based on not only his/her </a:t>
            </a:r>
            <a:r>
              <a:rPr lang="en-US" sz="2600" dirty="0" smtClean="0"/>
              <a:t>preferences but </a:t>
            </a:r>
            <a:r>
              <a:rPr lang="en-US" sz="2600" dirty="0"/>
              <a:t>also from his/her social circle.</a:t>
            </a:r>
          </a:p>
          <a:p>
            <a:r>
              <a:rPr lang="en-US" sz="2600" dirty="0"/>
              <a:t>W</a:t>
            </a:r>
            <a:r>
              <a:rPr lang="en-US" sz="2600" dirty="0" smtClean="0"/>
              <a:t>e </a:t>
            </a:r>
            <a:r>
              <a:rPr lang="en-US" sz="2600" dirty="0"/>
              <a:t>will be calculating predicted ratings for every </a:t>
            </a:r>
            <a:r>
              <a:rPr lang="en-US" sz="2600" dirty="0" smtClean="0"/>
              <a:t>item(I) </a:t>
            </a:r>
            <a:r>
              <a:rPr lang="en-US" sz="2600" dirty="0"/>
              <a:t>in the inventory </a:t>
            </a:r>
            <a:r>
              <a:rPr lang="en-US" sz="2600" dirty="0" smtClean="0"/>
              <a:t>based on users preference for items similar to I, </a:t>
            </a:r>
            <a:r>
              <a:rPr lang="en-US" sz="2800" dirty="0"/>
              <a:t>general acceptance of item I from </a:t>
            </a:r>
            <a:r>
              <a:rPr lang="en-US" sz="2800" dirty="0" smtClean="0"/>
              <a:t>other users </a:t>
            </a:r>
            <a:r>
              <a:rPr lang="en-US" sz="2800" dirty="0"/>
              <a:t>like user U </a:t>
            </a:r>
            <a:r>
              <a:rPr lang="en-US" sz="2800" dirty="0" smtClean="0"/>
              <a:t>and influence from user’s immediate friends.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67194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Prediction Formula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the attribute values of item I, the attribute values of user U, and the ratings on item I rated by U's </a:t>
            </a:r>
            <a:r>
              <a:rPr lang="en-US" dirty="0" smtClean="0"/>
              <a:t>immediate friends, </a:t>
            </a:r>
            <a:r>
              <a:rPr lang="en-US" dirty="0"/>
              <a:t>the probability </a:t>
            </a:r>
            <a:r>
              <a:rPr lang="en-US" dirty="0" smtClean="0"/>
              <a:t>distribution </a:t>
            </a:r>
            <a:r>
              <a:rPr lang="en-US" dirty="0"/>
              <a:t>of the target user U's rating on the target item I </a:t>
            </a:r>
            <a:r>
              <a:rPr lang="en-US" dirty="0" smtClean="0"/>
              <a:t>will be: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Once we obtain this distribution, R</a:t>
            </a:r>
            <a:r>
              <a:rPr lang="en-US" baseline="-25000" dirty="0"/>
              <a:t>UI</a:t>
            </a:r>
            <a:r>
              <a:rPr lang="en-US" dirty="0"/>
              <a:t> is </a:t>
            </a:r>
            <a:r>
              <a:rPr lang="en-US" dirty="0" smtClean="0"/>
              <a:t>calculated as the expectation of the distribution. </a:t>
            </a:r>
            <a:r>
              <a:rPr lang="en-US" dirty="0"/>
              <a:t>Items with high estimated ratings will be recommended to the target </a:t>
            </a:r>
            <a:r>
              <a:rPr lang="en-US" dirty="0" smtClean="0"/>
              <a:t>user</a:t>
            </a:r>
            <a:r>
              <a:rPr lang="en-US" dirty="0"/>
              <a:t>.</a:t>
            </a:r>
          </a:p>
        </p:txBody>
      </p:sp>
      <p:pic>
        <p:nvPicPr>
          <p:cNvPr id="1026" name="Picture 2" descr="C:\Users\Administrator\Desktop\PPT_End Sem\Formu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8440329" cy="5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r>
              <a:rPr lang="en-US" sz="2000" dirty="0" smtClean="0"/>
              <a:t>Adopting naive </a:t>
            </a:r>
            <a:r>
              <a:rPr lang="en-US" sz="2000" dirty="0"/>
              <a:t>Bayes </a:t>
            </a:r>
            <a:r>
              <a:rPr lang="en-US" sz="2000" dirty="0" smtClean="0"/>
              <a:t>assumption, we assume </a:t>
            </a:r>
            <a:r>
              <a:rPr lang="en-US" sz="2000" dirty="0"/>
              <a:t>that the influences from item attribute values, user attribute values, and immediate friends' ratings are </a:t>
            </a:r>
            <a:r>
              <a:rPr lang="en-US" sz="2000" dirty="0" smtClean="0"/>
              <a:t>independent, we get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Where,</a:t>
            </a:r>
            <a:endParaRPr lang="en-US" sz="2000" dirty="0"/>
          </a:p>
          <a:p>
            <a:r>
              <a:rPr lang="en-US" sz="2000" dirty="0" err="1" smtClean="0"/>
              <a:t>Pr</a:t>
            </a:r>
            <a:r>
              <a:rPr lang="en-US" sz="2000" dirty="0" smtClean="0"/>
              <a:t>(R</a:t>
            </a:r>
            <a:r>
              <a:rPr lang="en-US" sz="2000" baseline="-25000" dirty="0" smtClean="0"/>
              <a:t>U</a:t>
            </a:r>
            <a:r>
              <a:rPr lang="en-US" sz="2000" dirty="0" smtClean="0"/>
              <a:t> </a:t>
            </a:r>
            <a:r>
              <a:rPr lang="en-US" sz="2000" dirty="0"/>
              <a:t>= k | A’= </a:t>
            </a:r>
            <a:r>
              <a:rPr lang="en-US" sz="2000" dirty="0" err="1"/>
              <a:t>a'</a:t>
            </a:r>
            <a:r>
              <a:rPr lang="en-US" sz="2000" baseline="-25000" dirty="0" err="1"/>
              <a:t>I</a:t>
            </a:r>
            <a:r>
              <a:rPr lang="en-US" sz="2000" dirty="0"/>
              <a:t>,) is the conditional probability that the target user U will give a rating k to an item with the same attribute values as item I. </a:t>
            </a:r>
            <a:endParaRPr lang="en-US" sz="2000" dirty="0" smtClean="0"/>
          </a:p>
          <a:p>
            <a:r>
              <a:rPr lang="en-US" sz="2000" dirty="0" err="1"/>
              <a:t>Pr</a:t>
            </a:r>
            <a:r>
              <a:rPr lang="en-US" sz="2000" dirty="0"/>
              <a:t>(R</a:t>
            </a:r>
            <a:r>
              <a:rPr lang="en-US" sz="2000" baseline="-25000" dirty="0"/>
              <a:t>I</a:t>
            </a:r>
            <a:r>
              <a:rPr lang="en-US" sz="2000" dirty="0"/>
              <a:t> = k | A = </a:t>
            </a:r>
            <a:r>
              <a:rPr lang="en-US" sz="2000" dirty="0" err="1"/>
              <a:t>a</a:t>
            </a:r>
            <a:r>
              <a:rPr lang="en-US" sz="2000" baseline="-25000" dirty="0" err="1"/>
              <a:t>U</a:t>
            </a:r>
            <a:r>
              <a:rPr lang="en-US" sz="2000" dirty="0"/>
              <a:t>) is the probability that the target item I will receive a rating value k from a reviewer whose attribute </a:t>
            </a:r>
            <a:r>
              <a:rPr lang="en-US" sz="2000" dirty="0" smtClean="0"/>
              <a:t>values </a:t>
            </a:r>
            <a:r>
              <a:rPr lang="en-US" sz="2000" dirty="0"/>
              <a:t>are the same as U. </a:t>
            </a:r>
            <a:endParaRPr lang="en-US" sz="2000" dirty="0" smtClean="0"/>
          </a:p>
          <a:p>
            <a:r>
              <a:rPr lang="en-US" sz="2000" dirty="0" err="1"/>
              <a:t>Pr</a:t>
            </a:r>
            <a:r>
              <a:rPr lang="en-US" sz="2000" dirty="0"/>
              <a:t>(R</a:t>
            </a:r>
            <a:r>
              <a:rPr lang="en-US" sz="2000" baseline="-25000" dirty="0"/>
              <a:t>UI</a:t>
            </a:r>
            <a:r>
              <a:rPr lang="en-US" sz="2000" dirty="0"/>
              <a:t> = k | {R</a:t>
            </a:r>
            <a:r>
              <a:rPr lang="en-US" sz="2000" baseline="-25000" dirty="0"/>
              <a:t>VI</a:t>
            </a:r>
            <a:r>
              <a:rPr lang="en-US" sz="2000" dirty="0"/>
              <a:t> = </a:t>
            </a:r>
            <a:r>
              <a:rPr lang="en-US" sz="2000" dirty="0" err="1"/>
              <a:t>r</a:t>
            </a:r>
            <a:r>
              <a:rPr lang="en-US" sz="2000" baseline="-25000" dirty="0" err="1"/>
              <a:t>VI</a:t>
            </a:r>
            <a:r>
              <a:rPr lang="en-US" sz="2000" dirty="0"/>
              <a:t> : </a:t>
            </a:r>
            <a:r>
              <a:rPr lang="en-US" sz="2000" dirty="0" smtClean="0"/>
              <a:t>∀ V</a:t>
            </a:r>
            <a:r>
              <a:rPr lang="en-US" sz="2000" dirty="0"/>
              <a:t>∈ U(I)∩N(U)}) is the probability that the </a:t>
            </a:r>
            <a:r>
              <a:rPr lang="en-US" sz="2000" dirty="0" smtClean="0"/>
              <a:t>target </a:t>
            </a:r>
            <a:r>
              <a:rPr lang="en-US" sz="2000" dirty="0"/>
              <a:t>user U gives a rating value k to the target item I given the ratings of U's </a:t>
            </a:r>
            <a:r>
              <a:rPr lang="en-US" sz="2000" dirty="0" smtClean="0"/>
              <a:t>immediate friends(V) </a:t>
            </a:r>
            <a:r>
              <a:rPr lang="en-US" sz="2000" dirty="0"/>
              <a:t>on item I. </a:t>
            </a:r>
          </a:p>
        </p:txBody>
      </p:sp>
      <p:pic>
        <p:nvPicPr>
          <p:cNvPr id="2050" name="Picture 2" descr="C:\Users\Administrator\Desktop\PPT_End Sem\naive formu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543800" cy="21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Preference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sz="2000" dirty="0"/>
              <a:t>We </a:t>
            </a:r>
            <a:r>
              <a:rPr lang="en-US" sz="2000" dirty="0" smtClean="0"/>
              <a:t>again assume </a:t>
            </a:r>
            <a:r>
              <a:rPr lang="en-US" sz="2000" dirty="0"/>
              <a:t>that the item attributes in </a:t>
            </a:r>
            <a:r>
              <a:rPr lang="en-US" sz="2000" dirty="0" smtClean="0"/>
              <a:t>A are </a:t>
            </a:r>
            <a:r>
              <a:rPr lang="en-US" sz="2000" dirty="0"/>
              <a:t>independent of each other. Therefore, we have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where </a:t>
            </a:r>
            <a:r>
              <a:rPr lang="en-US" sz="2000" dirty="0" err="1"/>
              <a:t>Pr</a:t>
            </a:r>
            <a:r>
              <a:rPr lang="en-US" sz="2000" dirty="0"/>
              <a:t>(A'</a:t>
            </a:r>
            <a:r>
              <a:rPr lang="en-US" sz="2000" baseline="-25000" dirty="0"/>
              <a:t>1</a:t>
            </a:r>
            <a:r>
              <a:rPr lang="en-US" sz="2000" dirty="0"/>
              <a:t>, A'</a:t>
            </a:r>
            <a:r>
              <a:rPr lang="en-US" sz="2000" baseline="-25000" dirty="0"/>
              <a:t>2</a:t>
            </a:r>
            <a:r>
              <a:rPr lang="en-US" sz="2000" dirty="0"/>
              <a:t>, ..., </a:t>
            </a:r>
            <a:r>
              <a:rPr lang="en-US" sz="2000" dirty="0" err="1"/>
              <a:t>A'</a:t>
            </a:r>
            <a:r>
              <a:rPr lang="en-US" sz="2000" baseline="-25000" dirty="0" err="1"/>
              <a:t>n</a:t>
            </a:r>
            <a:r>
              <a:rPr lang="en-US" sz="2000" dirty="0"/>
              <a:t>) can be treated as a normalizing constant, </a:t>
            </a:r>
            <a:r>
              <a:rPr lang="en-US" sz="2000" dirty="0" err="1"/>
              <a:t>Pr</a:t>
            </a:r>
            <a:r>
              <a:rPr lang="en-US" sz="2000" dirty="0"/>
              <a:t>(R</a:t>
            </a:r>
            <a:r>
              <a:rPr lang="en-US" sz="2000" baseline="-25000" dirty="0"/>
              <a:t>U</a:t>
            </a:r>
            <a:r>
              <a:rPr lang="en-US" sz="2000" dirty="0"/>
              <a:t> = k) is the prior probability that U gives a rating k, and </a:t>
            </a:r>
            <a:r>
              <a:rPr lang="en-US" sz="2000" dirty="0" err="1"/>
              <a:t>Pr</a:t>
            </a:r>
            <a:r>
              <a:rPr lang="en-US" sz="2000" dirty="0"/>
              <a:t>(</a:t>
            </a:r>
            <a:r>
              <a:rPr lang="en-US" sz="2000" dirty="0" err="1"/>
              <a:t>A'</a:t>
            </a:r>
            <a:r>
              <a:rPr lang="en-US" sz="2000" baseline="-25000" dirty="0" err="1"/>
              <a:t>j</a:t>
            </a:r>
            <a:r>
              <a:rPr lang="en-US" sz="2000" dirty="0"/>
              <a:t> | R</a:t>
            </a:r>
            <a:r>
              <a:rPr lang="en-US" sz="2000" baseline="-25000" dirty="0"/>
              <a:t>U</a:t>
            </a:r>
            <a:r>
              <a:rPr lang="en-US" sz="2000" dirty="0"/>
              <a:t> = k) is the conditional probability that each item attribute </a:t>
            </a:r>
            <a:r>
              <a:rPr lang="en-US" sz="2000" dirty="0" err="1"/>
              <a:t>A'</a:t>
            </a:r>
            <a:r>
              <a:rPr lang="en-US" sz="2000" baseline="-25000" dirty="0" err="1"/>
              <a:t>j</a:t>
            </a:r>
            <a:r>
              <a:rPr lang="en-US" sz="2000" dirty="0"/>
              <a:t> in A' has a value </a:t>
            </a:r>
            <a:r>
              <a:rPr lang="en-US" sz="2000" dirty="0" err="1"/>
              <a:t>a'</a:t>
            </a:r>
            <a:r>
              <a:rPr lang="en-US" sz="2000" baseline="-25000" dirty="0" err="1"/>
              <a:t>j</a:t>
            </a:r>
            <a:r>
              <a:rPr lang="en-US" sz="2000" dirty="0"/>
              <a:t> given U rated </a:t>
            </a:r>
            <a:r>
              <a:rPr lang="en-US" sz="2000" dirty="0" smtClean="0"/>
              <a:t>k.</a:t>
            </a:r>
          </a:p>
          <a:p>
            <a:r>
              <a:rPr lang="en-US" sz="2000" dirty="0"/>
              <a:t>The last two probabilities can be </a:t>
            </a:r>
            <a:r>
              <a:rPr lang="en-US" sz="2000" dirty="0" smtClean="0"/>
              <a:t>estimated </a:t>
            </a:r>
            <a:r>
              <a:rPr lang="en-US" sz="2000" dirty="0"/>
              <a:t>from counting the review ratings of the target user U. Specifically,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63" y="1447800"/>
            <a:ext cx="7543800" cy="164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77" y="5221000"/>
            <a:ext cx="2899064" cy="126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5221000"/>
            <a:ext cx="4461163" cy="126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7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64"/>
            <a:ext cx="8229600" cy="56803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Item Acceptance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000" dirty="0" smtClean="0"/>
              <a:t>Using naïve Bayes assumption, we have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Where,</a:t>
            </a:r>
          </a:p>
          <a:p>
            <a:r>
              <a:rPr lang="en-US" sz="2000" dirty="0" err="1" smtClean="0"/>
              <a:t>Pr</a:t>
            </a:r>
            <a:r>
              <a:rPr lang="en-US" sz="2000" dirty="0" smtClean="0"/>
              <a:t>(R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= k) is the prior probability that the target item I receives a rating value k, and </a:t>
            </a:r>
            <a:r>
              <a:rPr lang="en-US" sz="2000" dirty="0" err="1"/>
              <a:t>Pr</a:t>
            </a:r>
            <a:r>
              <a:rPr lang="en-US" sz="2000" dirty="0"/>
              <a:t>(</a:t>
            </a:r>
            <a:r>
              <a:rPr lang="en-US" sz="2000" dirty="0" err="1"/>
              <a:t>A</a:t>
            </a:r>
            <a:r>
              <a:rPr lang="en-US" sz="2000" baseline="-25000" dirty="0" err="1"/>
              <a:t>j</a:t>
            </a:r>
            <a:r>
              <a:rPr lang="en-US" sz="2000" dirty="0"/>
              <a:t> | R</a:t>
            </a:r>
            <a:r>
              <a:rPr lang="en-US" sz="2000" baseline="-25000" dirty="0"/>
              <a:t>I</a:t>
            </a:r>
            <a:r>
              <a:rPr lang="en-US" sz="2000" dirty="0"/>
              <a:t> = k) is the conditional probability that user attribute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a reviewer has a value of </a:t>
            </a:r>
            <a:r>
              <a:rPr lang="en-US" sz="2000" dirty="0" err="1"/>
              <a:t>a</a:t>
            </a:r>
            <a:r>
              <a:rPr lang="en-US" sz="2000" baseline="-25000" dirty="0" err="1"/>
              <a:t>j</a:t>
            </a:r>
            <a:r>
              <a:rPr lang="en-US" sz="2000" dirty="0"/>
              <a:t> given item I receives a rating k from this reviewer. These two probabilities can be learned by counting the review ratings on the target item I in a manner similar to what we did in learning user preferences. 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5" y="1295400"/>
            <a:ext cx="7606145" cy="230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7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Influence from Immediate Friends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000" dirty="0"/>
              <a:t>To estimate this probability, </a:t>
            </a:r>
            <a:r>
              <a:rPr lang="en-US" sz="2000" dirty="0" smtClean="0"/>
              <a:t>SAHRE learns </a:t>
            </a:r>
            <a:r>
              <a:rPr lang="en-US" sz="2000" dirty="0"/>
              <a:t>the correlations between the target user U and each of his/her immediate friends V from the items that they both have rated previously, and then assume each pair of friends will behave consistently on reviewing the target item I too. Thus, U's </a:t>
            </a:r>
            <a:r>
              <a:rPr lang="en-US" sz="2000" dirty="0" smtClean="0"/>
              <a:t>rating </a:t>
            </a:r>
            <a:r>
              <a:rPr lang="en-US" sz="2000" dirty="0"/>
              <a:t>can be estimated from </a:t>
            </a:r>
            <a:r>
              <a:rPr lang="en-US" sz="2000" dirty="0" err="1"/>
              <a:t>r</a:t>
            </a:r>
            <a:r>
              <a:rPr lang="en-US" sz="2000" baseline="-25000" dirty="0" err="1"/>
              <a:t>VI</a:t>
            </a:r>
            <a:r>
              <a:rPr lang="en-US" sz="2000" dirty="0"/>
              <a:t> according to the correlations.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Pr</a:t>
            </a:r>
            <a:r>
              <a:rPr lang="en-US" sz="2000" dirty="0" smtClean="0"/>
              <a:t>(R</a:t>
            </a:r>
            <a:r>
              <a:rPr lang="en-US" sz="2000" baseline="-25000" dirty="0" smtClean="0"/>
              <a:t>UI</a:t>
            </a:r>
            <a:r>
              <a:rPr lang="en-US" sz="2000" dirty="0" smtClean="0"/>
              <a:t> = k | R</a:t>
            </a:r>
            <a:r>
              <a:rPr lang="en-US" sz="2000" baseline="-25000" dirty="0" smtClean="0"/>
              <a:t>VI</a:t>
            </a:r>
            <a:r>
              <a:rPr lang="en-US" sz="2000" dirty="0" smtClean="0"/>
              <a:t> =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VI</a:t>
            </a:r>
            <a:r>
              <a:rPr lang="en-US" sz="2000" dirty="0" smtClean="0"/>
              <a:t>) can be determined from the histogram of U's and V’s rating differences H(R</a:t>
            </a:r>
            <a:r>
              <a:rPr lang="en-US" sz="2000" baseline="-25000" dirty="0" smtClean="0"/>
              <a:t>UI</a:t>
            </a:r>
            <a:r>
              <a:rPr lang="en-US" sz="2000" dirty="0" smtClean="0"/>
              <a:t> – R</a:t>
            </a:r>
            <a:r>
              <a:rPr lang="en-US" sz="2000" baseline="-25000" dirty="0" smtClean="0"/>
              <a:t>VI</a:t>
            </a:r>
            <a:r>
              <a:rPr lang="en-US" sz="2000" dirty="0" smtClean="0"/>
              <a:t>) ∀I ∈ I(U) ∩ I(V). Thus, H(R</a:t>
            </a:r>
            <a:r>
              <a:rPr lang="en-US" sz="2000" baseline="-25000" dirty="0" smtClean="0"/>
              <a:t>UI</a:t>
            </a:r>
            <a:r>
              <a:rPr lang="en-US" sz="2000" dirty="0" smtClean="0"/>
              <a:t> – R</a:t>
            </a:r>
            <a:r>
              <a:rPr lang="en-US" sz="2000" baseline="-25000" dirty="0" smtClean="0"/>
              <a:t>VI</a:t>
            </a:r>
            <a:r>
              <a:rPr lang="en-US" sz="2000" dirty="0" smtClean="0"/>
              <a:t>) serves as the correlation measure between U and V. </a:t>
            </a:r>
          </a:p>
          <a:p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R</a:t>
            </a:r>
            <a:r>
              <a:rPr lang="en-US" sz="2000" baseline="-25000" dirty="0"/>
              <a:t>VI</a:t>
            </a:r>
            <a:r>
              <a:rPr lang="en-US" sz="2000" dirty="0"/>
              <a:t> has a rating </a:t>
            </a:r>
            <a:r>
              <a:rPr lang="en-US" sz="2000" dirty="0" err="1"/>
              <a:t>r</a:t>
            </a:r>
            <a:r>
              <a:rPr lang="en-US" sz="2000" baseline="-25000" dirty="0" err="1"/>
              <a:t>VI</a:t>
            </a:r>
            <a:r>
              <a:rPr lang="en-US" sz="2000" dirty="0"/>
              <a:t> on the target item, the </a:t>
            </a:r>
            <a:r>
              <a:rPr lang="en-US" sz="2000" dirty="0" smtClean="0"/>
              <a:t>probability </a:t>
            </a:r>
            <a:r>
              <a:rPr lang="en-US" sz="2000" dirty="0"/>
              <a:t>that R</a:t>
            </a:r>
            <a:r>
              <a:rPr lang="en-US" sz="2000" baseline="-25000" dirty="0"/>
              <a:t>UI</a:t>
            </a:r>
            <a:r>
              <a:rPr lang="en-US" sz="2000" dirty="0"/>
              <a:t> has a value k is proportional to H(k - </a:t>
            </a:r>
            <a:r>
              <a:rPr lang="en-US" sz="2000" dirty="0" err="1"/>
              <a:t>r</a:t>
            </a:r>
            <a:r>
              <a:rPr lang="en-US" sz="2000" baseline="-25000" dirty="0" err="1"/>
              <a:t>VI</a:t>
            </a:r>
            <a:r>
              <a:rPr lang="en-US" sz="2000" dirty="0"/>
              <a:t>).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552" y="4953000"/>
            <a:ext cx="5238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7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sz="2400" dirty="0"/>
              <a:t>When the target user has more than one immediate friend who co-rates the target item, the influences from all of those friends can be incorporated in a product of normalized histograms of </a:t>
            </a:r>
            <a:r>
              <a:rPr lang="en-US" sz="2400" dirty="0" smtClean="0"/>
              <a:t>individual </a:t>
            </a:r>
            <a:r>
              <a:rPr lang="en-US" sz="2400" dirty="0"/>
              <a:t>friend pairs.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where </a:t>
            </a:r>
            <a:r>
              <a:rPr lang="en-US" sz="2400" dirty="0"/>
              <a:t>Z</a:t>
            </a:r>
            <a:r>
              <a:rPr lang="en-US" sz="2400" baseline="-25000" dirty="0"/>
              <a:t>V</a:t>
            </a:r>
            <a:r>
              <a:rPr lang="en-US" sz="2400" dirty="0"/>
              <a:t> is the normalizing constant for the histogram of each immediate friend pair, and Z is the normalizing constant for the overall product. </a:t>
            </a:r>
            <a:endParaRPr lang="en-US" sz="2400" dirty="0" smtClean="0"/>
          </a:p>
          <a:p>
            <a:r>
              <a:rPr lang="en-US" sz="2400" dirty="0" smtClean="0"/>
              <a:t>Finally combining all three probabilities to find out ultimate probability for  a target user for a specific item can be stated as</a:t>
            </a:r>
          </a:p>
          <a:p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696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7800"/>
            <a:ext cx="7696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7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Prediction Accuracy And Coverage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000" dirty="0"/>
              <a:t>As a comparison, we </a:t>
            </a:r>
            <a:r>
              <a:rPr lang="en-US" sz="2000" dirty="0" smtClean="0"/>
              <a:t>considered </a:t>
            </a:r>
            <a:r>
              <a:rPr lang="en-US" sz="2000" dirty="0"/>
              <a:t>the following methods along with </a:t>
            </a:r>
            <a:r>
              <a:rPr lang="en-US" sz="2000" dirty="0" smtClean="0"/>
              <a:t>our Social Networking Based Recommendation System.</a:t>
            </a:r>
            <a:br>
              <a:rPr lang="en-US" sz="2000" dirty="0" smtClean="0"/>
            </a:br>
            <a:r>
              <a:rPr lang="en-US" sz="2000" dirty="0" smtClean="0"/>
              <a:t>-Friend Average (FA)</a:t>
            </a:r>
            <a:br>
              <a:rPr lang="en-US" sz="2000" dirty="0" smtClean="0"/>
            </a:br>
            <a:r>
              <a:rPr lang="en-US" sz="2000" dirty="0" smtClean="0"/>
              <a:t>-Weighted Friends (WVF)</a:t>
            </a:r>
            <a:br>
              <a:rPr lang="en-US" sz="2000" dirty="0" smtClean="0"/>
            </a:br>
            <a:r>
              <a:rPr lang="en-US" sz="2000" dirty="0" smtClean="0"/>
              <a:t>-Naïve Bayes (NB)</a:t>
            </a:r>
            <a:br>
              <a:rPr lang="en-US" sz="2000" dirty="0" smtClean="0"/>
            </a:br>
            <a:r>
              <a:rPr lang="en-US" sz="2000" dirty="0" smtClean="0"/>
              <a:t>-Collaborative Filtering (CF)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prediction </a:t>
            </a:r>
            <a:r>
              <a:rPr lang="en-US" sz="2000" dirty="0" smtClean="0"/>
              <a:t>accuracy </a:t>
            </a:r>
            <a:r>
              <a:rPr lang="en-US" sz="2000" dirty="0"/>
              <a:t>was measured by the </a:t>
            </a:r>
            <a:r>
              <a:rPr lang="en-US" sz="2000" b="1" dirty="0"/>
              <a:t>mean absolute error (MAE), </a:t>
            </a:r>
            <a:r>
              <a:rPr lang="en-US" sz="2000" dirty="0"/>
              <a:t>which is defined as the average absolute deviation of predictions to the ground truth data over all the in-stances, i.e., target user/item pairs, in the testing set.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Another metric that we study for each method is the </a:t>
            </a:r>
            <a:r>
              <a:rPr lang="en-US" sz="2000" b="1" dirty="0"/>
              <a:t>coverage</a:t>
            </a:r>
            <a:r>
              <a:rPr lang="en-US" sz="2000" dirty="0"/>
              <a:t>, which is defined as the percentage of the testing in-stances for which the method can make predictions. </a:t>
            </a:r>
            <a:endParaRPr lang="en-US" sz="2000" dirty="0" smtClean="0"/>
          </a:p>
          <a:p>
            <a:r>
              <a:rPr lang="en-US" sz="2000" dirty="0" smtClean="0"/>
              <a:t>Comparison:</a:t>
            </a:r>
            <a:endParaRPr lang="en-US" sz="2000" dirty="0"/>
          </a:p>
          <a:p>
            <a:endParaRPr lang="en-US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183"/>
            <a:ext cx="3448050" cy="68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334000"/>
            <a:ext cx="54292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7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_Teamwo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27A6DC-5398-472D-B7A4-E91992B7CC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TW_Teamwork</Template>
  <TotalTime>836</TotalTime>
  <Words>1320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TW_Teamwork</vt:lpstr>
      <vt:lpstr>A Project On: Socially Augmented Hybrid Recommendation Engine (SAHRE) </vt:lpstr>
      <vt:lpstr>Project Abstract</vt:lpstr>
      <vt:lpstr>Prediction Formula</vt:lpstr>
      <vt:lpstr>PowerPoint Presentation</vt:lpstr>
      <vt:lpstr>User Preference </vt:lpstr>
      <vt:lpstr>Item Acceptance</vt:lpstr>
      <vt:lpstr>Influence from Immediate Friends </vt:lpstr>
      <vt:lpstr>PowerPoint Presentation</vt:lpstr>
      <vt:lpstr>Prediction Accuracy And Coverage </vt:lpstr>
      <vt:lpstr>Data Sparsity Problem</vt:lpstr>
      <vt:lpstr>Cold-Start Problem</vt:lpstr>
      <vt:lpstr>Future Considérations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insight into: Socially Augmented Hybrid Recommendation Engine (SAHRE)</dc:title>
  <dc:creator>Administrator</dc:creator>
  <cp:lastModifiedBy>Administrator</cp:lastModifiedBy>
  <cp:revision>62</cp:revision>
  <dcterms:created xsi:type="dcterms:W3CDTF">2012-08-21T21:46:51Z</dcterms:created>
  <dcterms:modified xsi:type="dcterms:W3CDTF">2012-11-29T03:13:28Z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TC103807059990</vt:lpwstr>
  </property>
</Properties>
</file>