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319" r:id="rId5"/>
    <p:sldId id="334" r:id="rId6"/>
    <p:sldId id="335" r:id="rId7"/>
    <p:sldId id="341" r:id="rId8"/>
    <p:sldId id="342" r:id="rId9"/>
    <p:sldId id="343" r:id="rId10"/>
    <p:sldId id="344" r:id="rId11"/>
    <p:sldId id="339" r:id="rId12"/>
    <p:sldId id="345" r:id="rId13"/>
    <p:sldId id="336" r:id="rId14"/>
    <p:sldId id="346" r:id="rId15"/>
    <p:sldId id="347" r:id="rId16"/>
    <p:sldId id="350" r:id="rId17"/>
    <p:sldId id="352" r:id="rId18"/>
    <p:sldId id="338" r:id="rId19"/>
    <p:sldId id="353" r:id="rId20"/>
    <p:sldId id="348" r:id="rId21"/>
    <p:sldId id="354" r:id="rId22"/>
    <p:sldId id="337" r:id="rId23"/>
    <p:sldId id="349" r:id="rId24"/>
    <p:sldId id="355" r:id="rId25"/>
    <p:sldId id="351" r:id="rId26"/>
    <p:sldId id="34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hn, ElioNick" initials="HE" lastIdx="1" clrIdx="0">
    <p:extLst>
      <p:ext uri="{19B8F6BF-5375-455C-9EA6-DF929625EA0E}">
        <p15:presenceInfo xmlns:p15="http://schemas.microsoft.com/office/powerpoint/2012/main" userId="S::Elio.Hahn@student.unisg.ch::6f4a7399-be1e-4ac1-a02d-a7fee4d19f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C5EC"/>
    <a:srgbClr val="00003D"/>
    <a:srgbClr val="328EC7"/>
    <a:srgbClr val="648EAA"/>
    <a:srgbClr val="1599C2"/>
    <a:srgbClr val="0C495E"/>
    <a:srgbClr val="1D4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/>
    <p:restoredTop sz="94789"/>
  </p:normalViewPr>
  <p:slideViewPr>
    <p:cSldViewPr snapToGrid="0">
      <p:cViewPr varScale="1">
        <p:scale>
          <a:sx n="110" d="100"/>
          <a:sy n="110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4E806-4974-4F7D-93A9-ED4A2DFE2888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3BA79-AE62-48E8-8EA4-56523DE17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099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42EA1-477C-45D7-B579-8CC780718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8" y="1462543"/>
            <a:ext cx="67320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E1D58C-1BAA-4015-A335-4ECF525C2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942218"/>
            <a:ext cx="6732000" cy="1655762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GB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269DE0D-0BEF-4769-BAE2-918930E5646C}"/>
              </a:ext>
            </a:extLst>
          </p:cNvPr>
          <p:cNvGrpSpPr/>
          <p:nvPr userDrawn="1"/>
        </p:nvGrpSpPr>
        <p:grpSpPr>
          <a:xfrm>
            <a:off x="838200" y="-314795"/>
            <a:ext cx="10515600" cy="7645333"/>
            <a:chOff x="838200" y="-314795"/>
            <a:chExt cx="10515600" cy="7645333"/>
          </a:xfrm>
        </p:grpSpPr>
        <p:cxnSp>
          <p:nvCxnSpPr>
            <p:cNvPr id="6" name="Gerade Verbindung 76">
              <a:extLst>
                <a:ext uri="{FF2B5EF4-FFF2-40B4-BE49-F238E27FC236}">
                  <a16:creationId xmlns:a16="http://schemas.microsoft.com/office/drawing/2014/main" id="{5CE5C361-B6BF-4439-9FF0-C0BB23E127DB}"/>
                </a:ext>
              </a:extLst>
            </p:cNvPr>
            <p:cNvCxnSpPr/>
            <p:nvPr userDrawn="1"/>
          </p:nvCxnSpPr>
          <p:spPr>
            <a:xfrm>
              <a:off x="838200" y="-314795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109">
              <a:extLst>
                <a:ext uri="{FF2B5EF4-FFF2-40B4-BE49-F238E27FC236}">
                  <a16:creationId xmlns:a16="http://schemas.microsoft.com/office/drawing/2014/main" id="{DF40E7E1-4792-4977-A0EB-B3E683CC8092}"/>
                </a:ext>
              </a:extLst>
            </p:cNvPr>
            <p:cNvCxnSpPr/>
            <p:nvPr userDrawn="1"/>
          </p:nvCxnSpPr>
          <p:spPr>
            <a:xfrm>
              <a:off x="11353800" y="-314795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110">
              <a:extLst>
                <a:ext uri="{FF2B5EF4-FFF2-40B4-BE49-F238E27FC236}">
                  <a16:creationId xmlns:a16="http://schemas.microsoft.com/office/drawing/2014/main" id="{A734CDA7-A29D-46E0-AE32-BAEC8D7695D4}"/>
                </a:ext>
              </a:extLst>
            </p:cNvPr>
            <p:cNvCxnSpPr/>
            <p:nvPr userDrawn="1"/>
          </p:nvCxnSpPr>
          <p:spPr>
            <a:xfrm>
              <a:off x="838200" y="7091621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111">
              <a:extLst>
                <a:ext uri="{FF2B5EF4-FFF2-40B4-BE49-F238E27FC236}">
                  <a16:creationId xmlns:a16="http://schemas.microsoft.com/office/drawing/2014/main" id="{657EE1FA-E450-4BA1-9BE9-CAFE309E60E5}"/>
                </a:ext>
              </a:extLst>
            </p:cNvPr>
            <p:cNvCxnSpPr/>
            <p:nvPr userDrawn="1"/>
          </p:nvCxnSpPr>
          <p:spPr>
            <a:xfrm>
              <a:off x="11353800" y="7091621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18">
              <a:extLst>
                <a:ext uri="{FF2B5EF4-FFF2-40B4-BE49-F238E27FC236}">
                  <a16:creationId xmlns:a16="http://schemas.microsoft.com/office/drawing/2014/main" id="{1C011DF9-ACCB-41AD-AFB1-F510724ECCE4}"/>
                </a:ext>
              </a:extLst>
            </p:cNvPr>
            <p:cNvCxnSpPr/>
            <p:nvPr userDrawn="1"/>
          </p:nvCxnSpPr>
          <p:spPr>
            <a:xfrm>
              <a:off x="6096000" y="-314795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19">
              <a:extLst>
                <a:ext uri="{FF2B5EF4-FFF2-40B4-BE49-F238E27FC236}">
                  <a16:creationId xmlns:a16="http://schemas.microsoft.com/office/drawing/2014/main" id="{83EEAC3C-3A49-448E-8282-F65DA329D71F}"/>
                </a:ext>
              </a:extLst>
            </p:cNvPr>
            <p:cNvCxnSpPr/>
            <p:nvPr userDrawn="1"/>
          </p:nvCxnSpPr>
          <p:spPr>
            <a:xfrm>
              <a:off x="6096000" y="7091621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88DFEC92-8BF5-A65D-7A3D-A3CDD2AC97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060" y="1031291"/>
            <a:ext cx="3505199" cy="350519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6431E4D-0BF9-4100-E343-663BF2EFD4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040" y="3906368"/>
            <a:ext cx="4079240" cy="16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0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LP 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8642B-CA17-4388-BFAB-EA673808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8AA798-199D-4BBA-B2DC-9744F795A7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CB6023-D9B2-406D-8973-8D960CE53B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AC65436-C1AA-4350-B2E8-1A99054AF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3EBE472-28CB-4DD3-80B3-0AC990C43CA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693438FB-431B-D9DA-1256-46CDB6EAF9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3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Tech 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8642B-CA17-4388-BFAB-EA673808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8AA798-199D-4BBA-B2DC-9744F795A7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CB6023-D9B2-406D-8973-8D960CE53B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AC65436-C1AA-4350-B2E8-1A99054AF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55ED7D0-62DD-4C61-A486-4A003A3CD13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A7D30D89-9F1D-B3A1-AC49-46757262B7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6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Tech Challenge 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8642B-CA17-4388-BFAB-EA673808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8AA798-199D-4BBA-B2DC-9744F795A7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CB6023-D9B2-406D-8973-8D960CE53B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AC65436-C1AA-4350-B2E8-1A99054AF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6C9BD8C-1397-4B79-880F-A242CB48E55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1EDE8623-9C70-CB63-66DC-6A4E97D52A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79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totyping 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6E846-ECAF-46C2-B8E0-A4197AA7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6517D0-E628-4E6E-B0C2-0AAC5D95C8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A90CB6-A13E-4E5B-989B-5B20630FAB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EFDD7DD-8C5F-44E5-9C4D-1BB9593E1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31D4AD87-566C-4F54-8604-BB8773E0D98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614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VLabs 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13ED3-20F5-4FF4-A0C7-A3AB6A8F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13260D-4C7F-415A-A234-5C388BFB08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656AA5-CC0E-488B-802C-E1002CF016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300CE5A-5B40-44AE-A87E-97F4FCB33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FE0CCAAE-418D-42E0-9E9B-57EEDC681E2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88C6C91E-4129-3FC1-6370-C7D32D857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14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VLabs Background_2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C3B38D-E928-4764-8DB5-45DBA34C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3BCD73-1890-43C1-91CC-7D0B9D8929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0BF49B-2047-47E9-8630-E754B4DDCC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3AA91C3-445E-48BF-AA2B-42CBF1A3B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6C5482B-3D04-49A5-A12F-66A8848E95AC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58072B13-88DC-D1FA-DE2B-67D584568D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76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Mining 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94CB-9ADC-41D3-A1F1-64A7ECCA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06F3A4-EC70-40D8-8105-0E3CC4E29E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8D5CCE-9F58-4764-8CDF-9FD48E4172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3DEE3A5-820C-4D82-8221-4B13832A2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6C07F4D-CE55-4A6F-BC7F-77309139F53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157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STC Board-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94CB-9ADC-41D3-A1F1-64A7ECCA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06F3A4-EC70-40D8-8105-0E3CC4E29E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8D5CCE-9F58-4764-8CDF-9FD48E4172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t>‹#›</a:t>
            </a:fld>
            <a:endParaRPr lang="en-GB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3DEE3A5-820C-4D82-8221-4B13832A2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6C07F4D-CE55-4A6F-BC7F-77309139F53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2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91BAC62-5AE8-52FD-4ADD-120CF2B976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AF94FBD-42EA-4E9B-B5DD-683F8A3F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E544A3-61CD-47D4-8F0D-142BC287E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DD16812E-46C0-4A64-B63F-4507C1DEE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C77ABD41-8175-4CA9-A9BD-7F34D1C49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46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562524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90000"/>
              <a:buFontTx/>
              <a:buNone/>
            </a:pPr>
            <a:endParaRPr lang="en-US" sz="2667" b="0" i="0" baseline="0" err="1">
              <a:solidFill>
                <a:schemeClr val="tx1"/>
              </a:solidFill>
              <a:latin typeface="Lufthansa Office Head"/>
              <a:ea typeface="+mj-ea"/>
              <a:cs typeface="+mj-cs"/>
              <a:sym typeface="Lufthansa Office Head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08163"/>
            <a:ext cx="10515600" cy="601133"/>
          </a:xfrm>
          <a:solidFill>
            <a:schemeClr val="bg1"/>
          </a:solidFill>
          <a:ln>
            <a:noFill/>
          </a:ln>
        </p:spPr>
        <p:txBody>
          <a:bodyPr lIns="144000" tIns="36000" rIns="144000" bIns="36000" anchor="ctr" anchorCtr="0"/>
          <a:lstStyle>
            <a:lvl1pPr>
              <a:spcBef>
                <a:spcPts val="0"/>
              </a:spcBef>
              <a:buNone/>
              <a:defRPr b="1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2566459"/>
            <a:ext cx="10515600" cy="601133"/>
          </a:xfrm>
          <a:solidFill>
            <a:schemeClr val="accent1"/>
          </a:solidFill>
          <a:ln>
            <a:noFill/>
          </a:ln>
        </p:spPr>
        <p:txBody>
          <a:bodyPr lIns="144000" tIns="36000" rIns="144000" bIns="36000" anchor="ctr" anchorCtr="0"/>
          <a:lstStyle>
            <a:lvl1pPr>
              <a:spcBef>
                <a:spcPts val="0"/>
              </a:spcBef>
              <a:buNone/>
              <a:defRPr b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noProof="0" err="1"/>
              <a:t>Textmasterformat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32" name="Textplatzhalter 7">
            <a:extLst>
              <a:ext uri="{FF2B5EF4-FFF2-40B4-BE49-F238E27FC236}">
                <a16:creationId xmlns:a16="http://schemas.microsoft.com/office/drawing/2014/main" id="{A0F2D170-8835-4B0E-B303-F32605F23A9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200" y="3324755"/>
            <a:ext cx="10515600" cy="601133"/>
          </a:xfrm>
          <a:solidFill>
            <a:schemeClr val="accent1"/>
          </a:solidFill>
          <a:ln>
            <a:noFill/>
          </a:ln>
        </p:spPr>
        <p:txBody>
          <a:bodyPr lIns="144000" tIns="36000" rIns="144000" bIns="36000" anchor="ctr" anchorCtr="0"/>
          <a:lstStyle>
            <a:lvl1pPr>
              <a:spcBef>
                <a:spcPts val="0"/>
              </a:spcBef>
              <a:buNone/>
              <a:defRPr b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noProof="0" err="1"/>
              <a:t>Textmasterformat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33" name="Textplatzhalter 7">
            <a:extLst>
              <a:ext uri="{FF2B5EF4-FFF2-40B4-BE49-F238E27FC236}">
                <a16:creationId xmlns:a16="http://schemas.microsoft.com/office/drawing/2014/main" id="{3B5FEE63-50D9-4B2B-B6ED-63DA53ACF5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4083051"/>
            <a:ext cx="10515600" cy="601133"/>
          </a:xfrm>
          <a:solidFill>
            <a:schemeClr val="accent1"/>
          </a:solidFill>
          <a:ln>
            <a:noFill/>
          </a:ln>
        </p:spPr>
        <p:txBody>
          <a:bodyPr lIns="144000" tIns="36000" rIns="144000" bIns="36000" anchor="ctr" anchorCtr="0"/>
          <a:lstStyle>
            <a:lvl1pPr>
              <a:spcBef>
                <a:spcPts val="0"/>
              </a:spcBef>
              <a:buNone/>
              <a:defRPr b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noProof="0" err="1"/>
              <a:t>Textmasterformat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34" name="Textplatzhalter 7">
            <a:extLst>
              <a:ext uri="{FF2B5EF4-FFF2-40B4-BE49-F238E27FC236}">
                <a16:creationId xmlns:a16="http://schemas.microsoft.com/office/drawing/2014/main" id="{77C3917A-02D6-4C3D-9C36-253D8D9FBC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41347"/>
            <a:ext cx="10515600" cy="601133"/>
          </a:xfrm>
          <a:solidFill>
            <a:schemeClr val="accent1"/>
          </a:solidFill>
          <a:ln>
            <a:noFill/>
          </a:ln>
        </p:spPr>
        <p:txBody>
          <a:bodyPr lIns="144000" tIns="36000" rIns="144000" bIns="36000" anchor="ctr" anchorCtr="0"/>
          <a:lstStyle>
            <a:lvl1pPr>
              <a:spcBef>
                <a:spcPts val="0"/>
              </a:spcBef>
              <a:buNone/>
              <a:defRPr b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noProof="0" err="1"/>
              <a:t>Textmasterformat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35" name="Textplatzhalter 7">
            <a:extLst>
              <a:ext uri="{FF2B5EF4-FFF2-40B4-BE49-F238E27FC236}">
                <a16:creationId xmlns:a16="http://schemas.microsoft.com/office/drawing/2014/main" id="{EDEDA4E2-97B4-4774-A188-CA38123EF35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200" y="5599642"/>
            <a:ext cx="10515600" cy="601133"/>
          </a:xfrm>
          <a:solidFill>
            <a:schemeClr val="accent1"/>
          </a:solidFill>
          <a:ln>
            <a:noFill/>
          </a:ln>
        </p:spPr>
        <p:txBody>
          <a:bodyPr lIns="144000" tIns="36000" rIns="144000" bIns="36000" anchor="ctr" anchorCtr="0"/>
          <a:lstStyle>
            <a:lvl1pPr>
              <a:spcBef>
                <a:spcPts val="0"/>
              </a:spcBef>
              <a:buNone/>
              <a:defRPr b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noProof="0" err="1"/>
              <a:t>Textmasterformat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2C7895E1-0CA7-441D-9BB4-56E8CFE9C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3CD3740A-A12D-4F32-AA13-1B82C72AA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77BD413-594B-4238-87F7-BB27A85CE1FB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AC31BFCA-A0F6-92B1-80FB-DDFD27A941D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9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59058-9998-49B4-9636-0CB99EF0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41C788-8D5A-4CFF-91E7-E7BC4675B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74EC3E3-852E-42F6-983A-9F8ECE72F76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AFD11112-1F7B-43DD-A75D-4F5DD5311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83F25A03-854C-4907-9276-EBD15982A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F492E1E-D148-AC78-156B-F1BFDE6FBF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10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5BAAB-957D-41E3-9A26-056705B3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97CBB0-F8EF-4324-8CC7-61E4DC472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FF1C97-12EF-41B2-BE08-7A63EBC06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94890F2C-9C63-4CA6-BABD-5F7C4D286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28483033-FCFD-4EE3-AC56-9C8B38723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5E7A4D8-261C-4E25-B008-374D724DD16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D303E89D-91C5-5820-C5E8-A7F3A81402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2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gleich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3AB93-E1F8-4B76-8437-22FB36B4D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CA6372-744C-42D2-8E6E-1D1C434CD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5"/>
            <a:ext cx="5157787" cy="46800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A2C69A-0B44-4ACA-B22F-1A5F0A3B1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65695"/>
            <a:ext cx="5157787" cy="38112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08543C-CA5E-405C-9117-D620F302B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5625"/>
            <a:ext cx="5183188" cy="46800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BB86D9-9D2C-4C05-9326-B78D2A186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65695"/>
            <a:ext cx="5183188" cy="38112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13B5867-B10B-4D16-8B2C-CFA296B9152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6814E2A8-C8FB-402D-8CC7-7B2B25B9C5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D4DF9F90-BC7C-4D24-AA5A-CDA3C1F288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4B1DAEC-7F6A-BE48-E2F2-2178E7EAC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9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enutzerdefiniertes Layout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21133-9199-4B6F-A4A1-12C267C7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276B6E-7D5D-42C7-A8D5-327B9FEB35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F75B6E-8C70-485F-9D44-A93ABF4E16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AutoShape 31">
            <a:extLst>
              <a:ext uri="{FF2B5EF4-FFF2-40B4-BE49-F238E27FC236}">
                <a16:creationId xmlns:a16="http://schemas.microsoft.com/office/drawing/2014/main" id="{AEE11CF7-B21A-42B0-9A55-FB3DDE070A73}"/>
              </a:ext>
            </a:extLst>
          </p:cNvPr>
          <p:cNvSpPr>
            <a:spLocks noChangeArrowheads="1"/>
          </p:cNvSpPr>
          <p:nvPr userDrawn="1"/>
        </p:nvSpPr>
        <p:spPr bwMode="gray">
          <a:xfrm rot="10800000">
            <a:off x="4991352" y="4582879"/>
            <a:ext cx="2208232" cy="252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rot="10800000" wrap="none" lIns="0" tIns="0" rIns="0" bIns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buClr>
                <a:srgbClr val="000000"/>
              </a:buClr>
              <a:buSzPct val="80000"/>
              <a:buFont typeface="Wingdings" pitchFamily="2" charset="2"/>
              <a:buNone/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80A49849-9B04-41AA-84BD-7C028D2C3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5695"/>
            <a:ext cx="10515600" cy="2032134"/>
          </a:xfrm>
          <a:ln>
            <a:solidFill>
              <a:schemeClr val="accent2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88F67FF6-4817-4DB7-A65E-90BF22293B8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8200" y="5019927"/>
            <a:ext cx="10515600" cy="1157035"/>
          </a:xfr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E2B66D6-981D-423B-A3CA-88D0A2C96E4C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E3D6301B-477D-43E0-81A5-ECD367A2FA5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9788" y="1825625"/>
            <a:ext cx="10514012" cy="46800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6145FEC-B34D-A651-DDD4-599967ACF4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5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055D6C-60FD-4C93-8EC6-5010F5EAC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C7544-1FDA-4056-8B11-0B1AB27ED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7B137E3-7B22-9090-610D-1DB5F62AEE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4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rvice Center 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BA610-A522-45B6-8211-E86F3144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D196429-F491-47AD-BD2B-C9AAB895D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2036D26-2040-4EB7-90B4-679004818CA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B8FD0C-5319-4FB4-9E7D-FA27BB003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6511434F-E0EC-462F-8AD9-167591F88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316875E-7EAB-D521-CBCD-3380F9A9A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4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51A953-26ED-44EE-AC0B-660E366C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86EB5E-8574-422F-9E04-13698F5DE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365A61-3D32-4186-BE44-577771594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8DB5A-6742-4E15-8F80-0000FE9C4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508122B-BBDC-4440-AE9C-8C546AA8559B}"/>
              </a:ext>
            </a:extLst>
          </p:cNvPr>
          <p:cNvGrpSpPr/>
          <p:nvPr userDrawn="1"/>
        </p:nvGrpSpPr>
        <p:grpSpPr>
          <a:xfrm>
            <a:off x="-304773" y="-314795"/>
            <a:ext cx="12961230" cy="7645333"/>
            <a:chOff x="-304773" y="-314795"/>
            <a:chExt cx="12961230" cy="7645333"/>
          </a:xfrm>
        </p:grpSpPr>
        <p:cxnSp>
          <p:nvCxnSpPr>
            <p:cNvPr id="8" name="Gerade Verbindung 76">
              <a:extLst>
                <a:ext uri="{FF2B5EF4-FFF2-40B4-BE49-F238E27FC236}">
                  <a16:creationId xmlns:a16="http://schemas.microsoft.com/office/drawing/2014/main" id="{B9CEC6B8-3175-4977-B1D8-63E65C5D5533}"/>
                </a:ext>
              </a:extLst>
            </p:cNvPr>
            <p:cNvCxnSpPr/>
            <p:nvPr userDrawn="1"/>
          </p:nvCxnSpPr>
          <p:spPr>
            <a:xfrm>
              <a:off x="838200" y="-314795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109">
              <a:extLst>
                <a:ext uri="{FF2B5EF4-FFF2-40B4-BE49-F238E27FC236}">
                  <a16:creationId xmlns:a16="http://schemas.microsoft.com/office/drawing/2014/main" id="{66C741A0-A4F7-4BC6-9F2A-BEFC4C66109F}"/>
                </a:ext>
              </a:extLst>
            </p:cNvPr>
            <p:cNvCxnSpPr/>
            <p:nvPr userDrawn="1"/>
          </p:nvCxnSpPr>
          <p:spPr>
            <a:xfrm>
              <a:off x="11353800" y="-314795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10">
              <a:extLst>
                <a:ext uri="{FF2B5EF4-FFF2-40B4-BE49-F238E27FC236}">
                  <a16:creationId xmlns:a16="http://schemas.microsoft.com/office/drawing/2014/main" id="{F7541040-A896-4B56-A842-8F0BE5731040}"/>
                </a:ext>
              </a:extLst>
            </p:cNvPr>
            <p:cNvCxnSpPr/>
            <p:nvPr userDrawn="1"/>
          </p:nvCxnSpPr>
          <p:spPr>
            <a:xfrm>
              <a:off x="838200" y="7091621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1">
              <a:extLst>
                <a:ext uri="{FF2B5EF4-FFF2-40B4-BE49-F238E27FC236}">
                  <a16:creationId xmlns:a16="http://schemas.microsoft.com/office/drawing/2014/main" id="{F3000A66-911A-406F-B498-F2D7A47E206C}"/>
                </a:ext>
              </a:extLst>
            </p:cNvPr>
            <p:cNvCxnSpPr/>
            <p:nvPr userDrawn="1"/>
          </p:nvCxnSpPr>
          <p:spPr>
            <a:xfrm>
              <a:off x="11353800" y="7091621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12">
              <a:extLst>
                <a:ext uri="{FF2B5EF4-FFF2-40B4-BE49-F238E27FC236}">
                  <a16:creationId xmlns:a16="http://schemas.microsoft.com/office/drawing/2014/main" id="{92ED009D-21E9-42B9-AFF3-5C1F86177C14}"/>
                </a:ext>
              </a:extLst>
            </p:cNvPr>
            <p:cNvCxnSpPr/>
            <p:nvPr userDrawn="1"/>
          </p:nvCxnSpPr>
          <p:spPr>
            <a:xfrm rot="16200000">
              <a:off x="-185314" y="245667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13">
              <a:extLst>
                <a:ext uri="{FF2B5EF4-FFF2-40B4-BE49-F238E27FC236}">
                  <a16:creationId xmlns:a16="http://schemas.microsoft.com/office/drawing/2014/main" id="{9708D826-105B-4941-A899-D52DC9098634}"/>
                </a:ext>
              </a:extLst>
            </p:cNvPr>
            <p:cNvCxnSpPr/>
            <p:nvPr userDrawn="1"/>
          </p:nvCxnSpPr>
          <p:spPr>
            <a:xfrm rot="16200000">
              <a:off x="-185314" y="6236892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14">
              <a:extLst>
                <a:ext uri="{FF2B5EF4-FFF2-40B4-BE49-F238E27FC236}">
                  <a16:creationId xmlns:a16="http://schemas.microsoft.com/office/drawing/2014/main" id="{ED6E0CB8-C036-4173-942A-22564C7DA0CC}"/>
                </a:ext>
              </a:extLst>
            </p:cNvPr>
            <p:cNvCxnSpPr/>
            <p:nvPr userDrawn="1"/>
          </p:nvCxnSpPr>
          <p:spPr>
            <a:xfrm rot="16200000">
              <a:off x="-185314" y="6057504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15">
              <a:extLst>
                <a:ext uri="{FF2B5EF4-FFF2-40B4-BE49-F238E27FC236}">
                  <a16:creationId xmlns:a16="http://schemas.microsoft.com/office/drawing/2014/main" id="{81A60B39-7F4A-4A51-AA19-838EDD4F3778}"/>
                </a:ext>
              </a:extLst>
            </p:cNvPr>
            <p:cNvCxnSpPr/>
            <p:nvPr userDrawn="1"/>
          </p:nvCxnSpPr>
          <p:spPr>
            <a:xfrm rot="16200000">
              <a:off x="12536999" y="245668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16">
              <a:extLst>
                <a:ext uri="{FF2B5EF4-FFF2-40B4-BE49-F238E27FC236}">
                  <a16:creationId xmlns:a16="http://schemas.microsoft.com/office/drawing/2014/main" id="{3CE4E7FB-17B9-4432-B500-05B3C45121AD}"/>
                </a:ext>
              </a:extLst>
            </p:cNvPr>
            <p:cNvCxnSpPr/>
            <p:nvPr userDrawn="1"/>
          </p:nvCxnSpPr>
          <p:spPr>
            <a:xfrm rot="16200000">
              <a:off x="12536999" y="6236893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17">
              <a:extLst>
                <a:ext uri="{FF2B5EF4-FFF2-40B4-BE49-F238E27FC236}">
                  <a16:creationId xmlns:a16="http://schemas.microsoft.com/office/drawing/2014/main" id="{6E8E399A-C0E4-406B-AC96-2262224706CA}"/>
                </a:ext>
              </a:extLst>
            </p:cNvPr>
            <p:cNvCxnSpPr/>
            <p:nvPr userDrawn="1"/>
          </p:nvCxnSpPr>
          <p:spPr>
            <a:xfrm rot="16200000">
              <a:off x="12536999" y="6057505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18">
              <a:extLst>
                <a:ext uri="{FF2B5EF4-FFF2-40B4-BE49-F238E27FC236}">
                  <a16:creationId xmlns:a16="http://schemas.microsoft.com/office/drawing/2014/main" id="{EF6F86B5-1A36-4D46-81EA-11C353E6F702}"/>
                </a:ext>
              </a:extLst>
            </p:cNvPr>
            <p:cNvCxnSpPr/>
            <p:nvPr userDrawn="1"/>
          </p:nvCxnSpPr>
          <p:spPr>
            <a:xfrm>
              <a:off x="6096000" y="-314795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19">
              <a:extLst>
                <a:ext uri="{FF2B5EF4-FFF2-40B4-BE49-F238E27FC236}">
                  <a16:creationId xmlns:a16="http://schemas.microsoft.com/office/drawing/2014/main" id="{8DAE5E39-2C4C-4BEA-9E91-DB457088845F}"/>
                </a:ext>
              </a:extLst>
            </p:cNvPr>
            <p:cNvCxnSpPr/>
            <p:nvPr userDrawn="1"/>
          </p:nvCxnSpPr>
          <p:spPr>
            <a:xfrm>
              <a:off x="6096000" y="7091621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120">
              <a:extLst>
                <a:ext uri="{FF2B5EF4-FFF2-40B4-BE49-F238E27FC236}">
                  <a16:creationId xmlns:a16="http://schemas.microsoft.com/office/drawing/2014/main" id="{D9682F70-0F99-4AEE-A0DD-CA4FD8936C3C}"/>
                </a:ext>
              </a:extLst>
            </p:cNvPr>
            <p:cNvCxnSpPr/>
            <p:nvPr userDrawn="1"/>
          </p:nvCxnSpPr>
          <p:spPr>
            <a:xfrm rot="16200000">
              <a:off x="-185314" y="1706167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121">
              <a:extLst>
                <a:ext uri="{FF2B5EF4-FFF2-40B4-BE49-F238E27FC236}">
                  <a16:creationId xmlns:a16="http://schemas.microsoft.com/office/drawing/2014/main" id="{E30E26CA-D504-458F-ACAB-236573D0A926}"/>
                </a:ext>
              </a:extLst>
            </p:cNvPr>
            <p:cNvCxnSpPr/>
            <p:nvPr userDrawn="1"/>
          </p:nvCxnSpPr>
          <p:spPr>
            <a:xfrm rot="16200000">
              <a:off x="12536999" y="1706169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124">
              <a:extLst>
                <a:ext uri="{FF2B5EF4-FFF2-40B4-BE49-F238E27FC236}">
                  <a16:creationId xmlns:a16="http://schemas.microsoft.com/office/drawing/2014/main" id="{951265D4-4512-494B-BC6A-57F07DA0644F}"/>
                </a:ext>
              </a:extLst>
            </p:cNvPr>
            <p:cNvCxnSpPr/>
            <p:nvPr userDrawn="1"/>
          </p:nvCxnSpPr>
          <p:spPr>
            <a:xfrm rot="16200000">
              <a:off x="-185314" y="1571229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125">
              <a:extLst>
                <a:ext uri="{FF2B5EF4-FFF2-40B4-BE49-F238E27FC236}">
                  <a16:creationId xmlns:a16="http://schemas.microsoft.com/office/drawing/2014/main" id="{0ADF1911-8DE3-4F92-87D8-4C14589C3479}"/>
                </a:ext>
              </a:extLst>
            </p:cNvPr>
            <p:cNvCxnSpPr/>
            <p:nvPr userDrawn="1"/>
          </p:nvCxnSpPr>
          <p:spPr>
            <a:xfrm rot="16200000">
              <a:off x="12536999" y="1571230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53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2" r:id="rId3"/>
    <p:sldLayoutId id="2147483650" r:id="rId4"/>
    <p:sldLayoutId id="2147483652" r:id="rId5"/>
    <p:sldLayoutId id="2147483653" r:id="rId6"/>
    <p:sldLayoutId id="2147483664" r:id="rId7"/>
    <p:sldLayoutId id="2147483655" r:id="rId8"/>
    <p:sldLayoutId id="2147483661" r:id="rId9"/>
    <p:sldLayoutId id="2147483663" r:id="rId10"/>
    <p:sldLayoutId id="2147483665" r:id="rId11"/>
    <p:sldLayoutId id="2147483666" r:id="rId12"/>
    <p:sldLayoutId id="2147483667" r:id="rId13"/>
    <p:sldLayoutId id="2147483669" r:id="rId14"/>
    <p:sldLayoutId id="2147483670" r:id="rId15"/>
    <p:sldLayoutId id="2147483671" r:id="rId16"/>
    <p:sldLayoutId id="2147483672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2000" kern="120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9" userDrawn="1">
          <p15:clr>
            <a:srgbClr val="F26B43"/>
          </p15:clr>
        </p15:guide>
        <p15:guide id="2" pos="529" userDrawn="1">
          <p15:clr>
            <a:srgbClr val="F26B43"/>
          </p15:clr>
        </p15:guide>
        <p15:guide id="3" orient="horz" pos="3906" userDrawn="1">
          <p15:clr>
            <a:srgbClr val="F26B43"/>
          </p15:clr>
        </p15:guide>
        <p15:guide id="4" pos="7151" userDrawn="1">
          <p15:clr>
            <a:srgbClr val="F26B43"/>
          </p15:clr>
        </p15:guide>
        <p15:guide id="5" orient="horz" pos="4006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chClubHSG/Fall22_PG_DSCS_How_to_Streamlit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treamlit.io/" TargetMode="External"/><Relationship Id="rId4" Type="http://schemas.openxmlformats.org/officeDocument/2006/relationships/hyperlink" Target="https://replit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chClubHSG/Fall22_PG_DSCS_How_to_Streamlit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treamlit.io/" TargetMode="External"/><Relationship Id="rId4" Type="http://schemas.openxmlformats.org/officeDocument/2006/relationships/hyperlink" Target="https://replit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streamlit.io/library/advanced-features/theming" TargetMode="External"/><Relationship Id="rId3" Type="http://schemas.openxmlformats.org/officeDocument/2006/relationships/hyperlink" Target="https://docs.streamlit.io/library/api-reference/charts" TargetMode="External"/><Relationship Id="rId7" Type="http://schemas.openxmlformats.org/officeDocument/2006/relationships/hyperlink" Target="https://docs.streamlit.io/library/api-reference/performance/st.cache" TargetMode="External"/><Relationship Id="rId2" Type="http://schemas.openxmlformats.org/officeDocument/2006/relationships/hyperlink" Target="https://docs.streamlit.io/library/api-reference/tex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streamlit.io/library/api-reference/session-state" TargetMode="External"/><Relationship Id="rId5" Type="http://schemas.openxmlformats.org/officeDocument/2006/relationships/hyperlink" Target="https://docs.streamlit.io/library/api-reference/layout/st.sidebar" TargetMode="External"/><Relationship Id="rId4" Type="http://schemas.openxmlformats.org/officeDocument/2006/relationships/hyperlink" Target="https://docs.streamlit.io/library/api-reference/widgets" TargetMode="External"/><Relationship Id="rId9" Type="http://schemas.openxmlformats.org/officeDocument/2006/relationships/hyperlink" Target="https://github.com/streamlit/streamlit/issues/4747#issuecomment-1282079753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club.ch/" TargetMode="External"/><Relationship Id="rId3" Type="http://schemas.openxmlformats.org/officeDocument/2006/relationships/hyperlink" Target="https://streamlit.io/gallery" TargetMode="External"/><Relationship Id="rId7" Type="http://schemas.openxmlformats.org/officeDocument/2006/relationships/hyperlink" Target="https://www.linkedin.com/feed/update/urn:li:activity:7000300170735235072/" TargetMode="External"/><Relationship Id="rId2" Type="http://schemas.openxmlformats.org/officeDocument/2006/relationships/hyperlink" Target="https://docs.streamlit.io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kaggle.com/" TargetMode="External"/><Relationship Id="rId5" Type="http://schemas.openxmlformats.org/officeDocument/2006/relationships/hyperlink" Target="https://www.youtube.com/@freecodecamp/featured" TargetMode="External"/><Relationship Id="rId4" Type="http://schemas.openxmlformats.org/officeDocument/2006/relationships/hyperlink" Target="https://machinelearningmastery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cgruener-sogrim-appsogrim-0rdr7e.streamlit.app/" TargetMode="External"/><Relationship Id="rId2" Type="http://schemas.openxmlformats.org/officeDocument/2006/relationships/hyperlink" Target="https://streamlit.io/gallery?category=streamlit-templates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chClubHSG/Fall22_PG_DSCS_How_to_Streamlit_Participant.git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pli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29CA0-0DA4-4977-8CA4-37B16BE9E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Workshop:</a:t>
            </a:r>
            <a:br>
              <a:rPr lang="en-US" dirty="0"/>
            </a:br>
            <a:r>
              <a:rPr lang="en-US" b="1" dirty="0"/>
              <a:t>How to create an ML portfolio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DEBB9F-DB6D-4CE3-A1C4-444CAA3CB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942218"/>
            <a:ext cx="6732000" cy="1655762"/>
          </a:xfrm>
        </p:spPr>
        <p:txBody>
          <a:bodyPr/>
          <a:lstStyle/>
          <a:p>
            <a:r>
              <a:rPr lang="en-US" dirty="0"/>
              <a:t>Nov 2022</a:t>
            </a:r>
          </a:p>
        </p:txBody>
      </p:sp>
    </p:spTree>
    <p:extLst>
      <p:ext uri="{BB962C8B-B14F-4D97-AF65-F5344CB8AC3E}">
        <p14:creationId xmlns:p14="http://schemas.microsoft.com/office/powerpoint/2010/main" val="2362891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76112-FF6D-7AC1-6F27-EA9CE849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Streamlit</a:t>
            </a:r>
            <a:r>
              <a:rPr lang="de-CH" dirty="0"/>
              <a:t> 101 – General Project </a:t>
            </a:r>
            <a:r>
              <a:rPr lang="de-CH" dirty="0" err="1"/>
              <a:t>Process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67C9-8365-9740-6C3F-372C275B5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2B569-0E2E-71C5-F631-D73D7A590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A5424-8B6F-FCC7-3A44-53FD4F807C85}"/>
              </a:ext>
            </a:extLst>
          </p:cNvPr>
          <p:cNvSpPr txBox="1"/>
          <p:nvPr/>
        </p:nvSpPr>
        <p:spPr>
          <a:xfrm>
            <a:off x="846885" y="3966256"/>
            <a:ext cx="1048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17EE9-AE7C-799B-7270-ABA0D4060AF4}"/>
              </a:ext>
            </a:extLst>
          </p:cNvPr>
          <p:cNvSpPr txBox="1"/>
          <p:nvPr/>
        </p:nvSpPr>
        <p:spPr>
          <a:xfrm>
            <a:off x="2764709" y="3966256"/>
            <a:ext cx="172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B2AC52-242F-908B-9C9E-7E9C2D67FBA9}"/>
              </a:ext>
            </a:extLst>
          </p:cNvPr>
          <p:cNvSpPr txBox="1"/>
          <p:nvPr/>
        </p:nvSpPr>
        <p:spPr>
          <a:xfrm>
            <a:off x="5354191" y="3966256"/>
            <a:ext cx="26282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Visualization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D406A-6E66-0B2B-5A19-B1E60A2AD7B1}"/>
              </a:ext>
            </a:extLst>
          </p:cNvPr>
          <p:cNvSpPr txBox="1"/>
          <p:nvPr/>
        </p:nvSpPr>
        <p:spPr>
          <a:xfrm>
            <a:off x="8851550" y="3966256"/>
            <a:ext cx="2491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Deployment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6AB06C-DCCC-AA5C-CB36-E16E89FA7EDB}"/>
              </a:ext>
            </a:extLst>
          </p:cNvPr>
          <p:cNvCxnSpPr>
            <a:cxnSpLocks/>
          </p:cNvCxnSpPr>
          <p:nvPr/>
        </p:nvCxnSpPr>
        <p:spPr>
          <a:xfrm>
            <a:off x="2020985" y="4258643"/>
            <a:ext cx="618309" cy="0"/>
          </a:xfrm>
          <a:prstGeom prst="straightConnector1">
            <a:avLst/>
          </a:prstGeom>
          <a:ln w="57150">
            <a:solidFill>
              <a:srgbClr val="59C5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F8E9DF-2042-389A-6C93-6BC7B9015728}"/>
              </a:ext>
            </a:extLst>
          </p:cNvPr>
          <p:cNvCxnSpPr>
            <a:cxnSpLocks/>
          </p:cNvCxnSpPr>
          <p:nvPr/>
        </p:nvCxnSpPr>
        <p:spPr>
          <a:xfrm>
            <a:off x="4610467" y="4258643"/>
            <a:ext cx="618309" cy="0"/>
          </a:xfrm>
          <a:prstGeom prst="straightConnector1">
            <a:avLst/>
          </a:prstGeom>
          <a:ln w="57150">
            <a:solidFill>
              <a:srgbClr val="59C5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4D1285-1481-51B6-6072-9F7D4D86DA49}"/>
              </a:ext>
            </a:extLst>
          </p:cNvPr>
          <p:cNvCxnSpPr>
            <a:cxnSpLocks/>
          </p:cNvCxnSpPr>
          <p:nvPr/>
        </p:nvCxnSpPr>
        <p:spPr>
          <a:xfrm>
            <a:off x="8107826" y="4258643"/>
            <a:ext cx="618309" cy="0"/>
          </a:xfrm>
          <a:prstGeom prst="straightConnector1">
            <a:avLst/>
          </a:prstGeom>
          <a:ln w="57150">
            <a:solidFill>
              <a:srgbClr val="59C5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23071FA6-113A-9CFF-89B7-133DCB347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880" y="2306970"/>
            <a:ext cx="1440000" cy="144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6946DCC-EE6B-73D4-0559-55975066D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27" y="2336501"/>
            <a:ext cx="1440000" cy="13809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2216221-1491-84A0-A94D-54DDB50FF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01" y="2306970"/>
            <a:ext cx="1440000" cy="144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9E0CFC4-811B-CF05-C16D-D0B5EC878F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244" y="2422639"/>
            <a:ext cx="1440000" cy="1209375"/>
          </a:xfrm>
          <a:prstGeom prst="rect">
            <a:avLst/>
          </a:prstGeom>
        </p:spPr>
      </p:pic>
      <p:pic>
        <p:nvPicPr>
          <p:cNvPr id="7170" name="Picture 2" descr="Streamlit color mark">
            <a:extLst>
              <a:ext uri="{FF2B5EF4-FFF2-40B4-BE49-F238E27FC236}">
                <a16:creationId xmlns:a16="http://schemas.microsoft.com/office/drawing/2014/main" id="{C82A55BA-2CCE-F2FB-50F3-46303F331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166" y="5447039"/>
            <a:ext cx="1767102" cy="104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ight Brace 42">
            <a:extLst>
              <a:ext uri="{FF2B5EF4-FFF2-40B4-BE49-F238E27FC236}">
                <a16:creationId xmlns:a16="http://schemas.microsoft.com/office/drawing/2014/main" id="{4A4B3376-50B0-8033-5ACA-D011F571EF23}"/>
              </a:ext>
            </a:extLst>
          </p:cNvPr>
          <p:cNvSpPr/>
          <p:nvPr/>
        </p:nvSpPr>
        <p:spPr>
          <a:xfrm rot="5400000">
            <a:off x="7840543" y="2283964"/>
            <a:ext cx="490348" cy="5463053"/>
          </a:xfrm>
          <a:prstGeom prst="rightBrac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6572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76112-FF6D-7AC1-6F27-EA9CE849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Streamlit</a:t>
            </a:r>
            <a:r>
              <a:rPr lang="de-CH" dirty="0"/>
              <a:t> 101 – The Basics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67C9-8365-9740-6C3F-372C275B5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2B569-0E2E-71C5-F631-D73D7A590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95562-AE2C-1AA0-39BD-7BF9855FF0C9}"/>
              </a:ext>
            </a:extLst>
          </p:cNvPr>
          <p:cNvSpPr txBox="1"/>
          <p:nvPr/>
        </p:nvSpPr>
        <p:spPr>
          <a:xfrm>
            <a:off x="838200" y="1690688"/>
            <a:ext cx="3356240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Content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Title/Header/…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Text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Code Blocks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Image/Audio/Video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915381-43FC-46BF-0A88-0924600EBF19}"/>
              </a:ext>
            </a:extLst>
          </p:cNvPr>
          <p:cNvSpPr txBox="1"/>
          <p:nvPr/>
        </p:nvSpPr>
        <p:spPr>
          <a:xfrm>
            <a:off x="5166098" y="1690687"/>
            <a:ext cx="18598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Layout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Sidebar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Columns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Tabs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…</a:t>
            </a:r>
            <a:endParaRPr lang="en-DE" sz="3200" b="1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42A551-89F3-1EA6-DEAB-798C5A898F45}"/>
              </a:ext>
            </a:extLst>
          </p:cNvPr>
          <p:cNvSpPr txBox="1"/>
          <p:nvPr/>
        </p:nvSpPr>
        <p:spPr>
          <a:xfrm>
            <a:off x="838200" y="4615308"/>
            <a:ext cx="16898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Utilities</a:t>
            </a:r>
          </a:p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- </a:t>
            </a: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config</a:t>
            </a:r>
            <a:endParaRPr lang="en-DE" sz="3200" b="1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4BEC5D-90B7-6C1F-B88B-B7F6167017FA}"/>
              </a:ext>
            </a:extLst>
          </p:cNvPr>
          <p:cNvSpPr txBox="1"/>
          <p:nvPr/>
        </p:nvSpPr>
        <p:spPr>
          <a:xfrm>
            <a:off x="5276705" y="4615308"/>
            <a:ext cx="16385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State</a:t>
            </a:r>
          </a:p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- </a:t>
            </a: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Sessions</a:t>
            </a:r>
            <a:endParaRPr lang="en-DE" sz="3200" b="1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F8E13-03B2-61AE-43D6-1F7CCA3D8840}"/>
              </a:ext>
            </a:extLst>
          </p:cNvPr>
          <p:cNvSpPr txBox="1"/>
          <p:nvPr/>
        </p:nvSpPr>
        <p:spPr>
          <a:xfrm>
            <a:off x="8719746" y="4615308"/>
            <a:ext cx="263405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Performance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Caching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Memo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79E21-77D7-3C97-2132-429B84B560F3}"/>
              </a:ext>
            </a:extLst>
          </p:cNvPr>
          <p:cNvSpPr txBox="1"/>
          <p:nvPr/>
        </p:nvSpPr>
        <p:spPr>
          <a:xfrm>
            <a:off x="8719746" y="1690686"/>
            <a:ext cx="174278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Widgets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Files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Buttons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Slider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…</a:t>
            </a:r>
            <a:endParaRPr lang="en-DE" sz="3200" b="1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18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76112-FF6D-7AC1-6F27-EA9CE849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Streamlit</a:t>
            </a:r>
            <a:r>
              <a:rPr lang="de-CH" dirty="0"/>
              <a:t> 101 – General Syntax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67C9-8365-9740-6C3F-372C275B5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2B569-0E2E-71C5-F631-D73D7A590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651C26E-BC4A-FC40-B38B-E47453CAAE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23558"/>
            <a:ext cx="5181600" cy="3755471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3AAF20A7-8EDA-8375-B9FC-7212CE40EA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708271"/>
            <a:ext cx="5181600" cy="258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0A15-E927-D02C-0BBB-94E8B656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Streamlit</a:t>
            </a:r>
            <a:r>
              <a:rPr lang="de-CH" dirty="0"/>
              <a:t> 101</a:t>
            </a:r>
            <a:endParaRPr lang="en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9865AF-1472-4F23-82A4-F4DD75B60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DE" dirty="0"/>
              <a:t>Advantages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915D7B-90C1-DC66-BA1A-040DAB6FB7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DE" dirty="0"/>
              <a:t>Super simple syntax</a:t>
            </a:r>
          </a:p>
          <a:p>
            <a:r>
              <a:rPr lang="en-DE" dirty="0"/>
              <a:t>Powerful</a:t>
            </a:r>
          </a:p>
          <a:p>
            <a:r>
              <a:rPr lang="en-DE" dirty="0"/>
              <a:t>One workflow</a:t>
            </a:r>
          </a:p>
          <a:p>
            <a:r>
              <a:rPr lang="en-DE" dirty="0"/>
              <a:t>One language</a:t>
            </a:r>
          </a:p>
          <a:p>
            <a:r>
              <a:rPr lang="en-DE" dirty="0"/>
              <a:t>Speed of development</a:t>
            </a:r>
          </a:p>
          <a:p>
            <a:r>
              <a:rPr lang="en-DE" dirty="0"/>
              <a:t>Easy to share</a:t>
            </a:r>
          </a:p>
          <a:p>
            <a:r>
              <a:rPr lang="en-DE" dirty="0"/>
              <a:t>Support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70006D-F225-F344-9EE0-FD005637B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DE" dirty="0"/>
              <a:t>Disadvantages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4C0530-DB96-7448-2A15-A0537AC35A4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DE" dirty="0"/>
              <a:t>Performance</a:t>
            </a:r>
          </a:p>
          <a:p>
            <a:r>
              <a:rPr lang="en-DE" dirty="0"/>
              <a:t>Customization might require additional skills (HTML/CSS/JS)</a:t>
            </a:r>
          </a:p>
          <a:p>
            <a:r>
              <a:rPr lang="en-DE" dirty="0"/>
              <a:t>Scalability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8C159-ED80-4EAB-C736-5407B22E98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658F8-CC58-1B3A-8D69-431CFD29AB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883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76112-FF6D-7AC1-6F27-EA9CE849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Streamlit</a:t>
            </a:r>
            <a:r>
              <a:rPr lang="de-CH" dirty="0"/>
              <a:t> 101 – Installation 2/3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3D430D1-FFF6-0620-304E-CF0F3D37D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DE" strike="sngStrike" dirty="0"/>
              <a:t>Sign up for </a:t>
            </a:r>
            <a:r>
              <a:rPr lang="en-DE" strike="sngStrik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DE" strike="sngStrike" dirty="0"/>
          </a:p>
          <a:p>
            <a:pPr marL="514350" indent="-514350">
              <a:buFont typeface="+mj-lt"/>
              <a:buAutoNum type="arabicPeriod"/>
            </a:pPr>
            <a:r>
              <a:rPr lang="en-DE" strike="sngStrike" dirty="0"/>
              <a:t>Fork this </a:t>
            </a:r>
            <a:r>
              <a:rPr lang="en-DE" strike="sngStrik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</a:t>
            </a:r>
            <a:endParaRPr lang="en-DE" strike="sngStrike" dirty="0"/>
          </a:p>
          <a:p>
            <a:pPr marL="514350" indent="-514350">
              <a:buFont typeface="+mj-lt"/>
              <a:buAutoNum type="arabicPeriod"/>
            </a:pPr>
            <a:r>
              <a:rPr lang="en-DE" strike="sngStrike" dirty="0"/>
              <a:t>Sign up for </a:t>
            </a:r>
            <a:r>
              <a:rPr lang="en-DE" strike="sngStrike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Replit</a:t>
            </a:r>
            <a:r>
              <a:rPr lang="en-DE" strike="sngStrike" dirty="0"/>
              <a:t> using your GitHub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DE" strike="sngStrike" dirty="0"/>
              <a:t>Create a new Repl by importing the GitHub Repo</a:t>
            </a:r>
          </a:p>
          <a:p>
            <a:pPr marL="514350" indent="-514350">
              <a:buFont typeface="+mj-lt"/>
              <a:buAutoNum type="arabicPeriod"/>
            </a:pPr>
            <a:r>
              <a:rPr lang="en-DE" strike="sngStrike" dirty="0"/>
              <a:t>Install Requirements: &gt; pip install –r requirements.txt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Test Streamlit: &gt; streamlit hello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Sign up for </a:t>
            </a:r>
            <a:r>
              <a:rPr lang="en-DE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Streamlit</a:t>
            </a:r>
            <a:r>
              <a:rPr lang="en-DE" dirty="0"/>
              <a:t> using your GitHub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Add a new app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Deploy!</a:t>
            </a:r>
          </a:p>
          <a:p>
            <a:pPr marL="514350" indent="-514350">
              <a:buFont typeface="+mj-lt"/>
              <a:buAutoNum type="arabicPeriod"/>
            </a:pP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67C9-8365-9740-6C3F-372C275B5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2B569-0E2E-71C5-F631-D73D7A590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575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266B-42A0-D6D0-C170-8CFC66C4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Finance: Stock Price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A041-3AC6-F5D7-CED4-D9DC7981F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How to turn a data science project into a website and share it (especially for non-techies like most recruiters)</a:t>
            </a:r>
          </a:p>
          <a:p>
            <a:r>
              <a:rPr lang="en-DE" dirty="0"/>
              <a:t>Streamlit components we’ll use:</a:t>
            </a:r>
          </a:p>
          <a:p>
            <a:pPr lvl="1"/>
            <a:r>
              <a:rPr lang="en-GB" dirty="0"/>
              <a:t>Title/Headers/Text/Markdown</a:t>
            </a:r>
          </a:p>
          <a:p>
            <a:pPr lvl="1"/>
            <a:r>
              <a:rPr lang="en-GB" dirty="0" err="1"/>
              <a:t>Dataframes</a:t>
            </a:r>
            <a:endParaRPr lang="en-GB" dirty="0"/>
          </a:p>
          <a:p>
            <a:pPr lvl="1"/>
            <a:r>
              <a:rPr lang="en-GB" dirty="0"/>
              <a:t>Metrics</a:t>
            </a:r>
          </a:p>
          <a:p>
            <a:pPr lvl="1"/>
            <a:r>
              <a:rPr lang="en-GB" dirty="0"/>
              <a:t>Interactive Charts</a:t>
            </a:r>
          </a:p>
          <a:p>
            <a:pPr lvl="1"/>
            <a:r>
              <a:rPr lang="en-GB" dirty="0"/>
              <a:t>Tabs/Columns/Extenders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502AE-7A39-4CAB-4615-05448E32A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8B82A-144D-3FE0-26C5-7E28049E0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304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266B-42A0-D6D0-C170-8CFC66C4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Research Project Structure: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A041-3AC6-F5D7-CED4-D9DC7981F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Introduction</a:t>
            </a:r>
          </a:p>
          <a:p>
            <a:pPr lvl="1"/>
            <a:r>
              <a:rPr lang="en-GB" dirty="0"/>
              <a:t>Data</a:t>
            </a:r>
          </a:p>
          <a:p>
            <a:pPr lvl="1"/>
            <a:r>
              <a:rPr lang="en-GB" dirty="0"/>
              <a:t>Methods</a:t>
            </a:r>
          </a:p>
          <a:p>
            <a:pPr lvl="1"/>
            <a:r>
              <a:rPr lang="en-GB" dirty="0"/>
              <a:t>Results</a:t>
            </a:r>
          </a:p>
          <a:p>
            <a:pPr lvl="1"/>
            <a:r>
              <a:rPr lang="en-GB" dirty="0"/>
              <a:t>Discussion</a:t>
            </a:r>
          </a:p>
          <a:p>
            <a:pPr lvl="1"/>
            <a:r>
              <a:rPr lang="en-GB" dirty="0"/>
              <a:t>Limitations</a:t>
            </a:r>
          </a:p>
          <a:p>
            <a:pPr lvl="1"/>
            <a:r>
              <a:rPr lang="en-GB" dirty="0"/>
              <a:t>Conclusion</a:t>
            </a:r>
          </a:p>
          <a:p>
            <a:pPr lvl="1"/>
            <a:r>
              <a:rPr lang="en-GB" dirty="0"/>
              <a:t>(Lessons Learned)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502AE-7A39-4CAB-4615-05448E32A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8B82A-144D-3FE0-26C5-7E28049E0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752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266B-42A0-D6D0-C170-8CFC66C4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What if I add a second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A041-3AC6-F5D7-CED4-D9DC7981F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Multipage Applications</a:t>
            </a:r>
          </a:p>
          <a:p>
            <a:r>
              <a:rPr lang="en-DE" dirty="0"/>
              <a:t>Streamlit components we’ll use:</a:t>
            </a:r>
          </a:p>
          <a:p>
            <a:pPr lvl="1"/>
            <a:r>
              <a:rPr lang="en-GB" dirty="0"/>
              <a:t>Images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502AE-7A39-4CAB-4615-05448E32A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8B82A-144D-3FE0-26C5-7E28049E0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184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76112-FF6D-7AC1-6F27-EA9CE849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Streamlit</a:t>
            </a:r>
            <a:r>
              <a:rPr lang="de-CH" dirty="0"/>
              <a:t> 101 – Installation 2/3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3D430D1-FFF6-0620-304E-CF0F3D37D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DE" strike="sngStrike" dirty="0"/>
              <a:t>Sign up for </a:t>
            </a:r>
            <a:r>
              <a:rPr lang="en-DE" strike="sngStrik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DE" strike="sngStrike" dirty="0"/>
          </a:p>
          <a:p>
            <a:pPr marL="514350" indent="-514350">
              <a:buFont typeface="+mj-lt"/>
              <a:buAutoNum type="arabicPeriod"/>
            </a:pPr>
            <a:r>
              <a:rPr lang="en-DE" strike="sngStrike" dirty="0"/>
              <a:t>Fork this </a:t>
            </a:r>
            <a:r>
              <a:rPr lang="en-DE" strike="sngStrik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</a:t>
            </a:r>
            <a:endParaRPr lang="en-DE" strike="sngStrike" dirty="0"/>
          </a:p>
          <a:p>
            <a:pPr marL="514350" indent="-514350">
              <a:buFont typeface="+mj-lt"/>
              <a:buAutoNum type="arabicPeriod"/>
            </a:pPr>
            <a:r>
              <a:rPr lang="en-DE" strike="sngStrike" dirty="0"/>
              <a:t>Sign up for </a:t>
            </a:r>
            <a:r>
              <a:rPr lang="en-DE" strike="sngStrike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Replit</a:t>
            </a:r>
            <a:r>
              <a:rPr lang="en-DE" strike="sngStrike" dirty="0"/>
              <a:t> using your GitHub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DE" strike="sngStrike" dirty="0"/>
              <a:t>Create a new Repl by importing the GitHub Repo</a:t>
            </a:r>
          </a:p>
          <a:p>
            <a:pPr marL="514350" indent="-514350">
              <a:buFont typeface="+mj-lt"/>
              <a:buAutoNum type="arabicPeriod"/>
            </a:pPr>
            <a:r>
              <a:rPr lang="en-DE" strike="sngStrike" dirty="0"/>
              <a:t>Install Requirements: &gt; pip install –r requirements.txt</a:t>
            </a:r>
          </a:p>
          <a:p>
            <a:pPr marL="514350" indent="-514350">
              <a:buFont typeface="+mj-lt"/>
              <a:buAutoNum type="arabicPeriod"/>
            </a:pPr>
            <a:r>
              <a:rPr lang="en-DE" strike="sngStrike" dirty="0"/>
              <a:t>Test Streamlit: &gt; streamlit hello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Sign up for </a:t>
            </a:r>
            <a:r>
              <a:rPr lang="en-DE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Streamlit</a:t>
            </a:r>
            <a:r>
              <a:rPr lang="en-DE" dirty="0"/>
              <a:t> using your GitHub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Add a new app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Deploy!</a:t>
            </a:r>
          </a:p>
          <a:p>
            <a:pPr marL="514350" indent="-514350">
              <a:buFont typeface="+mj-lt"/>
              <a:buAutoNum type="arabicPeriod"/>
            </a:pP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67C9-8365-9740-6C3F-372C275B5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2B569-0E2E-71C5-F631-D73D7A590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004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76112-FF6D-7AC1-6F27-EA9CE849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Classification: Heart </a:t>
            </a:r>
            <a:r>
              <a:rPr lang="de-CH" dirty="0" err="1"/>
              <a:t>Attack</a:t>
            </a:r>
            <a:r>
              <a:rPr lang="de-CH" dirty="0"/>
              <a:t> </a:t>
            </a:r>
            <a:r>
              <a:rPr lang="de-CH" dirty="0" err="1"/>
              <a:t>Prediction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DA0B1-E5DE-FB2B-0262-183DB88EF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something</a:t>
            </a:r>
            <a:r>
              <a:rPr lang="de-CH" dirty="0"/>
              <a:t> </a:t>
            </a:r>
            <a:r>
              <a:rPr lang="de-CH" dirty="0" err="1"/>
              <a:t>interactive</a:t>
            </a:r>
            <a:r>
              <a:rPr lang="de-CH" dirty="0"/>
              <a:t> aka.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inputs</a:t>
            </a:r>
            <a:endParaRPr lang="de-CH" dirty="0"/>
          </a:p>
          <a:p>
            <a:r>
              <a:rPr lang="en-DE" dirty="0"/>
              <a:t>N</a:t>
            </a:r>
            <a:r>
              <a:rPr lang="en-GB" dirty="0"/>
              <a:t>e</a:t>
            </a:r>
            <a:r>
              <a:rPr lang="en-DE" dirty="0"/>
              <a:t>w Streamlit components we’ll use:</a:t>
            </a:r>
          </a:p>
          <a:p>
            <a:pPr lvl="1"/>
            <a:r>
              <a:rPr lang="en-DE" dirty="0"/>
              <a:t>Slider</a:t>
            </a:r>
          </a:p>
          <a:p>
            <a:pPr lvl="1"/>
            <a:r>
              <a:rPr lang="en-DE" dirty="0"/>
              <a:t>Dropdown</a:t>
            </a:r>
          </a:p>
          <a:p>
            <a:pPr lvl="1"/>
            <a:r>
              <a:rPr lang="en-DE" dirty="0"/>
              <a:t>Radiobuttons</a:t>
            </a:r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67C9-8365-9740-6C3F-372C275B5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2B569-0E2E-71C5-F631-D73D7A590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76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E4EFC-9BA4-A2BD-C615-8EF0C7F6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Table </a:t>
            </a:r>
            <a:r>
              <a:rPr lang="de-CH" dirty="0" err="1"/>
              <a:t>of</a:t>
            </a:r>
            <a:r>
              <a:rPr lang="de-CH" dirty="0"/>
              <a:t> 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F17EBF-2D37-E609-5A29-EECA41424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dirty="0" err="1"/>
              <a:t>Introduction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Showcase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Streamlit</a:t>
            </a:r>
            <a:r>
              <a:rPr lang="de-CH" dirty="0"/>
              <a:t> 101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Finance: Stock Price </a:t>
            </a:r>
            <a:r>
              <a:rPr lang="de-CH" dirty="0" err="1"/>
              <a:t>Prediction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Multipage </a:t>
            </a:r>
            <a:r>
              <a:rPr lang="de-CH" dirty="0" err="1"/>
              <a:t>Applications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Calssification</a:t>
            </a:r>
            <a:r>
              <a:rPr lang="de-CH" dirty="0"/>
              <a:t>: Heart </a:t>
            </a:r>
            <a:r>
              <a:rPr lang="de-CH" dirty="0" err="1"/>
              <a:t>Attack</a:t>
            </a:r>
            <a:r>
              <a:rPr lang="de-CH" dirty="0"/>
              <a:t> </a:t>
            </a:r>
            <a:r>
              <a:rPr lang="de-CH" dirty="0" err="1"/>
              <a:t>Prediction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Conclusion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BA1EE9-C16E-7B3C-1DFA-60FA6EC2E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9E1726-E707-7F5E-C9DA-1B35EF0C0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830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3076D9-C892-EC89-3B0A-91CF8290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DE" dirty="0"/>
              <a:t>Any Questions?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888D80-09C3-B79B-4C98-532A0BFCDF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978B8-1E93-AFFD-38A8-D156841C8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B7D8C-9268-E4B4-B493-2D6B51B26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360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3076D9-C892-EC89-3B0A-91CF8290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DE" dirty="0"/>
              <a:t>Congrats!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888D80-09C3-B79B-4C98-532A0BFCDF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978B8-1E93-AFFD-38A8-D156841C8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B7D8C-9268-E4B4-B493-2D6B51B26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910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CD3608-39E2-2B69-B13D-058D3DCB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Some Features to Explore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81284B-CD82-7B3E-AAD0-9DEA05EE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APIReference/TextElements/Latex</a:t>
            </a:r>
            <a:endParaRPr lang="en-DE" dirty="0"/>
          </a:p>
          <a:p>
            <a:r>
              <a:rPr lang="en-D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APIReference/Chart/Elements/.</a:t>
            </a:r>
            <a:endParaRPr lang="en-DE" dirty="0"/>
          </a:p>
          <a:p>
            <a:r>
              <a:rPr lang="en-DE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APIReference/InputWidgets/.</a:t>
            </a:r>
            <a:endParaRPr lang="en-DE" dirty="0"/>
          </a:p>
          <a:p>
            <a:r>
              <a:rPr lang="en-DE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APIReference/LayoutsAndContainers/Sidebar</a:t>
            </a:r>
            <a:endParaRPr lang="en-DE" dirty="0"/>
          </a:p>
          <a:p>
            <a:r>
              <a:rPr lang="en-DE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APIReference/StateManagement/Session/State</a:t>
            </a:r>
            <a:endParaRPr lang="en-DE" dirty="0"/>
          </a:p>
          <a:p>
            <a:r>
              <a:rPr lang="en-DE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APIReference/Performance/Caching</a:t>
            </a:r>
            <a:endParaRPr lang="en-DE" dirty="0"/>
          </a:p>
          <a:p>
            <a:r>
              <a:rPr lang="en-DE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AdvancedFeatures/Theming</a:t>
            </a:r>
            <a:endParaRPr lang="en-DE" dirty="0"/>
          </a:p>
          <a:p>
            <a:r>
              <a:rPr lang="en-DE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GDPR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BAA87-2B2E-41C0-6308-97FD793A4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B959E-37EF-E9E4-A2A5-99E3E0434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0487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AC4B1-3E5E-5D98-11E2-8D7F5360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Helpful</a:t>
            </a:r>
            <a:r>
              <a:rPr lang="de-CH" dirty="0"/>
              <a:t> Resources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EC27A7-CE40-EBDA-A0A0-8AC30F0C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Streamlit Documentation</a:t>
            </a:r>
            <a:endParaRPr lang="de-CH" dirty="0"/>
          </a:p>
          <a:p>
            <a:r>
              <a:rPr lang="de-CH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Streamlit</a:t>
            </a:r>
            <a:r>
              <a:rPr lang="de-CH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Gallery</a:t>
            </a:r>
            <a:endParaRPr lang="de-CH" dirty="0"/>
          </a:p>
          <a:p>
            <a:r>
              <a:rPr lang="de-CH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Learning Mastery</a:t>
            </a:r>
            <a:endParaRPr lang="de-CH" dirty="0"/>
          </a:p>
          <a:p>
            <a:r>
              <a:rPr lang="de-CH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FreeCodeCamp</a:t>
            </a:r>
            <a:endParaRPr lang="de-CH" dirty="0"/>
          </a:p>
          <a:p>
            <a:r>
              <a:rPr lang="de-CH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de-CH" dirty="0"/>
          </a:p>
          <a:p>
            <a:r>
              <a:rPr lang="de-CH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Nick Singh</a:t>
            </a:r>
            <a:endParaRPr lang="de-CH" dirty="0"/>
          </a:p>
          <a:p>
            <a:r>
              <a:rPr lang="de-CH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TechClub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83AE4D-BC39-9779-2F38-37CC003BF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EB8416-FBF7-803B-4E01-7C283E2D5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80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AC4B1-3E5E-5D98-11E2-8D7F5360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r>
              <a:rPr lang="de-CH" dirty="0"/>
              <a:t> - Marc </a:t>
            </a:r>
            <a:r>
              <a:rPr lang="de-CH" dirty="0" err="1"/>
              <a:t>Gruener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EC27A7-CE40-EBDA-A0A0-8AC30F0C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CH" dirty="0"/>
              <a:t>3rd </a:t>
            </a:r>
            <a:r>
              <a:rPr lang="de-CH" dirty="0" err="1"/>
              <a:t>semester</a:t>
            </a:r>
            <a:r>
              <a:rPr lang="de-CH" dirty="0"/>
              <a:t> MBI</a:t>
            </a:r>
          </a:p>
          <a:p>
            <a:pPr marL="0" indent="0">
              <a:buNone/>
            </a:pPr>
            <a:r>
              <a:rPr lang="de-CH" dirty="0"/>
              <a:t>Background in </a:t>
            </a:r>
            <a:r>
              <a:rPr lang="de-CH" dirty="0" err="1"/>
              <a:t>MechEng</a:t>
            </a:r>
            <a:r>
              <a:rPr lang="de-CH" dirty="0"/>
              <a:t> &amp; Business</a:t>
            </a:r>
          </a:p>
          <a:p>
            <a:pPr marL="0" indent="0">
              <a:buNone/>
            </a:pPr>
            <a:r>
              <a:rPr lang="de-CH" dirty="0" err="1"/>
              <a:t>Started</a:t>
            </a:r>
            <a:r>
              <a:rPr lang="de-CH" dirty="0"/>
              <a:t> </a:t>
            </a:r>
            <a:r>
              <a:rPr lang="de-CH" dirty="0" err="1"/>
              <a:t>coding</a:t>
            </a:r>
            <a:r>
              <a:rPr lang="de-CH" dirty="0"/>
              <a:t> ~3 </a:t>
            </a:r>
            <a:r>
              <a:rPr lang="de-CH" dirty="0" err="1"/>
              <a:t>years</a:t>
            </a:r>
            <a:r>
              <a:rPr lang="de-CH" dirty="0"/>
              <a:t> </a:t>
            </a:r>
            <a:r>
              <a:rPr lang="de-CH" dirty="0" err="1"/>
              <a:t>ago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Python, JS [+ SQL, HTML, CSS]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Projects</a:t>
            </a:r>
          </a:p>
          <a:p>
            <a:r>
              <a:rPr lang="de-CH" dirty="0"/>
              <a:t>VC </a:t>
            </a:r>
            <a:r>
              <a:rPr lang="de-CH" dirty="0" err="1"/>
              <a:t>portfolio</a:t>
            </a:r>
            <a:r>
              <a:rPr lang="de-CH" dirty="0"/>
              <a:t> network </a:t>
            </a:r>
            <a:r>
              <a:rPr lang="de-CH" dirty="0" err="1"/>
              <a:t>analysis</a:t>
            </a:r>
            <a:endParaRPr lang="de-CH" dirty="0"/>
          </a:p>
          <a:p>
            <a:r>
              <a:rPr lang="de-CH" dirty="0"/>
              <a:t>Hackathon </a:t>
            </a:r>
            <a:r>
              <a:rPr lang="de-CH" dirty="0" err="1"/>
              <a:t>Platform</a:t>
            </a:r>
            <a:endParaRPr lang="de-CH" dirty="0"/>
          </a:p>
          <a:p>
            <a:r>
              <a:rPr lang="de-CH" dirty="0" err="1"/>
              <a:t>Biddit.app</a:t>
            </a:r>
            <a:endParaRPr lang="de-CH" dirty="0"/>
          </a:p>
          <a:p>
            <a:r>
              <a:rPr lang="de-CH" dirty="0"/>
              <a:t>…</a:t>
            </a:r>
          </a:p>
          <a:p>
            <a:r>
              <a:rPr lang="de-CH" dirty="0" err="1"/>
              <a:t>Now</a:t>
            </a:r>
            <a:r>
              <a:rPr lang="de-CH" dirty="0"/>
              <a:t>: Digital Biomarker &amp; Diabetes Tech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83AE4D-BC39-9779-2F38-37CC003BF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EB8416-FBF7-803B-4E01-7C283E2D5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A1B0AC-C209-8FA3-BB56-924752F1D9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6" t="18530" r="14987" b="15011"/>
          <a:stretch/>
        </p:blipFill>
        <p:spPr>
          <a:xfrm>
            <a:off x="7783285" y="1987119"/>
            <a:ext cx="3338035" cy="402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6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AC4B1-3E5E-5D98-11E2-8D7F5360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r>
              <a:rPr lang="de-CH" dirty="0"/>
              <a:t> – Who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EC27A7-CE40-EBDA-A0A0-8AC30F0C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Name</a:t>
            </a:r>
          </a:p>
          <a:p>
            <a:r>
              <a:rPr lang="de-CH" dirty="0" err="1"/>
              <a:t>Program</a:t>
            </a:r>
            <a:endParaRPr lang="de-CH" dirty="0"/>
          </a:p>
          <a:p>
            <a:r>
              <a:rPr lang="de-CH" dirty="0" err="1"/>
              <a:t>Programming</a:t>
            </a:r>
            <a:r>
              <a:rPr lang="de-CH" dirty="0"/>
              <a:t> Knowledge</a:t>
            </a:r>
          </a:p>
          <a:p>
            <a:r>
              <a:rPr lang="de-CH" dirty="0"/>
              <a:t>Projects?</a:t>
            </a:r>
          </a:p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expectations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today</a:t>
            </a:r>
            <a:r>
              <a:rPr lang="de-CH" dirty="0"/>
              <a:t>?</a:t>
            </a:r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83AE4D-BC39-9779-2F38-37CC003BF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EB8416-FBF7-803B-4E01-7C283E2D5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75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F5CD96-2497-91E8-697B-1E183B3E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Why are you (not) doing projects?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83AE4D-BC39-9779-2F38-37CC003BF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EB8416-FBF7-803B-4E01-7C283E2D5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48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AC4B1-3E5E-5D98-11E2-8D7F5360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r>
              <a:rPr lang="de-CH" dirty="0"/>
              <a:t> – </a:t>
            </a:r>
            <a:r>
              <a:rPr lang="de-CH" dirty="0" err="1"/>
              <a:t>Why</a:t>
            </a:r>
            <a:r>
              <a:rPr lang="de-CH" dirty="0"/>
              <a:t> </a:t>
            </a:r>
            <a:r>
              <a:rPr lang="de-CH" dirty="0" err="1"/>
              <a:t>projects</a:t>
            </a:r>
            <a:r>
              <a:rPr lang="de-CH" dirty="0"/>
              <a:t>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83AE4D-BC39-9779-2F38-37CC003BF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EB8416-FBF7-803B-4E01-7C283E2D5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0F73C8-11F3-0AF7-1A1E-D2C29682E5CE}"/>
              </a:ext>
            </a:extLst>
          </p:cNvPr>
          <p:cNvSpPr txBox="1"/>
          <p:nvPr/>
        </p:nvSpPr>
        <p:spPr>
          <a:xfrm>
            <a:off x="2294745" y="3731131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Curiosity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D30A6E-BA48-24C0-9159-0B32E0DA9067}"/>
              </a:ext>
            </a:extLst>
          </p:cNvPr>
          <p:cNvSpPr txBox="1"/>
          <p:nvPr/>
        </p:nvSpPr>
        <p:spPr>
          <a:xfrm>
            <a:off x="7412279" y="3731130"/>
            <a:ext cx="2484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’Advantage’</a:t>
            </a:r>
          </a:p>
        </p:txBody>
      </p:sp>
    </p:spTree>
    <p:extLst>
      <p:ext uri="{BB962C8B-B14F-4D97-AF65-F5344CB8AC3E}">
        <p14:creationId xmlns:p14="http://schemas.microsoft.com/office/powerpoint/2010/main" val="261820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AC4B1-3E5E-5D98-11E2-8D7F5360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r>
              <a:rPr lang="de-CH" dirty="0"/>
              <a:t> – </a:t>
            </a:r>
            <a:r>
              <a:rPr lang="de-CH" dirty="0" err="1"/>
              <a:t>Why</a:t>
            </a:r>
            <a:r>
              <a:rPr lang="de-CH" dirty="0"/>
              <a:t> </a:t>
            </a:r>
            <a:r>
              <a:rPr lang="de-CH" dirty="0" err="1"/>
              <a:t>projects</a:t>
            </a:r>
            <a:r>
              <a:rPr lang="de-CH" dirty="0"/>
              <a:t>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83AE4D-BC39-9779-2F38-37CC003BF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EB8416-FBF7-803B-4E01-7C283E2D5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0F73C8-11F3-0AF7-1A1E-D2C29682E5CE}"/>
              </a:ext>
            </a:extLst>
          </p:cNvPr>
          <p:cNvSpPr txBox="1"/>
          <p:nvPr/>
        </p:nvSpPr>
        <p:spPr>
          <a:xfrm>
            <a:off x="2294745" y="3731130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Curiosity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D30A6E-BA48-24C0-9159-0B32E0DA9067}"/>
              </a:ext>
            </a:extLst>
          </p:cNvPr>
          <p:cNvSpPr txBox="1"/>
          <p:nvPr/>
        </p:nvSpPr>
        <p:spPr>
          <a:xfrm>
            <a:off x="7412279" y="3731130"/>
            <a:ext cx="2484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’Advantage’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10FB4-C288-348A-3FD0-3135FF4B93EE}"/>
              </a:ext>
            </a:extLst>
          </p:cNvPr>
          <p:cNvSpPr txBox="1"/>
          <p:nvPr/>
        </p:nvSpPr>
        <p:spPr>
          <a:xfrm>
            <a:off x="4377635" y="3731130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28C31-CB81-4AA5-F8A2-3816EF43E6F7}"/>
              </a:ext>
            </a:extLst>
          </p:cNvPr>
          <p:cNvSpPr txBox="1"/>
          <p:nvPr/>
        </p:nvSpPr>
        <p:spPr>
          <a:xfrm>
            <a:off x="4996981" y="3731130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Sharing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B4AB38-CABD-9720-D586-341432928345}"/>
              </a:ext>
            </a:extLst>
          </p:cNvPr>
          <p:cNvSpPr txBox="1"/>
          <p:nvPr/>
        </p:nvSpPr>
        <p:spPr>
          <a:xfrm>
            <a:off x="6792932" y="3731130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69773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AC4B1-3E5E-5D98-11E2-8D7F5360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Showcase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83AE4D-BC39-9779-2F38-37CC003BF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EB8416-FBF7-803B-4E01-7C283E2D5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E64776-AB82-A312-4FD2-D33FB2276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D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Streamlit Gallery</a:t>
            </a:r>
          </a:p>
          <a:p>
            <a:pPr marL="0" indent="0" algn="ctr">
              <a:buNone/>
            </a:pPr>
            <a:r>
              <a:rPr lang="en-D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Migros Store Optimization</a:t>
            </a:r>
            <a:endParaRPr lang="en-DE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95361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76112-FF6D-7AC1-6F27-EA9CE849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Streamlit</a:t>
            </a:r>
            <a:r>
              <a:rPr lang="de-CH" dirty="0"/>
              <a:t> 101 – Installation 1/3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3D430D1-FFF6-0620-304E-CF0F3D37D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DE" dirty="0"/>
              <a:t>Sign up for </a:t>
            </a:r>
            <a:r>
              <a:rPr lang="en-D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DE" dirty="0"/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Fork this </a:t>
            </a:r>
            <a:r>
              <a:rPr lang="en-D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</a:t>
            </a:r>
            <a:endParaRPr lang="en-DE" dirty="0"/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Sign up for </a:t>
            </a:r>
            <a:r>
              <a:rPr lang="en-DE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Replit</a:t>
            </a:r>
            <a:r>
              <a:rPr lang="en-DE" dirty="0"/>
              <a:t> using your GitHub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Create a new Repl by importing the GitHub Repo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Install Requirements: &gt; pip install –r requirements.txt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…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67C9-8365-9740-6C3F-372C275B5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2B569-0E2E-71C5-F631-D73D7A590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6097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mqgaV.RAioQCkQjQG1JQ"/>
</p:tagLst>
</file>

<file path=ppt/theme/theme1.xml><?xml version="1.0" encoding="utf-8"?>
<a:theme xmlns:a="http://schemas.openxmlformats.org/drawingml/2006/main" name="DSTC">
  <a:themeElements>
    <a:clrScheme name="Benutzerdefiniert 17">
      <a:dk1>
        <a:srgbClr val="000003"/>
      </a:dk1>
      <a:lt1>
        <a:sysClr val="window" lastClr="FFFFFF"/>
      </a:lt1>
      <a:dk2>
        <a:srgbClr val="194F5C"/>
      </a:dk2>
      <a:lt2>
        <a:srgbClr val="30B1CB"/>
      </a:lt2>
      <a:accent1>
        <a:srgbClr val="169BC1"/>
      </a:accent1>
      <a:accent2>
        <a:srgbClr val="43C7EE"/>
      </a:accent2>
      <a:accent3>
        <a:srgbClr val="194F5C"/>
      </a:accent3>
      <a:accent4>
        <a:srgbClr val="6297A5"/>
      </a:accent4>
      <a:accent5>
        <a:srgbClr val="00CC99"/>
      </a:accent5>
      <a:accent6>
        <a:srgbClr val="6600CC"/>
      </a:accent6>
      <a:hlink>
        <a:srgbClr val="000000"/>
      </a:hlink>
      <a:folHlink>
        <a:srgbClr val="034A90"/>
      </a:folHlink>
    </a:clrScheme>
    <a:fontScheme name="Benutzerdefiniert 3">
      <a:majorFont>
        <a:latin typeface="Open Sans Semibold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6452eb6-52ca-4247-83fe-2c696568c3fa">
      <Terms xmlns="http://schemas.microsoft.com/office/infopath/2007/PartnerControls"/>
    </lcf76f155ced4ddcb4097134ff3c332f>
    <TaxCatchAll xmlns="da218ba1-e80d-4204-a8c8-4339295b2662" xsi:nil="true"/>
    <SharedWithUsers xmlns="da218ba1-e80d-4204-a8c8-4339295b2662">
      <UserInfo>
        <DisplayName>Mitglieder von STUD-DSTC</DisplayName>
        <AccountId>7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28266ECEBCD4443AE2396AF8F99250B" ma:contentTypeVersion="16" ma:contentTypeDescription="Ein neues Dokument erstellen." ma:contentTypeScope="" ma:versionID="ee3509b5beae21ef02b32f1da99129e8">
  <xsd:schema xmlns:xsd="http://www.w3.org/2001/XMLSchema" xmlns:xs="http://www.w3.org/2001/XMLSchema" xmlns:p="http://schemas.microsoft.com/office/2006/metadata/properties" xmlns:ns2="66452eb6-52ca-4247-83fe-2c696568c3fa" xmlns:ns3="da218ba1-e80d-4204-a8c8-4339295b2662" targetNamespace="http://schemas.microsoft.com/office/2006/metadata/properties" ma:root="true" ma:fieldsID="270b01f02a53ebde7191d9258783cab5" ns2:_="" ns3:_="">
    <xsd:import namespace="66452eb6-52ca-4247-83fe-2c696568c3fa"/>
    <xsd:import namespace="da218ba1-e80d-4204-a8c8-4339295b26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452eb6-52ca-4247-83fe-2c696568c3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e6e639ec-35b1-4635-902a-5d545950234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218ba1-e80d-4204-a8c8-4339295b2662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056fc98-3a8e-4087-aeac-f8ad103d3734}" ma:internalName="TaxCatchAll" ma:showField="CatchAllData" ma:web="da218ba1-e80d-4204-a8c8-4339295b266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5CAFB3-BC69-4098-B705-2CB560DB48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6D83B0-8114-47E7-830E-BAB956E02D02}">
  <ds:schemaRefs>
    <ds:schemaRef ds:uri="http://schemas.microsoft.com/office/infopath/2007/PartnerControls"/>
    <ds:schemaRef ds:uri="http://schemas.microsoft.com/office/2006/documentManagement/types"/>
    <ds:schemaRef ds:uri="da218ba1-e80d-4204-a8c8-4339295b2662"/>
    <ds:schemaRef ds:uri="http://purl.org/dc/dcmitype/"/>
    <ds:schemaRef ds:uri="http://purl.org/dc/terms/"/>
    <ds:schemaRef ds:uri="http://schemas.openxmlformats.org/package/2006/metadata/core-properties"/>
    <ds:schemaRef ds:uri="66452eb6-52ca-4247-83fe-2c696568c3fa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87843FE-BE1C-4F19-B911-12AEB8AB88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452eb6-52ca-4247-83fe-2c696568c3fa"/>
    <ds:schemaRef ds:uri="da218ba1-e80d-4204-a8c8-4339295b26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782</Words>
  <Application>Microsoft Macintosh PowerPoint</Application>
  <PresentationFormat>Widescreen</PresentationFormat>
  <Paragraphs>203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Lufthansa Office Head</vt:lpstr>
      <vt:lpstr>Open Sans Light</vt:lpstr>
      <vt:lpstr>Trebuchet MS</vt:lpstr>
      <vt:lpstr>Wingdings</vt:lpstr>
      <vt:lpstr>DSTC</vt:lpstr>
      <vt:lpstr>think-cell Folie</vt:lpstr>
      <vt:lpstr>Workshop: How to create an ML portfolio</vt:lpstr>
      <vt:lpstr>Table of Contents</vt:lpstr>
      <vt:lpstr>Introduction - Marc Gruener</vt:lpstr>
      <vt:lpstr>Introduction – Who are you?</vt:lpstr>
      <vt:lpstr>Why are you (not) doing projects?</vt:lpstr>
      <vt:lpstr>Introduction – Why projects?</vt:lpstr>
      <vt:lpstr>Introduction – Why projects?</vt:lpstr>
      <vt:lpstr>Showcase</vt:lpstr>
      <vt:lpstr>Streamlit 101 – Installation 1/3</vt:lpstr>
      <vt:lpstr>Streamlit 101 – General Project Process</vt:lpstr>
      <vt:lpstr>Streamlit 101 – The Basics</vt:lpstr>
      <vt:lpstr>Streamlit 101 – General Syntax</vt:lpstr>
      <vt:lpstr>Streamlit 101</vt:lpstr>
      <vt:lpstr>Streamlit 101 – Installation 2/3</vt:lpstr>
      <vt:lpstr>Finance: Stock Price Prediction</vt:lpstr>
      <vt:lpstr>Research Project Structure:</vt:lpstr>
      <vt:lpstr>What if I add a second project?</vt:lpstr>
      <vt:lpstr>Streamlit 101 – Installation 2/3</vt:lpstr>
      <vt:lpstr>Classification: Heart Attack Prediction</vt:lpstr>
      <vt:lpstr>Any Questions?</vt:lpstr>
      <vt:lpstr>Congrats!</vt:lpstr>
      <vt:lpstr>Some Features to Explore</vt:lpstr>
      <vt:lpstr>Helpful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DSTC Kick-Off HS 2020</dc:title>
  <dc:creator>Wanja.Butz@student.unisg.ch;Elio.Hahn@student.unisg.ch</dc:creator>
  <cp:lastModifiedBy>Gruener, Marc-Robin</cp:lastModifiedBy>
  <cp:revision>5</cp:revision>
  <dcterms:created xsi:type="dcterms:W3CDTF">2020-09-16T06:49:25Z</dcterms:created>
  <dcterms:modified xsi:type="dcterms:W3CDTF">2022-11-23T21:35:46Z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0x010100128266ECEBCD4443AE2396AF8F99250B</vt:lpwstr>
  </property>
</Properties>
</file>