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x="13004800" cy="9753600"/>
  <p:notesSz cx="6858000" cy="9144000"/>
  <p:defaultTextStyle>
    <a:lvl1pPr defTabSz="457200">
      <a:lnSpc>
        <a:spcPct val="93000"/>
      </a:lnSpc>
      <a:defRPr sz="2200">
        <a:latin typeface="Times New Roman"/>
        <a:ea typeface="Times New Roman"/>
        <a:cs typeface="Times New Roman"/>
        <a:sym typeface="Times New Roman"/>
      </a:defRPr>
    </a:lvl1pPr>
    <a:lvl2pPr indent="457200" defTabSz="457200">
      <a:lnSpc>
        <a:spcPct val="93000"/>
      </a:lnSpc>
      <a:defRPr sz="2200">
        <a:latin typeface="Times New Roman"/>
        <a:ea typeface="Times New Roman"/>
        <a:cs typeface="Times New Roman"/>
        <a:sym typeface="Times New Roman"/>
      </a:defRPr>
    </a:lvl2pPr>
    <a:lvl3pPr indent="914400" defTabSz="457200">
      <a:lnSpc>
        <a:spcPct val="93000"/>
      </a:lnSpc>
      <a:defRPr sz="2200">
        <a:latin typeface="Times New Roman"/>
        <a:ea typeface="Times New Roman"/>
        <a:cs typeface="Times New Roman"/>
        <a:sym typeface="Times New Roman"/>
      </a:defRPr>
    </a:lvl3pPr>
    <a:lvl4pPr indent="1371600" defTabSz="457200">
      <a:lnSpc>
        <a:spcPct val="93000"/>
      </a:lnSpc>
      <a:defRPr sz="2200">
        <a:latin typeface="Times New Roman"/>
        <a:ea typeface="Times New Roman"/>
        <a:cs typeface="Times New Roman"/>
        <a:sym typeface="Times New Roman"/>
      </a:defRPr>
    </a:lvl4pPr>
    <a:lvl5pPr indent="1828800" defTabSz="457200">
      <a:lnSpc>
        <a:spcPct val="93000"/>
      </a:lnSpc>
      <a:defRPr sz="2200">
        <a:latin typeface="Times New Roman"/>
        <a:ea typeface="Times New Roman"/>
        <a:cs typeface="Times New Roman"/>
        <a:sym typeface="Times New Roman"/>
      </a:defRPr>
    </a:lvl5pPr>
    <a:lvl6pPr defTabSz="457200">
      <a:lnSpc>
        <a:spcPct val="93000"/>
      </a:lnSpc>
      <a:defRPr sz="2200">
        <a:latin typeface="Times New Roman"/>
        <a:ea typeface="Times New Roman"/>
        <a:cs typeface="Times New Roman"/>
        <a:sym typeface="Times New Roman"/>
      </a:defRPr>
    </a:lvl6pPr>
    <a:lvl7pPr defTabSz="457200">
      <a:lnSpc>
        <a:spcPct val="93000"/>
      </a:lnSpc>
      <a:defRPr sz="2200">
        <a:latin typeface="Times New Roman"/>
        <a:ea typeface="Times New Roman"/>
        <a:cs typeface="Times New Roman"/>
        <a:sym typeface="Times New Roman"/>
      </a:defRPr>
    </a:lvl7pPr>
    <a:lvl8pPr defTabSz="457200">
      <a:lnSpc>
        <a:spcPct val="93000"/>
      </a:lnSpc>
      <a:defRPr sz="2200">
        <a:latin typeface="Times New Roman"/>
        <a:ea typeface="Times New Roman"/>
        <a:cs typeface="Times New Roman"/>
        <a:sym typeface="Times New Roman"/>
      </a:defRPr>
    </a:lvl8pPr>
    <a:lvl9pPr defTabSz="457200">
      <a:lnSpc>
        <a:spcPct val="93000"/>
      </a:lnSpc>
      <a:defRPr sz="2200"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8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8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8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8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8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8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8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8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8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xfrm>
            <a:off x="11301023" y="9187088"/>
            <a:ext cx="710892" cy="32106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977682" y="328573"/>
            <a:ext cx="11049436" cy="29035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632514" y="3266485"/>
            <a:ext cx="9099536" cy="4226562"/>
          </a:xfrm>
          <a:prstGeom prst="rect">
            <a:avLst/>
          </a:prstGeom>
        </p:spPr>
        <p:txBody>
          <a:bodyPr/>
          <a:lstStyle>
            <a:lvl1pPr algn="l">
              <a:lnSpc>
                <a:spcPct val="93000"/>
              </a:lnSpc>
              <a:spcBef>
                <a:spcPts val="0"/>
              </a:spcBef>
            </a:lvl1pPr>
            <a:lvl2pPr algn="l">
              <a:lnSpc>
                <a:spcPct val="93000"/>
              </a:lnSpc>
              <a:spcBef>
                <a:spcPts val="0"/>
              </a:spcBef>
            </a:lvl2pPr>
            <a:lvl3pPr algn="l">
              <a:lnSpc>
                <a:spcPct val="93000"/>
              </a:lnSpc>
              <a:spcBef>
                <a:spcPts val="0"/>
              </a:spcBef>
            </a:lvl3pPr>
            <a:lvl4pPr algn="l">
              <a:lnSpc>
                <a:spcPct val="93000"/>
              </a:lnSpc>
              <a:spcBef>
                <a:spcPts val="0"/>
              </a:spcBef>
            </a:lvl4pPr>
            <a:lvl5pPr algn="l">
              <a:lnSpc>
                <a:spcPct val="93000"/>
              </a:lnSpc>
              <a:spcBef>
                <a:spcPts val="0"/>
              </a:spcBef>
            </a:lvl5pPr>
          </a:lstStyle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  <p:pic>
        <p:nvPicPr>
          <p:cNvPr id="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3445" y="8556407"/>
            <a:ext cx="1143001" cy="118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Num" sz="quarter" idx="2"/>
          </p:nvPr>
        </p:nvSpPr>
        <p:spPr>
          <a:xfrm>
            <a:off x="10035006" y="9239281"/>
            <a:ext cx="2946572" cy="32106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652288" y="100404"/>
            <a:ext cx="11683831" cy="218226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652288" y="2282670"/>
            <a:ext cx="11683831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Num" sz="quarter" idx="2"/>
          </p:nvPr>
        </p:nvSpPr>
        <p:spPr>
          <a:xfrm>
            <a:off x="10035006" y="9239281"/>
            <a:ext cx="2946572" cy="32106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652288" y="100404"/>
            <a:ext cx="11683831" cy="218226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652288" y="2282670"/>
            <a:ext cx="11683831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xfrm>
            <a:off x="10035006" y="9239281"/>
            <a:ext cx="2946572" cy="32106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652288" y="100404"/>
            <a:ext cx="11683831" cy="218226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652288" y="2282670"/>
            <a:ext cx="11683831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2"/>
          </p:nvPr>
        </p:nvSpPr>
        <p:spPr>
          <a:xfrm>
            <a:off x="10035006" y="9239281"/>
            <a:ext cx="2946572" cy="32106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7" name="Shape 57"/>
          <p:cNvSpPr/>
          <p:nvPr>
            <p:ph type="title"/>
          </p:nvPr>
        </p:nvSpPr>
        <p:spPr>
          <a:xfrm>
            <a:off x="652288" y="100404"/>
            <a:ext cx="11683831" cy="218226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652288" y="2282670"/>
            <a:ext cx="11683831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Num" sz="quarter" idx="2"/>
          </p:nvPr>
        </p:nvSpPr>
        <p:spPr>
          <a:xfrm>
            <a:off x="10035006" y="9239281"/>
            <a:ext cx="2946572" cy="32106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652288" y="100404"/>
            <a:ext cx="11683831" cy="218226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652288" y="2282670"/>
            <a:ext cx="11683831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xfrm>
            <a:off x="10035006" y="9239281"/>
            <a:ext cx="2946572" cy="32106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65" name="Shape 65"/>
          <p:cNvSpPr/>
          <p:nvPr>
            <p:ph type="title"/>
          </p:nvPr>
        </p:nvSpPr>
        <p:spPr>
          <a:xfrm>
            <a:off x="652288" y="100404"/>
            <a:ext cx="11683831" cy="218226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652288" y="2282670"/>
            <a:ext cx="11683831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xfrm>
            <a:off x="11236572" y="9200426"/>
            <a:ext cx="632812" cy="32106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652288" y="114748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652289" y="2282670"/>
            <a:ext cx="11698173" cy="6864404"/>
          </a:xfrm>
          <a:prstGeom prst="rect">
            <a:avLst/>
          </a:prstGeom>
        </p:spPr>
        <p:txBody>
          <a:bodyPr/>
          <a:lstStyle>
            <a:lvl1pPr marL="401052" indent="-401052" algn="l">
              <a:buSzPct val="100000"/>
              <a:buChar char="•"/>
            </a:lvl1pPr>
            <a:lvl2pPr marL="782052" indent="-401052" algn="l">
              <a:buSzPct val="100000"/>
              <a:buChar char="•"/>
            </a:lvl2pPr>
            <a:lvl3pPr marL="1163052" indent="-401052" algn="l">
              <a:buSzPct val="100000"/>
              <a:buChar char="•"/>
            </a:lvl3pPr>
            <a:lvl4pPr marL="1544052" indent="-401052" algn="l">
              <a:buSzPct val="100000"/>
              <a:buChar char="•"/>
            </a:lvl4pPr>
            <a:lvl5pPr marL="1925052" indent="-401052" algn="l">
              <a:buSzPct val="100000"/>
              <a:buChar char="•"/>
            </a:lvl5pPr>
          </a:lstStyle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  <p:pic>
        <p:nvPicPr>
          <p:cNvPr id="1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3445" y="8556407"/>
            <a:ext cx="1143001" cy="118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xfrm>
            <a:off x="10807507" y="9147073"/>
            <a:ext cx="2159727" cy="32106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52288" y="104502"/>
            <a:ext cx="11687929" cy="217816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652288" y="2282670"/>
            <a:ext cx="11687929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Num" sz="quarter" idx="2"/>
          </p:nvPr>
        </p:nvSpPr>
        <p:spPr>
          <a:xfrm>
            <a:off x="10807507" y="9147073"/>
            <a:ext cx="2159727" cy="32106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652288" y="104502"/>
            <a:ext cx="11687929" cy="217816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52288" y="2282670"/>
            <a:ext cx="11687929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xfrm>
            <a:off x="10807507" y="9147073"/>
            <a:ext cx="2159727" cy="32106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652288" y="104502"/>
            <a:ext cx="11687929" cy="217816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652288" y="2282670"/>
            <a:ext cx="11687929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xfrm>
            <a:off x="10807507" y="9147073"/>
            <a:ext cx="2159727" cy="32106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652288" y="104502"/>
            <a:ext cx="11687929" cy="217816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652288" y="2282670"/>
            <a:ext cx="11687929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xfrm>
            <a:off x="10807507" y="9147073"/>
            <a:ext cx="2159727" cy="32106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652288" y="104502"/>
            <a:ext cx="11687929" cy="217816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652288" y="2282670"/>
            <a:ext cx="11687929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Num" sz="quarter" idx="2"/>
          </p:nvPr>
        </p:nvSpPr>
        <p:spPr>
          <a:xfrm>
            <a:off x="10035006" y="9239281"/>
            <a:ext cx="2946572" cy="32106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652288" y="100404"/>
            <a:ext cx="11683831" cy="218226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652288" y="2282670"/>
            <a:ext cx="11683831" cy="7470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10807507" y="9147073"/>
            <a:ext cx="2163825" cy="3210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652288" y="108600"/>
            <a:ext cx="11692027" cy="217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52288" y="2282670"/>
            <a:ext cx="11692027" cy="747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4000"/>
              <a:t>Body Level Two</a:t>
            </a:r>
            <a:endParaRPr sz="4000"/>
          </a:p>
          <a:p>
            <a:pPr lvl="2">
              <a:defRPr sz="1800"/>
            </a:pPr>
            <a:r>
              <a:rPr sz="4000"/>
              <a:t>Body Level Three</a:t>
            </a:r>
            <a:endParaRPr sz="4000"/>
          </a:p>
          <a:p>
            <a:pPr lvl="3">
              <a:defRPr sz="1800"/>
            </a:pPr>
            <a:r>
              <a:rPr sz="4000"/>
              <a:t>Body Level Four</a:t>
            </a:r>
            <a:endParaRPr sz="4000"/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 algn="ctr" defTabSz="457200">
        <a:lnSpc>
          <a:spcPct val="93000"/>
        </a:lnSpc>
        <a:defRPr sz="56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defRPr sz="56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defRPr sz="56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defRPr sz="56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defRPr sz="56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93000"/>
        </a:lnSpc>
        <a:defRPr sz="56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93000"/>
        </a:lnSpc>
        <a:defRPr sz="56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93000"/>
        </a:lnSpc>
        <a:defRPr sz="56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93000"/>
        </a:lnSpc>
        <a:defRPr sz="5600">
          <a:latin typeface="Arial"/>
          <a:ea typeface="Arial"/>
          <a:cs typeface="Arial"/>
          <a:sym typeface="Arial"/>
        </a:defRPr>
      </a:lvl9pPr>
    </p:titleStyle>
    <p:bodyStyle>
      <a:lvl1pPr marL="342900" indent="-342900" algn="ctr" defTabSz="457200">
        <a:spcBef>
          <a:spcPts val="1400"/>
        </a:spcBef>
        <a:defRPr sz="4000">
          <a:latin typeface="Arial"/>
          <a:ea typeface="Arial"/>
          <a:cs typeface="Arial"/>
          <a:sym typeface="Arial"/>
        </a:defRPr>
      </a:lvl1pPr>
      <a:lvl2pPr marL="342900" indent="114300" algn="ctr" defTabSz="457200">
        <a:spcBef>
          <a:spcPts val="1400"/>
        </a:spcBef>
        <a:defRPr sz="4000">
          <a:latin typeface="Arial"/>
          <a:ea typeface="Arial"/>
          <a:cs typeface="Arial"/>
          <a:sym typeface="Arial"/>
        </a:defRPr>
      </a:lvl2pPr>
      <a:lvl3pPr marL="342900" indent="571500" algn="ctr" defTabSz="457200">
        <a:spcBef>
          <a:spcPts val="1400"/>
        </a:spcBef>
        <a:defRPr sz="4000">
          <a:latin typeface="Arial"/>
          <a:ea typeface="Arial"/>
          <a:cs typeface="Arial"/>
          <a:sym typeface="Arial"/>
        </a:defRPr>
      </a:lvl3pPr>
      <a:lvl4pPr marL="342900" indent="1028700" algn="ctr" defTabSz="457200">
        <a:spcBef>
          <a:spcPts val="1400"/>
        </a:spcBef>
        <a:defRPr sz="4000">
          <a:latin typeface="Arial"/>
          <a:ea typeface="Arial"/>
          <a:cs typeface="Arial"/>
          <a:sym typeface="Arial"/>
        </a:defRPr>
      </a:lvl4pPr>
      <a:lvl5pPr marL="342900" indent="1485900" algn="ctr" defTabSz="457200">
        <a:spcBef>
          <a:spcPts val="1400"/>
        </a:spcBef>
        <a:defRPr sz="4000">
          <a:latin typeface="Arial"/>
          <a:ea typeface="Arial"/>
          <a:cs typeface="Arial"/>
          <a:sym typeface="Arial"/>
        </a:defRPr>
      </a:lvl5pPr>
      <a:lvl6pPr marL="342900" indent="1943100" algn="ctr" defTabSz="457200">
        <a:spcBef>
          <a:spcPts val="1400"/>
        </a:spcBef>
        <a:defRPr sz="4000">
          <a:latin typeface="Arial"/>
          <a:ea typeface="Arial"/>
          <a:cs typeface="Arial"/>
          <a:sym typeface="Arial"/>
        </a:defRPr>
      </a:lvl6pPr>
      <a:lvl7pPr marL="342900" indent="2400300" algn="ctr" defTabSz="457200">
        <a:spcBef>
          <a:spcPts val="1400"/>
        </a:spcBef>
        <a:defRPr sz="4000">
          <a:latin typeface="Arial"/>
          <a:ea typeface="Arial"/>
          <a:cs typeface="Arial"/>
          <a:sym typeface="Arial"/>
        </a:defRPr>
      </a:lvl7pPr>
      <a:lvl8pPr marL="342900" indent="2857500" algn="ctr" defTabSz="457200">
        <a:spcBef>
          <a:spcPts val="1400"/>
        </a:spcBef>
        <a:defRPr sz="4000">
          <a:latin typeface="Arial"/>
          <a:ea typeface="Arial"/>
          <a:cs typeface="Arial"/>
          <a:sym typeface="Arial"/>
        </a:defRPr>
      </a:lvl8pPr>
      <a:lvl9pPr marL="342900" indent="3314700" algn="ctr" defTabSz="457200">
        <a:spcBef>
          <a:spcPts val="1400"/>
        </a:spcBef>
        <a:defRPr sz="4000">
          <a:latin typeface="Arial"/>
          <a:ea typeface="Arial"/>
          <a:cs typeface="Arial"/>
          <a:sym typeface="Arial"/>
        </a:defRPr>
      </a:lvl9pPr>
    </p:bodyStyle>
    <p:otherStyle>
      <a:lvl1pPr defTabSz="457200">
        <a:lnSpc>
          <a:spcPct val="93000"/>
        </a:lnSpc>
        <a:defRPr sz="2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defTabSz="457200">
        <a:lnSpc>
          <a:spcPct val="93000"/>
        </a:lnSpc>
        <a:defRPr sz="2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defTabSz="457200">
        <a:lnSpc>
          <a:spcPct val="93000"/>
        </a:lnSpc>
        <a:defRPr sz="2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defTabSz="457200">
        <a:lnSpc>
          <a:spcPct val="93000"/>
        </a:lnSpc>
        <a:defRPr sz="2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defTabSz="457200">
        <a:lnSpc>
          <a:spcPct val="93000"/>
        </a:lnSpc>
        <a:defRPr sz="2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defTabSz="457200">
        <a:lnSpc>
          <a:spcPct val="93000"/>
        </a:lnSpc>
        <a:defRPr sz="2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defTabSz="457200">
        <a:lnSpc>
          <a:spcPct val="93000"/>
        </a:lnSpc>
        <a:defRPr sz="2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defTabSz="457200">
        <a:lnSpc>
          <a:spcPct val="93000"/>
        </a:lnSpc>
        <a:defRPr sz="2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defTabSz="457200">
        <a:lnSpc>
          <a:spcPct val="93000"/>
        </a:lnSpc>
        <a:defRPr sz="2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lse.com/" TargetMode="External"/><Relationship Id="rId3" Type="http://schemas.openxmlformats.org/officeDocument/2006/relationships/hyperlink" Target="mailto:ddlucas@lse.com?subject=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/docs/current/spring-framework-reference/html/beans.html" TargetMode="External"/><Relationship Id="rId3" Type="http://schemas.openxmlformats.org/officeDocument/2006/relationships/image" Target="../media/image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se.com" TargetMode="External"/><Relationship Id="rId3" Type="http://schemas.openxmlformats.org/officeDocument/2006/relationships/hyperlink" Target="http://www.apple.com" TargetMode="External"/><Relationship Id="rId4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/docs/current/spring-framework-reference/html/xsd-config.html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fcardz.dzone.com/refcardz/spring-configuration" TargetMode="External"/><Relationship Id="rId3" Type="http://schemas.openxmlformats.org/officeDocument/2006/relationships/hyperlink" Target="http://refcardz.dzone.com/refcardz/spring-annotations" TargetMode="Externa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jects.spring.io/spring-boot" TargetMode="External"/><Relationship Id="rId3" Type="http://schemas.openxmlformats.org/officeDocument/2006/relationships/hyperlink" Target="http://start.spring.io" TargetMode="Externa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spring.io/spring/docs/current/spring-framework-reference/htmlsingle/" TargetMode="External"/><Relationship Id="rId3" Type="http://schemas.openxmlformats.org/officeDocument/2006/relationships/hyperlink" Target="http://spring.io/docs" TargetMode="External"/><Relationship Id="rId4" Type="http://schemas.openxmlformats.org/officeDocument/2006/relationships/hyperlink" Target="http://spring.io/guides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refcardz.dzone.com/refcardz/spring-configuration" TargetMode="External"/><Relationship Id="rId3" Type="http://schemas.openxmlformats.org/officeDocument/2006/relationships/hyperlink" Target="http://refcardz.dzone.com/refcardz/spring-annotations" TargetMode="External"/><Relationship Id="rId4" Type="http://schemas.openxmlformats.org/officeDocument/2006/relationships/hyperlink" Target="http://refcardz.dzone.com/refcardz/core-spring-data" TargetMode="External"/><Relationship Id="rId5" Type="http://schemas.openxmlformats.org/officeDocument/2006/relationships/hyperlink" Target="http://refcardz.dzone.com/refcardz/eclipse-tools-spring" TargetMode="External"/><Relationship Id="rId6" Type="http://schemas.openxmlformats.org/officeDocument/2006/relationships/hyperlink" Target="http://refcardz.dzone.com/refcardz/spring-web-flow" TargetMode="External"/><Relationship Id="rId7" Type="http://schemas.openxmlformats.org/officeDocument/2006/relationships/hyperlink" Target="http://refcardz.dzone.com/refcardz/expression-based-authorization" TargetMode="External"/><Relationship Id="rId8" Type="http://schemas.openxmlformats.org/officeDocument/2006/relationships/hyperlink" Target="http://refcardz.dzone.com/refcardz/getting-started-with-jpa" TargetMode="External"/><Relationship Id="rId9" Type="http://schemas.openxmlformats.org/officeDocument/2006/relationships/hyperlink" Target="http://refcardz.dzone.com/refcardz/whats-new-jpa-20" TargetMode="External"/><Relationship Id="rId10" Type="http://schemas.openxmlformats.org/officeDocument/2006/relationships/hyperlink" Target="http://refcardz.dzone.com/refcardz/eclipselink-jpa" TargetMode="External"/><Relationship Id="rId11" Type="http://schemas.openxmlformats.org/officeDocument/2006/relationships/hyperlink" Target="http://refcardz.dzone.com/refcardz/spring-integration" TargetMode="External"/><Relationship Id="rId12" Type="http://schemas.openxmlformats.org/officeDocument/2006/relationships/hyperlink" Target="http://refcardz.dzone.com/refcardz/spring-batch-refcard" TargetMode="Externa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Introduction to Spring Framework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1685867" y="3258250"/>
            <a:ext cx="9099536" cy="4030606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sz="4000"/>
              <a:t>CodeMash 2015</a:t>
            </a:r>
            <a:endParaRPr sz="4000"/>
          </a:p>
          <a:p>
            <a:pPr lvl="0" algn="ctr">
              <a:defRPr sz="1800"/>
            </a:pPr>
            <a:endParaRPr sz="4000"/>
          </a:p>
          <a:p>
            <a:pPr lvl="0" algn="ctr">
              <a:defRPr sz="1800"/>
            </a:pPr>
            <a:endParaRPr sz="4000"/>
          </a:p>
          <a:p>
            <a:pPr lvl="0" algn="ctr">
              <a:defRPr sz="1800"/>
            </a:pPr>
            <a:endParaRPr sz="4000"/>
          </a:p>
          <a:p>
            <a:pPr lvl="0" algn="ctr">
              <a:defRPr sz="1800"/>
            </a:pPr>
            <a:endParaRPr sz="4000"/>
          </a:p>
          <a:p>
            <a:pPr lvl="0" algn="ctr">
              <a:defRPr sz="1800"/>
            </a:pPr>
            <a:endParaRPr sz="4000"/>
          </a:p>
          <a:p>
            <a:pPr lvl="0" algn="ctr">
              <a:defRPr sz="1800"/>
            </a:pPr>
            <a:r>
              <a:rPr sz="2100"/>
              <a:t>Pre-Compiler</a:t>
            </a:r>
            <a:endParaRPr sz="2100"/>
          </a:p>
          <a:p>
            <a:pPr lvl="0" algn="ctr">
              <a:defRPr sz="1800"/>
            </a:pPr>
            <a:r>
              <a:rPr sz="2100"/>
              <a:t>Java: Beginner to Intermediate</a:t>
            </a:r>
          </a:p>
        </p:txBody>
      </p:sp>
      <p:sp>
        <p:nvSpPr>
          <p:cNvPr id="73" name="Shape 73"/>
          <p:cNvSpPr/>
          <p:nvPr/>
        </p:nvSpPr>
        <p:spPr>
          <a:xfrm>
            <a:off x="332633" y="8132781"/>
            <a:ext cx="3947784" cy="136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9013" tIns="59013" rIns="59013" bIns="59013">
            <a:spAutoFit/>
          </a:bodyPr>
          <a:lstStyle/>
          <a:p>
            <a:pPr lvl="0">
              <a:defRPr sz="1800"/>
            </a:pPr>
            <a:r>
              <a:rPr sz="2200"/>
              <a:t>David Lucas</a:t>
            </a:r>
            <a:endParaRPr sz="2200"/>
          </a:p>
          <a:p>
            <a:pPr lvl="0">
              <a:defRPr sz="1800"/>
            </a:pPr>
            <a:r>
              <a:rPr sz="2200"/>
              <a:t>Lucas Software Engineering, Inc.</a:t>
            </a:r>
            <a:endParaRPr sz="2200"/>
          </a:p>
          <a:p>
            <a:pPr lvl="0">
              <a:defRPr sz="1800"/>
            </a:pPr>
            <a:r>
              <a:rPr sz="22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www.lse.com</a:t>
            </a:r>
            <a:endParaRPr sz="2200"/>
          </a:p>
          <a:p>
            <a:pPr lvl="0">
              <a:defRPr sz="1800"/>
            </a:pPr>
            <a:r>
              <a:rPr sz="22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3" invalidUrl="" action="" tgtFrame="" tooltip="" history="1" highlightClick="0" endSnd="0"/>
              </a:rPr>
              <a:t>ddlucas@lse.com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LAB 01:  Model</a:t>
            </a:r>
          </a:p>
        </p:txBody>
      </p:sp>
      <p:grpSp>
        <p:nvGrpSpPr>
          <p:cNvPr id="116" name="Group 116"/>
          <p:cNvGrpSpPr/>
          <p:nvPr/>
        </p:nvGrpSpPr>
        <p:grpSpPr>
          <a:xfrm>
            <a:off x="1773133" y="2655601"/>
            <a:ext cx="2358487" cy="1473287"/>
            <a:chOff x="0" y="0"/>
            <a:chExt cx="2358486" cy="1473285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2358487" cy="147328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lvl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481532"/>
              <a:ext cx="2358487" cy="1"/>
            </a:xfrm>
            <a:prstGeom prst="line">
              <a:avLst/>
            </a:prstGeom>
            <a:noFill/>
            <a:ln w="25400" cap="flat">
              <a:solidFill>
                <a:srgbClr val="00CC99"/>
              </a:solidFill>
              <a:prstDash val="solid"/>
              <a:bevel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59013" tIns="59013" rIns="59013" bIns="59013" numCol="1" anchor="t">
              <a:noAutofit/>
            </a:bodyPr>
            <a:lstStyle/>
            <a:p>
              <a:pPr lvl="0">
                <a:lnSpc>
                  <a:spcPct val="100000"/>
                </a:lnSpc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698734" y="51226"/>
              <a:ext cx="883153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User</a:t>
              </a:r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5051654" y="2655601"/>
            <a:ext cx="2358487" cy="1473287"/>
            <a:chOff x="0" y="0"/>
            <a:chExt cx="2358486" cy="1473285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2358487" cy="147328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lvl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481532"/>
              <a:ext cx="2358487" cy="1"/>
            </a:xfrm>
            <a:prstGeom prst="line">
              <a:avLst/>
            </a:prstGeom>
            <a:noFill/>
            <a:ln w="25400" cap="flat">
              <a:solidFill>
                <a:srgbClr val="00CC99"/>
              </a:solidFill>
              <a:prstDash val="solid"/>
              <a:bevel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59013" tIns="59013" rIns="59013" bIns="59013" numCol="1" anchor="t">
              <a:noAutofit/>
            </a:bodyPr>
            <a:lstStyle/>
            <a:p>
              <a:pPr lvl="0">
                <a:lnSpc>
                  <a:spcPct val="100000"/>
                </a:lnSpc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98734" y="51226"/>
              <a:ext cx="883153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ATM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5098782" y="5096050"/>
            <a:ext cx="2358488" cy="1473287"/>
            <a:chOff x="0" y="0"/>
            <a:chExt cx="2358486" cy="1473285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2358487" cy="147328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lvl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479483"/>
              <a:ext cx="2358487" cy="1"/>
            </a:xfrm>
            <a:prstGeom prst="line">
              <a:avLst/>
            </a:prstGeom>
            <a:noFill/>
            <a:ln w="25400" cap="flat">
              <a:solidFill>
                <a:srgbClr val="00CC99"/>
              </a:solidFill>
              <a:prstDash val="solid"/>
              <a:bevel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59013" tIns="59013" rIns="59013" bIns="59013" numCol="1" anchor="t">
              <a:noAutofit/>
            </a:bodyPr>
            <a:lstStyle/>
            <a:p>
              <a:pPr lvl="0">
                <a:lnSpc>
                  <a:spcPct val="100000"/>
                </a:lnSpc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2944" y="51226"/>
              <a:ext cx="2063420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AcmeATM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8358862" y="7407408"/>
            <a:ext cx="2358487" cy="1473286"/>
            <a:chOff x="0" y="0"/>
            <a:chExt cx="2358486" cy="1473285"/>
          </a:xfrm>
        </p:grpSpPr>
        <p:sp>
          <p:nvSpPr>
            <p:cNvPr id="125" name="Shape 125"/>
            <p:cNvSpPr/>
            <p:nvPr/>
          </p:nvSpPr>
          <p:spPr>
            <a:xfrm>
              <a:off x="0" y="0"/>
              <a:ext cx="2358487" cy="147328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lvl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479483"/>
              <a:ext cx="2358487" cy="1"/>
            </a:xfrm>
            <a:prstGeom prst="line">
              <a:avLst/>
            </a:prstGeom>
            <a:noFill/>
            <a:ln w="25400" cap="flat">
              <a:solidFill>
                <a:srgbClr val="00CC99"/>
              </a:solidFill>
              <a:prstDash val="solid"/>
              <a:bevel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59013" tIns="59013" rIns="59013" bIns="59013" numCol="1" anchor="t">
              <a:noAutofit/>
            </a:bodyPr>
            <a:lstStyle/>
            <a:p>
              <a:pPr lvl="0">
                <a:lnSpc>
                  <a:spcPct val="100000"/>
                </a:lnSpc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98536" y="51226"/>
              <a:ext cx="1442516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AcmeBank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8330175" y="5071462"/>
            <a:ext cx="2358487" cy="1473286"/>
            <a:chOff x="0" y="0"/>
            <a:chExt cx="2358486" cy="1473285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2358487" cy="147328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lvl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479483"/>
              <a:ext cx="2358487" cy="1"/>
            </a:xfrm>
            <a:prstGeom prst="line">
              <a:avLst/>
            </a:prstGeom>
            <a:noFill/>
            <a:ln w="25400" cap="flat">
              <a:solidFill>
                <a:srgbClr val="00CC99"/>
              </a:solidFill>
              <a:prstDash val="solid"/>
              <a:bevel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59013" tIns="59013" rIns="59013" bIns="59013" numCol="1" anchor="t">
              <a:noAutofit/>
            </a:bodyPr>
            <a:lstStyle/>
            <a:p>
              <a:pPr lvl="0">
                <a:lnSpc>
                  <a:spcPct val="100000"/>
                </a:lnSpc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702832" y="51226"/>
              <a:ext cx="720497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Bank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x="4133668" y="3245735"/>
            <a:ext cx="885202" cy="2050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59013" tIns="59013" rIns="59013" bIns="59013"/>
          <a:lstStyle/>
          <a:p>
            <a:pPr lvl="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4" name="Shape 134"/>
          <p:cNvSpPr/>
          <p:nvPr/>
        </p:nvSpPr>
        <p:spPr>
          <a:xfrm flipV="1">
            <a:off x="6184793" y="4124789"/>
            <a:ext cx="2050" cy="897496"/>
          </a:xfrm>
          <a:prstGeom prst="line">
            <a:avLst/>
          </a:prstGeom>
          <a:ln w="25400">
            <a:solidFill>
              <a:srgbClr val="00CC99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59013" tIns="59013" rIns="59013" bIns="59013"/>
          <a:lstStyle/>
          <a:p>
            <a:pPr lvl="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7426533" y="5901337"/>
            <a:ext cx="885201" cy="2050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59013" tIns="59013" rIns="59013" bIns="59013"/>
          <a:lstStyle/>
          <a:p>
            <a:pPr lvl="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6" name="Shape 136"/>
          <p:cNvSpPr/>
          <p:nvPr/>
        </p:nvSpPr>
        <p:spPr>
          <a:xfrm flipV="1">
            <a:off x="9444872" y="6485324"/>
            <a:ext cx="2050" cy="897496"/>
          </a:xfrm>
          <a:prstGeom prst="line">
            <a:avLst/>
          </a:prstGeom>
          <a:ln w="25400">
            <a:solidFill>
              <a:srgbClr val="00CC99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59013" tIns="59013" rIns="59013" bIns="59013"/>
          <a:lstStyle/>
          <a:p>
            <a:pPr lvl="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139" name="Shape 139"/>
          <p:cNvSpPr/>
          <p:nvPr>
            <p:ph type="title"/>
          </p:nvPr>
        </p:nvSpPr>
        <p:spPr>
          <a:xfrm>
            <a:off x="653313" y="88071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LAB 01</a:t>
            </a:r>
          </a:p>
        </p:txBody>
      </p:sp>
      <p:sp>
        <p:nvSpPr>
          <p:cNvPr id="140" name="Shape 140"/>
          <p:cNvSpPr/>
          <p:nvPr/>
        </p:nvSpPr>
        <p:spPr>
          <a:xfrm>
            <a:off x="2535879" y="3751619"/>
            <a:ext cx="7933042" cy="67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9013" tIns="59013" rIns="59013" bIns="59013">
            <a:spAutoFit/>
          </a:bodyPr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Wait here until ready to move on…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652289" y="2357124"/>
            <a:ext cx="11698173" cy="6332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What are frameworks?</a:t>
            </a:r>
            <a:endParaRPr sz="4000"/>
          </a:p>
          <a:p>
            <a:pPr lvl="0">
              <a:defRPr sz="1800"/>
            </a:pPr>
            <a:r>
              <a:rPr sz="4000"/>
              <a:t>What are containers?</a:t>
            </a:r>
            <a:endParaRPr sz="4000"/>
          </a:p>
          <a:p>
            <a:pPr lvl="0">
              <a:defRPr sz="1800"/>
            </a:pPr>
            <a:r>
              <a:rPr sz="4000"/>
              <a:t>What is IOC?</a:t>
            </a:r>
            <a:endParaRPr sz="4000"/>
          </a:p>
          <a:p>
            <a:pPr lvl="0">
              <a:defRPr sz="1800"/>
            </a:pPr>
            <a:r>
              <a:rPr sz="4000"/>
              <a:t>What is the Spring Framework?</a:t>
            </a:r>
            <a:endParaRPr sz="4000"/>
          </a:p>
          <a:p>
            <a:pPr lvl="0">
              <a:defRPr sz="1800"/>
            </a:pPr>
            <a:r>
              <a:rPr sz="4000"/>
              <a:t>Core Components</a:t>
            </a:r>
            <a:endParaRPr sz="4000"/>
          </a:p>
          <a:p>
            <a:pPr lvl="0">
              <a:defRPr sz="1800"/>
            </a:pPr>
            <a:r>
              <a:rPr sz="4000"/>
              <a:t>Some examples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What are Frameworks?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Software library that provides reusable API</a:t>
            </a:r>
            <a:endParaRPr sz="4000"/>
          </a:p>
          <a:p>
            <a:pPr lvl="0">
              <a:defRPr sz="1800"/>
            </a:pPr>
            <a:r>
              <a:rPr sz="4000"/>
              <a:t>An abstraction providing generic functionality that can be extended to provide specialized features</a:t>
            </a:r>
            <a:endParaRPr sz="4000"/>
          </a:p>
          <a:p>
            <a:pPr lvl="0">
              <a:defRPr sz="1800"/>
            </a:pPr>
            <a:r>
              <a:rPr sz="4000"/>
              <a:t>owns flow of control and/or lifecycle</a:t>
            </a:r>
            <a:endParaRPr sz="4000"/>
          </a:p>
          <a:p>
            <a:pPr lvl="0">
              <a:defRPr sz="1800"/>
            </a:pPr>
            <a:r>
              <a:rPr sz="4000"/>
              <a:t>default behavior that is usable</a:t>
            </a:r>
            <a:endParaRPr sz="4000"/>
          </a:p>
          <a:p>
            <a:pPr lvl="0">
              <a:defRPr sz="1800"/>
            </a:pPr>
            <a:r>
              <a:rPr sz="4000"/>
              <a:t>examples:  MFC, X11, Qt, Eclipse RCP, </a:t>
            </a:r>
            <a:br>
              <a:rPr sz="4000"/>
            </a:br>
            <a:r>
              <a:rPr sz="4000"/>
              <a:t>ASP.NET, EJB, JSP / Servlets, Hibernate, etc…</a:t>
            </a:r>
            <a:br>
              <a:rPr sz="4000"/>
            </a:br>
            <a:r>
              <a:rPr sz="4000"/>
              <a:t>and of course, Spring 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Example Framework</a:t>
            </a:r>
          </a:p>
        </p:txBody>
      </p:sp>
      <p:grpSp>
        <p:nvGrpSpPr>
          <p:cNvPr id="156" name="Group 156"/>
          <p:cNvGrpSpPr/>
          <p:nvPr/>
        </p:nvGrpSpPr>
        <p:grpSpPr>
          <a:xfrm>
            <a:off x="8367059" y="4647303"/>
            <a:ext cx="2088009" cy="1624918"/>
            <a:chOff x="0" y="0"/>
            <a:chExt cx="2088008" cy="1624917"/>
          </a:xfrm>
        </p:grpSpPr>
        <p:grpSp>
          <p:nvGrpSpPr>
            <p:cNvPr id="154" name="Group 154"/>
            <p:cNvGrpSpPr/>
            <p:nvPr/>
          </p:nvGrpSpPr>
          <p:grpSpPr>
            <a:xfrm>
              <a:off x="-1" y="0"/>
              <a:ext cx="2088010" cy="1624917"/>
              <a:chOff x="0" y="0"/>
              <a:chExt cx="2088008" cy="1624916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0" y="0"/>
                <a:ext cx="2088009" cy="162491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CC99"/>
                </a:solidFill>
                <a:prstDash val="solid"/>
                <a:bevel/>
              </a:ln>
              <a:effectLst/>
            </p:spPr>
            <p:txBody>
              <a:bodyPr wrap="square" lIns="59013" tIns="59013" rIns="59013" bIns="5901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0" y="463091"/>
                <a:ext cx="2088008" cy="1"/>
              </a:xfrm>
              <a:prstGeom prst="line">
                <a:avLst/>
              </a:prstGeom>
              <a:noFill/>
              <a:ln w="25400" cap="flat">
                <a:solidFill>
                  <a:srgbClr val="00CC99"/>
                </a:solidFill>
                <a:prstDash val="solid"/>
                <a:bevel/>
              </a:ln>
              <a:effectLst>
                <a:outerShdw sx="100000" sy="100000" kx="0" ky="0" algn="b" rotWithShape="0" blurRad="38100" dist="254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59013" tIns="59013" rIns="59013" bIns="59013" numCol="1" anchor="t">
                <a:noAutofit/>
              </a:bodyPr>
              <a:lstStyle/>
              <a:p>
                <a:pPr lvl="0">
                  <a:lnSpc>
                    <a:spcPct val="100000"/>
                  </a:lnSpc>
                  <a:defRPr sz="14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155" name="Shape 155"/>
            <p:cNvSpPr/>
            <p:nvPr/>
          </p:nvSpPr>
          <p:spPr>
            <a:xfrm>
              <a:off x="502023" y="-1"/>
              <a:ext cx="1081752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Window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5113126" y="2090057"/>
            <a:ext cx="2088009" cy="1624918"/>
            <a:chOff x="0" y="0"/>
            <a:chExt cx="2088008" cy="1624917"/>
          </a:xfrm>
        </p:grpSpPr>
        <p:grpSp>
          <p:nvGrpSpPr>
            <p:cNvPr id="159" name="Group 159"/>
            <p:cNvGrpSpPr/>
            <p:nvPr/>
          </p:nvGrpSpPr>
          <p:grpSpPr>
            <a:xfrm>
              <a:off x="-1" y="0"/>
              <a:ext cx="2088010" cy="1624917"/>
              <a:chOff x="0" y="0"/>
              <a:chExt cx="2088008" cy="162491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0" y="0"/>
                <a:ext cx="2088009" cy="162491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CC99"/>
                </a:solidFill>
                <a:prstDash val="solid"/>
                <a:bevel/>
              </a:ln>
              <a:effectLst/>
            </p:spPr>
            <p:txBody>
              <a:bodyPr wrap="square" lIns="59013" tIns="59013" rIns="59013" bIns="5901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0" y="465140"/>
                <a:ext cx="2088008" cy="1"/>
              </a:xfrm>
              <a:prstGeom prst="line">
                <a:avLst/>
              </a:prstGeom>
              <a:noFill/>
              <a:ln w="25400" cap="flat">
                <a:solidFill>
                  <a:srgbClr val="00CC99"/>
                </a:solidFill>
                <a:prstDash val="solid"/>
                <a:bevel/>
              </a:ln>
              <a:effectLst>
                <a:outerShdw sx="100000" sy="100000" kx="0" ky="0" algn="b" rotWithShape="0" blurRad="38100" dist="254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59013" tIns="59013" rIns="59013" bIns="59013" numCol="1" anchor="t">
                <a:noAutofit/>
              </a:bodyPr>
              <a:lstStyle/>
              <a:p>
                <a:pPr lvl="0">
                  <a:lnSpc>
                    <a:spcPct val="100000"/>
                  </a:lnSpc>
                  <a:defRPr sz="14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160" name="Shape 160"/>
            <p:cNvSpPr/>
            <p:nvPr/>
          </p:nvSpPr>
          <p:spPr>
            <a:xfrm>
              <a:off x="502023" y="-1"/>
              <a:ext cx="937823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Region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2326383" y="4647303"/>
            <a:ext cx="2088009" cy="1624918"/>
            <a:chOff x="0" y="0"/>
            <a:chExt cx="2088008" cy="1624917"/>
          </a:xfrm>
        </p:grpSpPr>
        <p:grpSp>
          <p:nvGrpSpPr>
            <p:cNvPr id="164" name="Group 164"/>
            <p:cNvGrpSpPr/>
            <p:nvPr/>
          </p:nvGrpSpPr>
          <p:grpSpPr>
            <a:xfrm>
              <a:off x="-1" y="0"/>
              <a:ext cx="2088010" cy="1624917"/>
              <a:chOff x="0" y="0"/>
              <a:chExt cx="2088008" cy="1624916"/>
            </a:xfrm>
          </p:grpSpPr>
          <p:sp>
            <p:nvSpPr>
              <p:cNvPr id="162" name="Shape 162"/>
              <p:cNvSpPr/>
              <p:nvPr/>
            </p:nvSpPr>
            <p:spPr>
              <a:xfrm>
                <a:off x="0" y="0"/>
                <a:ext cx="2088009" cy="162491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CC99"/>
                </a:solidFill>
                <a:prstDash val="solid"/>
                <a:bevel/>
              </a:ln>
              <a:effectLst/>
            </p:spPr>
            <p:txBody>
              <a:bodyPr wrap="square" lIns="59013" tIns="59013" rIns="59013" bIns="5901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0" y="463091"/>
                <a:ext cx="2088008" cy="1"/>
              </a:xfrm>
              <a:prstGeom prst="line">
                <a:avLst/>
              </a:prstGeom>
              <a:noFill/>
              <a:ln w="25400" cap="flat">
                <a:solidFill>
                  <a:srgbClr val="00CC99"/>
                </a:solidFill>
                <a:prstDash val="solid"/>
                <a:bevel/>
              </a:ln>
              <a:effectLst>
                <a:outerShdw sx="100000" sy="100000" kx="0" ky="0" algn="b" rotWithShape="0" blurRad="38100" dist="254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59013" tIns="59013" rIns="59013" bIns="59013" numCol="1" anchor="t">
                <a:noAutofit/>
              </a:bodyPr>
              <a:lstStyle/>
              <a:p>
                <a:pPr lvl="0">
                  <a:lnSpc>
                    <a:spcPct val="100000"/>
                  </a:lnSpc>
                  <a:defRPr sz="14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165" name="Shape 165"/>
            <p:cNvSpPr/>
            <p:nvPr/>
          </p:nvSpPr>
          <p:spPr>
            <a:xfrm>
              <a:off x="502023" y="-1"/>
              <a:ext cx="891438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Button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5018869" y="4661647"/>
            <a:ext cx="2358487" cy="1624918"/>
            <a:chOff x="0" y="0"/>
            <a:chExt cx="2358486" cy="1624917"/>
          </a:xfrm>
        </p:grpSpPr>
        <p:grpSp>
          <p:nvGrpSpPr>
            <p:cNvPr id="169" name="Group 169"/>
            <p:cNvGrpSpPr/>
            <p:nvPr/>
          </p:nvGrpSpPr>
          <p:grpSpPr>
            <a:xfrm>
              <a:off x="0" y="0"/>
              <a:ext cx="2358487" cy="1624917"/>
              <a:chOff x="0" y="0"/>
              <a:chExt cx="2358486" cy="162491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0" y="0"/>
                <a:ext cx="2358487" cy="162491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CC99"/>
                </a:solidFill>
                <a:prstDash val="solid"/>
                <a:bevel/>
              </a:ln>
              <a:effectLst/>
            </p:spPr>
            <p:txBody>
              <a:bodyPr wrap="square" lIns="59013" tIns="59013" rIns="59013" bIns="5901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0" y="463091"/>
                <a:ext cx="2358487" cy="1"/>
              </a:xfrm>
              <a:prstGeom prst="line">
                <a:avLst/>
              </a:prstGeom>
              <a:noFill/>
              <a:ln w="25400" cap="flat">
                <a:solidFill>
                  <a:srgbClr val="00CC99"/>
                </a:solidFill>
                <a:prstDash val="solid"/>
                <a:bevel/>
              </a:ln>
              <a:effectLst>
                <a:outerShdw sx="100000" sy="100000" kx="0" ky="0" algn="b" rotWithShape="0" blurRad="38100" dist="254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59013" tIns="59013" rIns="59013" bIns="59013" numCol="1" anchor="t">
                <a:noAutofit/>
              </a:bodyPr>
              <a:lstStyle/>
              <a:p>
                <a:pPr lvl="0">
                  <a:lnSpc>
                    <a:spcPct val="100000"/>
                  </a:lnSpc>
                  <a:defRPr sz="14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170" name="Shape 170"/>
            <p:cNvSpPr/>
            <p:nvPr/>
          </p:nvSpPr>
          <p:spPr>
            <a:xfrm>
              <a:off x="565544" y="-1"/>
              <a:ext cx="1590084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TextField</a:t>
              </a:r>
            </a:p>
          </p:txBody>
        </p:sp>
      </p:grpSp>
      <p:sp>
        <p:nvSpPr>
          <p:cNvPr id="172" name="Shape 172"/>
          <p:cNvSpPr/>
          <p:nvPr/>
        </p:nvSpPr>
        <p:spPr>
          <a:xfrm flipV="1">
            <a:off x="3488209" y="3243686"/>
            <a:ext cx="1626967" cy="1413863"/>
          </a:xfrm>
          <a:prstGeom prst="line">
            <a:avLst/>
          </a:prstGeom>
          <a:ln w="25400">
            <a:solidFill>
              <a:srgbClr val="00CC99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59013" tIns="59013" rIns="59013" bIns="59013"/>
          <a:lstStyle/>
          <a:p>
            <a:pPr lvl="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3" name="Shape 173"/>
          <p:cNvSpPr/>
          <p:nvPr/>
        </p:nvSpPr>
        <p:spPr>
          <a:xfrm flipV="1">
            <a:off x="6182744" y="3706777"/>
            <a:ext cx="2050" cy="950772"/>
          </a:xfrm>
          <a:prstGeom prst="line">
            <a:avLst/>
          </a:prstGeom>
          <a:ln w="25400">
            <a:solidFill>
              <a:srgbClr val="00CC99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59013" tIns="59013" rIns="59013" bIns="59013"/>
          <a:lstStyle/>
          <a:p>
            <a:pPr lvl="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4" name="Shape 174"/>
          <p:cNvSpPr/>
          <p:nvPr/>
        </p:nvSpPr>
        <p:spPr>
          <a:xfrm flipH="1" flipV="1">
            <a:off x="7194987" y="3243686"/>
            <a:ext cx="2344144" cy="1413863"/>
          </a:xfrm>
          <a:prstGeom prst="line">
            <a:avLst/>
          </a:prstGeom>
          <a:ln w="25400">
            <a:solidFill>
              <a:srgbClr val="00CC99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59013" tIns="59013" rIns="59013" bIns="59013"/>
          <a:lstStyle/>
          <a:p>
            <a:pPr lvl="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5578266" y="3020337"/>
            <a:ext cx="875340" cy="43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9013" tIns="59013" rIns="59013" bIns="59013">
            <a:spAutoFit/>
          </a:bodyPr>
          <a:lstStyle/>
          <a:p>
            <a:pPr lvl="0">
              <a:defRPr sz="1800"/>
            </a:pPr>
            <a:r>
              <a:rPr sz="2200"/>
              <a:t>draw()</a:t>
            </a:r>
          </a:p>
        </p:txBody>
      </p:sp>
      <p:sp>
        <p:nvSpPr>
          <p:cNvPr id="176" name="Shape 176"/>
          <p:cNvSpPr/>
          <p:nvPr/>
        </p:nvSpPr>
        <p:spPr>
          <a:xfrm>
            <a:off x="2791523" y="5575534"/>
            <a:ext cx="875340" cy="43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9013" tIns="59013" rIns="59013" bIns="59013">
            <a:spAutoFit/>
          </a:bodyPr>
          <a:lstStyle/>
          <a:p>
            <a:pPr lvl="0">
              <a:defRPr sz="1800"/>
            </a:pPr>
            <a:r>
              <a:rPr sz="2200"/>
              <a:t>draw()</a:t>
            </a:r>
          </a:p>
        </p:txBody>
      </p:sp>
      <p:sp>
        <p:nvSpPr>
          <p:cNvPr id="177" name="Shape 177"/>
          <p:cNvSpPr/>
          <p:nvPr/>
        </p:nvSpPr>
        <p:spPr>
          <a:xfrm>
            <a:off x="5678671" y="5575534"/>
            <a:ext cx="875340" cy="43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9013" tIns="59013" rIns="59013" bIns="59013">
            <a:spAutoFit/>
          </a:bodyPr>
          <a:lstStyle/>
          <a:p>
            <a:pPr lvl="0">
              <a:defRPr sz="1800"/>
            </a:pPr>
            <a:r>
              <a:rPr sz="2200"/>
              <a:t>draw()</a:t>
            </a:r>
          </a:p>
        </p:txBody>
      </p:sp>
      <p:sp>
        <p:nvSpPr>
          <p:cNvPr id="178" name="Shape 178"/>
          <p:cNvSpPr/>
          <p:nvPr/>
        </p:nvSpPr>
        <p:spPr>
          <a:xfrm>
            <a:off x="8932603" y="5343989"/>
            <a:ext cx="875340" cy="43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9013" tIns="59013" rIns="59013" bIns="59013">
            <a:spAutoFit/>
          </a:bodyPr>
          <a:lstStyle/>
          <a:p>
            <a:pPr lvl="0">
              <a:defRPr sz="1800"/>
            </a:pPr>
            <a:r>
              <a:rPr sz="2200"/>
              <a:t>draw()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What are Containers?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an environment that contains and manages the access to one or more objects</a:t>
            </a:r>
            <a:endParaRPr sz="4000"/>
          </a:p>
          <a:p>
            <a:pPr lvl="0">
              <a:defRPr sz="1800"/>
            </a:pPr>
            <a:r>
              <a:rPr sz="4000"/>
              <a:t>collections are simple containers</a:t>
            </a:r>
            <a:endParaRPr sz="4000"/>
          </a:p>
          <a:p>
            <a:pPr lvl="0">
              <a:defRPr sz="1800"/>
            </a:pPr>
            <a:r>
              <a:rPr sz="4000"/>
              <a:t>more complex containers manage the lifecycle of objects</a:t>
            </a:r>
            <a:endParaRPr sz="4000"/>
          </a:p>
          <a:p>
            <a:pPr lvl="0">
              <a:defRPr sz="1800"/>
            </a:pPr>
            <a:r>
              <a:rPr sz="4000"/>
              <a:t>containers can also handle configuration dependencies</a:t>
            </a:r>
            <a:endParaRPr sz="4000"/>
          </a:p>
          <a:p>
            <a:pPr lvl="0">
              <a:defRPr sz="1800"/>
            </a:pPr>
            <a:r>
              <a:rPr sz="4000"/>
              <a:t>dependency injection takes creation away from the constructor</a:t>
            </a:r>
            <a:endParaRPr sz="4000"/>
          </a:p>
          <a:p>
            <a:pPr lvl="0">
              <a:defRPr sz="1800"/>
            </a:pPr>
            <a:r>
              <a:rPr sz="4000"/>
              <a:t>examples:  EJB Container, Web Container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7932" y="2065468"/>
            <a:ext cx="11507610" cy="5311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CC99"/>
            </a:solidFill>
          </a:ln>
        </p:spPr>
        <p:txBody>
          <a:bodyPr lIns="59013" tIns="59013" rIns="59013" bIns="59013"/>
          <a:lstStyle/>
          <a:p>
            <a:pPr lvl="0"/>
          </a:p>
        </p:txBody>
      </p:sp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Example Container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grpSp>
        <p:nvGrpSpPr>
          <p:cNvPr id="189" name="Group 189"/>
          <p:cNvGrpSpPr/>
          <p:nvPr/>
        </p:nvGrpSpPr>
        <p:grpSpPr>
          <a:xfrm>
            <a:off x="1478066" y="3540802"/>
            <a:ext cx="2360536" cy="1770402"/>
            <a:chOff x="0" y="0"/>
            <a:chExt cx="2360535" cy="1770401"/>
          </a:xfrm>
        </p:grpSpPr>
        <p:sp>
          <p:nvSpPr>
            <p:cNvPr id="187" name="Shape 187"/>
            <p:cNvSpPr/>
            <p:nvPr/>
          </p:nvSpPr>
          <p:spPr>
            <a:xfrm>
              <a:off x="0" y="-1"/>
              <a:ext cx="2360536" cy="177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lvl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249419" y="667021"/>
              <a:ext cx="1861698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MyWebService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4428735" y="2655601"/>
            <a:ext cx="3245737" cy="1770403"/>
            <a:chOff x="0" y="0"/>
            <a:chExt cx="3245735" cy="1770401"/>
          </a:xfrm>
        </p:grpSpPr>
        <p:sp>
          <p:nvSpPr>
            <p:cNvPr id="190" name="Shape 190"/>
            <p:cNvSpPr/>
            <p:nvPr/>
          </p:nvSpPr>
          <p:spPr>
            <a:xfrm>
              <a:off x="0" y="-1"/>
              <a:ext cx="3245736" cy="177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lvl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569145" y="667021"/>
              <a:ext cx="2350239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MyBusinessService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5904069" y="5016137"/>
            <a:ext cx="2360537" cy="1770402"/>
            <a:chOff x="0" y="0"/>
            <a:chExt cx="2360535" cy="1770401"/>
          </a:xfrm>
        </p:grpSpPr>
        <p:sp>
          <p:nvSpPr>
            <p:cNvPr id="193" name="Shape 193"/>
            <p:cNvSpPr/>
            <p:nvPr/>
          </p:nvSpPr>
          <p:spPr>
            <a:xfrm>
              <a:off x="0" y="-1"/>
              <a:ext cx="2360536" cy="177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lvl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618177" y="667021"/>
              <a:ext cx="1124181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MyDAO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8264604" y="2950668"/>
            <a:ext cx="2360537" cy="1770403"/>
            <a:chOff x="0" y="0"/>
            <a:chExt cx="2360535" cy="1770401"/>
          </a:xfrm>
        </p:grpSpPr>
        <p:sp>
          <p:nvSpPr>
            <p:cNvPr id="196" name="Shape 196"/>
            <p:cNvSpPr/>
            <p:nvPr/>
          </p:nvSpPr>
          <p:spPr>
            <a:xfrm>
              <a:off x="0" y="-1"/>
              <a:ext cx="2360536" cy="177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lvl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70906" y="667021"/>
              <a:ext cx="1418723" cy="43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9013" tIns="59013" rIns="59013" bIns="59013" numCol="1" anchor="t">
              <a:spAutoFit/>
            </a:bodyPr>
            <a:lstStyle/>
            <a:p>
              <a:pPr lvl="0">
                <a:defRPr sz="1800"/>
              </a:pPr>
              <a:r>
                <a:rPr sz="2200"/>
                <a:t>MyAdapter</a:t>
              </a:r>
            </a:p>
          </p:txBody>
        </p:sp>
      </p:grp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01" name="Shape 201"/>
          <p:cNvSpPr/>
          <p:nvPr>
            <p:ph type="title"/>
          </p:nvPr>
        </p:nvSpPr>
        <p:spPr>
          <a:xfrm>
            <a:off x="652289" y="114748"/>
            <a:ext cx="11698173" cy="145062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What is IOC?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653313" y="1628689"/>
            <a:ext cx="12047938" cy="75084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IOC is inversion of control (implicit versus explicit)</a:t>
            </a:r>
            <a:endParaRPr sz="4000"/>
          </a:p>
          <a:p>
            <a:pPr lvl="0">
              <a:defRPr sz="1800"/>
            </a:pPr>
            <a:r>
              <a:rPr sz="4000"/>
              <a:t>Martin Fowler compared it to the </a:t>
            </a:r>
            <a:br>
              <a:rPr sz="4000"/>
            </a:br>
            <a:r>
              <a:rPr sz="4000"/>
              <a:t>Hollywood Principle, “Don’t call us, we’ll call you !”</a:t>
            </a:r>
            <a:endParaRPr sz="4000"/>
          </a:p>
          <a:p>
            <a:pPr lvl="0">
              <a:defRPr sz="1800"/>
            </a:pPr>
            <a:r>
              <a:rPr sz="4000"/>
              <a:t>You don’t call the APIs directly, </a:t>
            </a:r>
            <a:br>
              <a:rPr sz="4000"/>
            </a:br>
            <a:r>
              <a:rPr sz="4000"/>
              <a:t>the container framework calls you</a:t>
            </a:r>
            <a:endParaRPr sz="4000"/>
          </a:p>
          <a:p>
            <a:pPr lvl="0">
              <a:defRPr sz="1800"/>
            </a:pPr>
            <a:r>
              <a:rPr sz="4000"/>
              <a:t>Leverage existing template patterns</a:t>
            </a:r>
            <a:endParaRPr sz="4000"/>
          </a:p>
          <a:p>
            <a:pPr lvl="0">
              <a:defRPr sz="1800"/>
            </a:pPr>
            <a:r>
              <a:rPr sz="4000"/>
              <a:t>A subset is known as Dependency Injection (DI),</a:t>
            </a:r>
            <a:br>
              <a:rPr sz="4000"/>
            </a:br>
            <a:r>
              <a:rPr sz="4000"/>
              <a:t>lifecycle of object part of framework</a:t>
            </a:r>
            <a:endParaRPr sz="4000"/>
          </a:p>
          <a:p>
            <a:pPr lvl="0">
              <a:defRPr sz="1800"/>
            </a:pPr>
            <a:r>
              <a:rPr sz="4000"/>
              <a:t>dependent object configuration and control are taken away from the typical construction</a:t>
            </a:r>
            <a:endParaRPr sz="4000"/>
          </a:p>
          <a:p>
            <a:pPr lvl="0">
              <a:defRPr sz="1800"/>
            </a:pPr>
            <a:r>
              <a:rPr sz="4000"/>
              <a:t>containers manage wiring of dependencies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Why IOC?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Inversion of Control removes direct dependencies (no concrete knowledge of implementation)</a:t>
            </a:r>
            <a:endParaRPr sz="4000"/>
          </a:p>
          <a:p>
            <a:pPr lvl="0">
              <a:defRPr sz="1800"/>
            </a:pPr>
            <a:r>
              <a:rPr sz="4000"/>
              <a:t>The most flexible systems make change additive.  </a:t>
            </a:r>
            <a:endParaRPr sz="4000"/>
          </a:p>
          <a:p>
            <a:pPr lvl="0">
              <a:defRPr sz="1800"/>
            </a:pPr>
            <a:r>
              <a:rPr sz="4000"/>
              <a:t>Avoid modifying code.</a:t>
            </a:r>
            <a:endParaRPr sz="4000"/>
          </a:p>
          <a:p>
            <a:pPr lvl="0">
              <a:defRPr sz="1800"/>
            </a:pPr>
            <a:r>
              <a:rPr sz="4000"/>
              <a:t>Configuration can be abstracted.</a:t>
            </a:r>
            <a:endParaRPr sz="4000"/>
          </a:p>
          <a:p>
            <a:pPr lvl="0">
              <a:defRPr sz="1800"/>
            </a:pPr>
            <a:r>
              <a:rPr sz="4000"/>
              <a:t>Life Cycle Management:  </a:t>
            </a:r>
            <a:br>
              <a:rPr sz="4000"/>
            </a:br>
            <a:r>
              <a:rPr sz="4000"/>
              <a:t>patterns:  singleton, prototype, </a:t>
            </a:r>
            <a:br>
              <a:rPr sz="4000"/>
            </a:br>
            <a:r>
              <a:rPr sz="4000"/>
              <a:t>                factory, service locator</a:t>
            </a:r>
            <a:endParaRPr sz="4000"/>
          </a:p>
          <a:p>
            <a:pPr lvl="0">
              <a:defRPr sz="1800"/>
            </a:pPr>
            <a:r>
              <a:rPr sz="4000"/>
              <a:t>Loose coupling</a:t>
            </a:r>
            <a:endParaRPr sz="4000"/>
          </a:p>
          <a:p>
            <a:pPr lvl="0">
              <a:defRPr sz="1800"/>
            </a:pPr>
            <a:r>
              <a:rPr sz="4000"/>
              <a:t>EASIER TO TEST !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What is the Spring Framework?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799009" y="2309346"/>
            <a:ext cx="11698174" cy="686440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Created in 2002-2003 by Rod Johnson </a:t>
            </a:r>
            <a:endParaRPr sz="4000"/>
          </a:p>
          <a:p>
            <a:pPr lvl="0">
              <a:defRPr sz="1800"/>
            </a:pPr>
            <a:r>
              <a:rPr sz="4000"/>
              <a:t>goal: to simplify java development</a:t>
            </a:r>
            <a:endParaRPr sz="4000"/>
          </a:p>
          <a:p>
            <a:pPr lvl="0">
              <a:defRPr sz="1800"/>
            </a:pPr>
            <a:r>
              <a:rPr sz="4000"/>
              <a:t>Invented out of necessity; J2EE was still overly complex and hard to assemble</a:t>
            </a:r>
            <a:endParaRPr sz="4000"/>
          </a:p>
          <a:p>
            <a:pPr lvl="0">
              <a:defRPr sz="1800"/>
            </a:pPr>
            <a:r>
              <a:rPr sz="4000"/>
              <a:t>pico container that manages beans </a:t>
            </a:r>
            <a:br>
              <a:rPr sz="4000"/>
            </a:br>
            <a:r>
              <a:rPr sz="4000"/>
              <a:t>		(pojo: plain old java object)</a:t>
            </a:r>
            <a:endParaRPr sz="4000"/>
          </a:p>
          <a:p>
            <a:pPr lvl="0">
              <a:defRPr sz="1800"/>
            </a:pPr>
            <a:r>
              <a:rPr sz="4000"/>
              <a:t>leverages common patterns in a framework to reduce developers re-inventing the wheel</a:t>
            </a:r>
            <a:endParaRPr sz="4000"/>
          </a:p>
          <a:p>
            <a:pPr lvl="0">
              <a:defRPr sz="1800"/>
            </a:pPr>
            <a:r>
              <a:rPr sz="4000"/>
              <a:t>Apache License 2.0 (open source)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76" name="Shape 76"/>
          <p:cNvSpPr/>
          <p:nvPr>
            <p:ph type="title"/>
          </p:nvPr>
        </p:nvSpPr>
        <p:spPr>
          <a:xfrm>
            <a:off x="652289" y="114748"/>
            <a:ext cx="11698173" cy="16801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Introduction</a:t>
            </a:r>
            <a:endParaRPr sz="5600"/>
          </a:p>
          <a:p>
            <a:pPr lvl="0">
              <a:defRPr sz="1800"/>
            </a:pPr>
            <a:r>
              <a:rPr sz="5600"/>
              <a:t>Agenda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Who is the speaker ?</a:t>
            </a:r>
            <a:endParaRPr sz="4000"/>
          </a:p>
          <a:p>
            <a:pPr lvl="0">
              <a:defRPr sz="1800"/>
            </a:pPr>
            <a:r>
              <a:rPr sz="4000"/>
              <a:t>What setup do we need ?</a:t>
            </a:r>
            <a:endParaRPr sz="4000"/>
          </a:p>
          <a:p>
            <a:pPr lvl="0">
              <a:defRPr sz="1800"/>
            </a:pPr>
            <a:r>
              <a:rPr sz="4000"/>
              <a:t>Why dependency injection ?</a:t>
            </a:r>
            <a:endParaRPr sz="4000"/>
          </a:p>
          <a:p>
            <a:pPr lvl="0">
              <a:defRPr sz="1800"/>
            </a:pPr>
            <a:r>
              <a:rPr sz="4000"/>
              <a:t>What are the basics of the Spring Framework?</a:t>
            </a:r>
            <a:endParaRPr sz="4000"/>
          </a:p>
          <a:p>
            <a:pPr lvl="2">
              <a:defRPr sz="1800"/>
            </a:pPr>
            <a:r>
              <a:rPr sz="4000"/>
              <a:t>Core</a:t>
            </a:r>
            <a:endParaRPr sz="4000"/>
          </a:p>
          <a:p>
            <a:pPr lvl="2">
              <a:defRPr sz="1800"/>
            </a:pPr>
            <a:r>
              <a:rPr sz="4000"/>
              <a:t>Data</a:t>
            </a:r>
            <a:endParaRPr sz="4000"/>
          </a:p>
          <a:p>
            <a:pPr lvl="2">
              <a:defRPr sz="1800"/>
            </a:pPr>
            <a:r>
              <a:rPr sz="4000"/>
              <a:t>Web</a:t>
            </a:r>
            <a:endParaRPr sz="4000"/>
          </a:p>
          <a:p>
            <a:pPr lvl="0">
              <a:defRPr sz="1800"/>
            </a:pPr>
            <a:r>
              <a:rPr sz="4000"/>
              <a:t>What else?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What is the Spring Framework?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Spring is not focused on implementations, but wiring implementations together</a:t>
            </a:r>
            <a:endParaRPr sz="4000"/>
          </a:p>
          <a:p>
            <a:pPr lvl="0">
              <a:defRPr sz="1800"/>
            </a:pPr>
            <a:r>
              <a:rPr sz="4000"/>
              <a:t>provides “context” to a set of configured beans and properties</a:t>
            </a:r>
            <a:endParaRPr sz="4000"/>
          </a:p>
          <a:p>
            <a:pPr lvl="0">
              <a:defRPr sz="1800"/>
            </a:pPr>
            <a:r>
              <a:rPr sz="4000"/>
              <a:t>provides dependency injection (DI) to decouple implementations</a:t>
            </a:r>
            <a:endParaRPr sz="4000"/>
          </a:p>
          <a:p>
            <a:pPr lvl="0">
              <a:defRPr sz="1800"/>
            </a:pPr>
            <a:r>
              <a:rPr sz="4000"/>
              <a:t>provides cross-cutting of concerns (aspects and interceptors)</a:t>
            </a:r>
            <a:endParaRPr sz="4000"/>
          </a:p>
          <a:p>
            <a:pPr lvl="0">
              <a:defRPr sz="1800"/>
            </a:pPr>
            <a:r>
              <a:rPr sz="4000"/>
              <a:t>leverages proxies to extend objects at runtime and delegate to targets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1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091" y="510219"/>
            <a:ext cx="11153121" cy="8735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22" name="Shape 222"/>
          <p:cNvSpPr/>
          <p:nvPr>
            <p:ph type="title"/>
          </p:nvPr>
        </p:nvSpPr>
        <p:spPr>
          <a:xfrm>
            <a:off x="653313" y="995072"/>
            <a:ext cx="11698174" cy="129020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Core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http://docs.spring.io/spring/docs/current/spring-framework-reference/html/beans.html</a:t>
            </a:r>
            <a:endParaRPr sz="4000"/>
          </a:p>
          <a:p>
            <a:pPr lvl="0">
              <a:defRPr sz="1800"/>
            </a:pPr>
            <a:r>
              <a:rPr sz="4000"/>
              <a:t>Core Container are the common objects leveraged in all the extensions</a:t>
            </a:r>
            <a:endParaRPr sz="4000"/>
          </a:p>
          <a:p>
            <a:pPr lvl="0">
              <a:defRPr sz="1800"/>
            </a:pPr>
            <a:r>
              <a:rPr sz="4000"/>
              <a:t>Core consists of Core, Beans, Context, and Expression Language modules</a:t>
            </a:r>
            <a:endParaRPr sz="4000"/>
          </a:p>
          <a:p>
            <a:pPr lvl="0">
              <a:defRPr sz="1800"/>
            </a:pPr>
            <a:r>
              <a:rPr sz="4000"/>
              <a:t>Core and Beans modules are focused on the IOC and Dependency Injection features as well as life cycle management using the BeanFactory</a:t>
            </a:r>
            <a:endParaRPr sz="4000"/>
          </a:p>
          <a:p>
            <a:pPr lvl="0">
              <a:defRPr sz="1800"/>
            </a:pPr>
            <a:r>
              <a:rPr sz="4000"/>
              <a:t>Context module provides the container the ability to look up beans (service locator like JNDI).</a:t>
            </a:r>
          </a:p>
        </p:txBody>
      </p:sp>
      <p:pic>
        <p:nvPicPr>
          <p:cNvPr id="224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4471" y="155366"/>
            <a:ext cx="5132935" cy="111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27" name="Shape 227"/>
          <p:cNvSpPr/>
          <p:nvPr>
            <p:ph type="title"/>
          </p:nvPr>
        </p:nvSpPr>
        <p:spPr>
          <a:xfrm>
            <a:off x="653313" y="995072"/>
            <a:ext cx="11698174" cy="129020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Core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Context module adds </a:t>
            </a:r>
            <a:endParaRPr sz="4000"/>
          </a:p>
          <a:p>
            <a:pPr lvl="1">
              <a:defRPr sz="1800"/>
            </a:pPr>
            <a:r>
              <a:rPr sz="4000"/>
              <a:t>internationalization </a:t>
            </a:r>
            <a:endParaRPr sz="4000"/>
          </a:p>
          <a:p>
            <a:pPr lvl="1">
              <a:defRPr sz="1800"/>
            </a:pPr>
            <a:r>
              <a:rPr sz="4000"/>
              <a:t>property configuration.</a:t>
            </a:r>
            <a:endParaRPr sz="4000"/>
          </a:p>
          <a:p>
            <a:pPr lvl="0">
              <a:defRPr sz="1800"/>
            </a:pPr>
            <a:r>
              <a:rPr sz="4000"/>
              <a:t>Context integrates with Java EE containers like:</a:t>
            </a:r>
            <a:endParaRPr sz="4000"/>
          </a:p>
          <a:p>
            <a:pPr lvl="1">
              <a:defRPr sz="1800"/>
            </a:pPr>
            <a:r>
              <a:rPr sz="4000"/>
              <a:t>EJB</a:t>
            </a:r>
            <a:endParaRPr sz="4000"/>
          </a:p>
          <a:p>
            <a:pPr lvl="1">
              <a:defRPr sz="1800"/>
            </a:pPr>
            <a:r>
              <a:rPr sz="4000"/>
              <a:t>JMX</a:t>
            </a:r>
            <a:endParaRPr sz="4000"/>
          </a:p>
          <a:p>
            <a:pPr lvl="1">
              <a:defRPr sz="1800"/>
            </a:pPr>
            <a:r>
              <a:rPr sz="4000"/>
              <a:t>Web Containers</a:t>
            </a:r>
          </a:p>
        </p:txBody>
      </p:sp>
      <p:pic>
        <p:nvPicPr>
          <p:cNvPr id="22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4471" y="155366"/>
            <a:ext cx="5132935" cy="111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3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865" y="590133"/>
            <a:ext cx="11819070" cy="8071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3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865" y="450796"/>
            <a:ext cx="11536624" cy="8160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42" name="Shape 242"/>
          <p:cNvSpPr/>
          <p:nvPr>
            <p:ph type="title"/>
          </p:nvPr>
        </p:nvSpPr>
        <p:spPr>
          <a:xfrm>
            <a:off x="518906" y="1054743"/>
            <a:ext cx="11698174" cy="1110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Core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Context is about the caller's point of view</a:t>
            </a:r>
            <a:endParaRPr sz="4000"/>
          </a:p>
          <a:p>
            <a:pPr lvl="0">
              <a:defRPr sz="1800"/>
            </a:pPr>
            <a:r>
              <a:rPr sz="4000"/>
              <a:t>Beans are created based on a context's lifecycle</a:t>
            </a:r>
            <a:endParaRPr sz="4000"/>
          </a:p>
          <a:p>
            <a:pPr lvl="0">
              <a:defRPr sz="1800"/>
            </a:pPr>
            <a:r>
              <a:rPr sz="4000"/>
              <a:t>Spring IOC uses two types of Dependency Injection (DI)</a:t>
            </a:r>
            <a:endParaRPr sz="4000"/>
          </a:p>
          <a:p>
            <a:pPr lvl="1">
              <a:defRPr sz="1800"/>
            </a:pPr>
            <a:r>
              <a:rPr sz="4000"/>
              <a:t>Type 2 (property)</a:t>
            </a:r>
            <a:endParaRPr sz="4000"/>
          </a:p>
          <a:p>
            <a:pPr lvl="1">
              <a:defRPr sz="1800"/>
            </a:pPr>
            <a:r>
              <a:rPr sz="4000"/>
              <a:t>Type 3 (constructor) creation of dependencies</a:t>
            </a:r>
          </a:p>
        </p:txBody>
      </p:sp>
      <p:pic>
        <p:nvPicPr>
          <p:cNvPr id="24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4471" y="155366"/>
            <a:ext cx="5132935" cy="111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47" name="Shape 247"/>
          <p:cNvSpPr/>
          <p:nvPr>
            <p:ph type="title"/>
          </p:nvPr>
        </p:nvSpPr>
        <p:spPr>
          <a:xfrm>
            <a:off x="652289" y="1101570"/>
            <a:ext cx="11698173" cy="11811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Core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Bean Lifecycle</a:t>
            </a:r>
            <a:endParaRPr sz="4000"/>
          </a:p>
          <a:p>
            <a:pPr lvl="2">
              <a:defRPr sz="1800"/>
            </a:pPr>
            <a:r>
              <a:rPr sz="4000"/>
              <a:t>scope (instances)</a:t>
            </a:r>
            <a:endParaRPr sz="4000"/>
          </a:p>
          <a:p>
            <a:pPr lvl="2">
              <a:defRPr sz="1800"/>
            </a:pPr>
            <a:r>
              <a:rPr sz="4000"/>
              <a:t>initialization (callbacks)</a:t>
            </a:r>
            <a:endParaRPr sz="4000"/>
          </a:p>
          <a:p>
            <a:pPr lvl="2">
              <a:defRPr sz="1800"/>
            </a:pPr>
            <a:r>
              <a:rPr sz="4000"/>
              <a:t>finalization (callbacks)</a:t>
            </a:r>
          </a:p>
        </p:txBody>
      </p:sp>
      <p:pic>
        <p:nvPicPr>
          <p:cNvPr id="24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4471" y="155366"/>
            <a:ext cx="5132935" cy="111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52" name="Shape 252"/>
          <p:cNvSpPr/>
          <p:nvPr>
            <p:ph type="title"/>
          </p:nvPr>
        </p:nvSpPr>
        <p:spPr>
          <a:xfrm>
            <a:off x="687123" y="141386"/>
            <a:ext cx="11708419" cy="16290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r>
              <a:rPr sz="5600"/>
              <a:t>Spring Framework:  LifeCycle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xfrm>
            <a:off x="687123" y="1770401"/>
            <a:ext cx="11708419" cy="663900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99665" indent="-394890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4000"/>
              <a:t>IOC Type 2 setters</a:t>
            </a:r>
            <a:endParaRPr sz="4000"/>
          </a:p>
          <a:p>
            <a:pPr lvl="1" marL="1641021" indent="-726621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600"/>
              <a:t>Java Bean Property ( requires getter / setter )</a:t>
            </a:r>
            <a:endParaRPr sz="3600"/>
          </a:p>
          <a:p>
            <a:pPr lvl="1" marL="1641021" indent="-726621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600"/>
              <a:t>Injected via</a:t>
            </a:r>
            <a:endParaRPr sz="3600"/>
          </a:p>
          <a:p>
            <a:pPr lvl="2" marL="2399903" indent="-569515" algn="l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000"/>
              <a:t>XML: via property name/value of bean</a:t>
            </a:r>
            <a:endParaRPr sz="3000"/>
          </a:p>
          <a:p>
            <a:pPr lvl="2" marL="2399903" indent="-569515" algn="l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000"/>
              <a:t>@Autowired </a:t>
            </a:r>
            <a:endParaRPr sz="3000"/>
          </a:p>
          <a:p>
            <a:pPr lvl="0" marL="499665" indent="-394890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4000"/>
              <a:t>IOC Type 3 constructor</a:t>
            </a:r>
            <a:endParaRPr sz="4000"/>
          </a:p>
          <a:p>
            <a:pPr lvl="1" marL="1641021" indent="-726621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600"/>
              <a:t>Java Bean public constructor</a:t>
            </a:r>
            <a:endParaRPr sz="3600"/>
          </a:p>
          <a:p>
            <a:pPr lvl="1" marL="1641021" indent="-726621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600"/>
              <a:t>Injected via </a:t>
            </a:r>
            <a:endParaRPr sz="3600"/>
          </a:p>
          <a:p>
            <a:pPr lvl="2" marL="2399903" indent="-569515" algn="l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000"/>
              <a:t>XML via constructor-arg elements</a:t>
            </a:r>
            <a:endParaRPr sz="3000"/>
          </a:p>
          <a:p>
            <a:pPr lvl="2" marL="2399903" indent="-569515" algn="l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000"/>
              <a:t>@Autowired on parameters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xfrm>
            <a:off x="444973" y="2062589"/>
            <a:ext cx="12224513" cy="7084485"/>
          </a:xfrm>
          <a:prstGeom prst="rect">
            <a:avLst/>
          </a:prstGeom>
        </p:spPr>
        <p:txBody>
          <a:bodyPr/>
          <a:lstStyle/>
          <a:p>
            <a:pPr lvl="0" marL="320842" marR="457200" indent="-320842">
              <a:lnSpc>
                <a:spcPct val="92916"/>
              </a:lnSpc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 sz="1800"/>
            </a:pPr>
            <a:r>
              <a:rPr sz="3200"/>
              <a:t>Beans have scope (singleton , prototype)</a:t>
            </a:r>
            <a:br>
              <a:rPr sz="3200"/>
            </a:br>
            <a:r>
              <a:rPr sz="3200"/>
              <a:t>Just like Web has request, session, application</a:t>
            </a:r>
            <a:endParaRPr sz="320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1479550" marR="457200" indent="-565150">
              <a:lnSpc>
                <a:spcPct val="92916"/>
              </a:lnSpc>
              <a:spcBef>
                <a:spcPts val="1100"/>
              </a:spcBef>
              <a:buSzTx/>
              <a:buNone/>
              <a:tabLst>
                <a:tab pos="165100" algn="l"/>
                <a:tab pos="622300" algn="l"/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</a:tabLst>
              <a:defRPr sz="1800"/>
            </a:pPr>
            <a:r>
              <a:rPr sz="2600">
                <a:solidFill>
                  <a:srgbClr val="00919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2600">
                <a:solidFill>
                  <a:srgbClr val="4E9192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26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600">
                <a:solidFill>
                  <a:srgbClr val="93219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600">
                <a:solidFill>
                  <a:srgbClr val="3933FF"/>
                </a:solidFill>
                <a:latin typeface="Courier New"/>
                <a:ea typeface="Courier New"/>
                <a:cs typeface="Courier New"/>
                <a:sym typeface="Courier New"/>
              </a:rPr>
              <a:t>"accountDao"</a:t>
            </a:r>
            <a:r>
              <a:rPr sz="26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endParaRPr sz="260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2286000" marR="457200" indent="-452754">
              <a:lnSpc>
                <a:spcPct val="92916"/>
              </a:lnSpc>
              <a:spcBef>
                <a:spcPts val="800"/>
              </a:spcBef>
              <a:buSzTx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</a:tabLst>
              <a:defRPr sz="1800"/>
            </a:pPr>
            <a:r>
              <a:rPr sz="2600">
                <a:solidFill>
                  <a:srgbClr val="932192"/>
                </a:solidFill>
                <a:latin typeface="Courier New"/>
                <a:ea typeface="Courier New"/>
                <a:cs typeface="Courier New"/>
                <a:sym typeface="Courier New"/>
              </a:rPr>
              <a:t>lazy-init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600">
                <a:solidFill>
                  <a:srgbClr val="3933FF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sz="26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600">
                <a:solidFill>
                  <a:srgbClr val="932192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600">
                <a:solidFill>
                  <a:srgbClr val="3933FF"/>
                </a:solidFill>
                <a:latin typeface="Courier New"/>
                <a:ea typeface="Courier New"/>
                <a:cs typeface="Courier New"/>
                <a:sym typeface="Courier New"/>
              </a:rPr>
              <a:t>"singleton" </a:t>
            </a:r>
            <a:endParaRPr sz="260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2286000" marR="457200" indent="-452754">
              <a:lnSpc>
                <a:spcPct val="92916"/>
              </a:lnSpc>
              <a:spcBef>
                <a:spcPts val="800"/>
              </a:spcBef>
              <a:buSzTx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</a:tabLst>
              <a:defRPr sz="1800"/>
            </a:pPr>
            <a:r>
              <a:rPr sz="2600">
                <a:solidFill>
                  <a:srgbClr val="93219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600">
                <a:solidFill>
                  <a:srgbClr val="3933FF"/>
                </a:solidFill>
                <a:latin typeface="Courier New"/>
                <a:ea typeface="Courier New"/>
                <a:cs typeface="Courier New"/>
                <a:sym typeface="Courier New"/>
              </a:rPr>
              <a:t>"AccountDaoJDBC"</a:t>
            </a:r>
            <a:r>
              <a:rPr sz="2600">
                <a:solidFill>
                  <a:srgbClr val="00919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2286000" marR="457200" indent="-452754">
              <a:lnSpc>
                <a:spcPct val="92916"/>
              </a:lnSpc>
              <a:spcBef>
                <a:spcPts val="800"/>
              </a:spcBef>
              <a:buSzTx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</a:tabLst>
              <a:defRPr sz="1800"/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&lt;!-- ... --&gt;</a:t>
            </a:r>
            <a:endParaRPr sz="260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1479550" marR="457200" indent="-565150">
              <a:lnSpc>
                <a:spcPct val="92916"/>
              </a:lnSpc>
              <a:spcBef>
                <a:spcPts val="1100"/>
              </a:spcBef>
              <a:buSzTx/>
              <a:buNone/>
              <a:tabLst>
                <a:tab pos="165100" algn="l"/>
                <a:tab pos="622300" algn="l"/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</a:tabLst>
              <a:defRPr sz="1800"/>
            </a:pPr>
            <a:r>
              <a:rPr sz="2600">
                <a:solidFill>
                  <a:srgbClr val="00919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sz="2600">
                <a:solidFill>
                  <a:srgbClr val="4E9192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2600">
                <a:solidFill>
                  <a:srgbClr val="00919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57" name="Shape 257"/>
          <p:cNvSpPr/>
          <p:nvPr>
            <p:ph type="title"/>
          </p:nvPr>
        </p:nvSpPr>
        <p:spPr>
          <a:xfrm>
            <a:off x="653313" y="-5297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Beans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652289" y="114748"/>
            <a:ext cx="11698173" cy="16801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Introduction</a:t>
            </a:r>
            <a:endParaRPr sz="5600"/>
          </a:p>
          <a:p>
            <a:pPr lvl="0">
              <a:defRPr sz="1800"/>
            </a:pPr>
            <a:r>
              <a:rPr sz="5600"/>
              <a:t>Who is the speaker?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653313" y="1665333"/>
            <a:ext cx="11698174" cy="5425488"/>
          </a:xfrm>
          <a:prstGeom prst="rect">
            <a:avLst/>
          </a:prstGeom>
        </p:spPr>
        <p:txBody>
          <a:bodyPr/>
          <a:lstStyle/>
          <a:p>
            <a:pPr lvl="0" marL="401052" indent="-401052">
              <a:defRPr sz="1800"/>
            </a:pPr>
            <a:r>
              <a:rPr sz="3600"/>
              <a:t>David Lucas</a:t>
            </a:r>
            <a:endParaRPr sz="3600"/>
          </a:p>
          <a:p>
            <a:pPr lvl="0" marL="401052" indent="-401052">
              <a:defRPr sz="1800"/>
            </a:pPr>
            <a:r>
              <a:rPr sz="3600"/>
              <a:t>Lucas Software Engineering, Inc. (LSE)  </a:t>
            </a:r>
            <a:r>
              <a:rPr sz="3000">
                <a:hlinkClick r:id="rId2" invalidUrl="" action="" tgtFrame="" tooltip="" history="1" highlightClick="0" endSnd="0"/>
              </a:rPr>
              <a:t>www.lse.com</a:t>
            </a:r>
            <a:endParaRPr sz="3600"/>
          </a:p>
          <a:p>
            <a:pPr lvl="0" marL="401052" indent="-401052">
              <a:defRPr sz="1800"/>
            </a:pPr>
            <a:r>
              <a:rPr sz="3600"/>
              <a:t>Focus on highly scalable Java Services </a:t>
            </a:r>
            <a:endParaRPr sz="3600"/>
          </a:p>
          <a:p>
            <a:pPr lvl="0" marL="401052" indent="-401052">
              <a:defRPr sz="1800"/>
            </a:pPr>
            <a:r>
              <a:rPr sz="3600"/>
              <a:t>Worked in various industries:</a:t>
            </a:r>
            <a:br>
              <a:rPr sz="3600"/>
            </a:br>
            <a:r>
              <a:rPr sz="3600"/>
              <a:t>military, insurance, financial, manufacturing, utilities</a:t>
            </a:r>
            <a:endParaRPr sz="3600"/>
          </a:p>
          <a:p>
            <a:pPr lvl="0" marL="401052" indent="-401052">
              <a:defRPr sz="1800"/>
            </a:pPr>
            <a:r>
              <a:rPr sz="3600"/>
              <a:t>Provide software engineering, performance tuning, mentoring and training</a:t>
            </a:r>
            <a:endParaRPr sz="3600"/>
          </a:p>
          <a:p>
            <a:pPr lvl="0" marL="401052" indent="-401052">
              <a:defRPr sz="1800"/>
            </a:pPr>
            <a:r>
              <a:rPr sz="3600"/>
              <a:t>Love to use </a:t>
            </a:r>
            <a:r>
              <a:rPr sz="36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3" invalidUrl="" action="" tgtFrame="" tooltip="" history="1" highlightClick="0" endSnd="0"/>
              </a:rPr>
              <a:t>SQuirreL Client</a:t>
            </a:r>
            <a:r>
              <a:rPr sz="3600"/>
              <a:t> </a:t>
            </a:r>
          </a:p>
        </p:txBody>
      </p:sp>
      <p:pic>
        <p:nvPicPr>
          <p:cNvPr id="82" name="ddlucas_squirrel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1067" y="5783826"/>
            <a:ext cx="2907186" cy="3876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60" name="Shape 260"/>
          <p:cNvSpPr/>
          <p:nvPr>
            <p:ph type="title"/>
          </p:nvPr>
        </p:nvSpPr>
        <p:spPr>
          <a:xfrm>
            <a:off x="687123" y="141386"/>
            <a:ext cx="11708419" cy="16290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r>
              <a:rPr sz="5600"/>
              <a:t>Spring Framework:  LifeCycle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687123" y="1770401"/>
            <a:ext cx="11708419" cy="78479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99665" indent="-394890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4000"/>
              <a:t>Beans have lifecycle</a:t>
            </a:r>
            <a:endParaRPr sz="4000"/>
          </a:p>
          <a:p>
            <a:pPr lvl="1" marL="1641021" indent="-726621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600"/>
              <a:t>InitializingBean and DisposableBean</a:t>
            </a:r>
            <a:endParaRPr sz="3600"/>
          </a:p>
          <a:p>
            <a:pPr lvl="1" marL="1641021" indent="-726621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600"/>
              <a:t>@PostConstruct / @PreDestroy</a:t>
            </a:r>
            <a:endParaRPr sz="3600"/>
          </a:p>
          <a:p>
            <a:pPr lvl="1" marL="1641021" indent="-726621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3600"/>
              <a:t>Lifecycle (interfaces for events)</a:t>
            </a:r>
            <a:endParaRPr sz="3600"/>
          </a:p>
          <a:p>
            <a:pPr lvl="0" marL="315912" indent="-211137" algn="l"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br>
              <a:rPr sz="3600"/>
            </a:br>
            <a:r>
              <a:rPr b="1" sz="2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AccountDaoJDBC </a:t>
            </a:r>
            <a:r>
              <a:rPr b="1" sz="2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AccountDao, 	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5912" indent="-211137" algn="l"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                 InitializingBean, DisposableBean{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5912" indent="-211137" algn="l"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afterPropertiesSet() </a:t>
            </a:r>
            <a:r>
              <a:rPr b="1" sz="2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Exception {}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5912" indent="-211137" algn="l"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destroy() </a:t>
            </a:r>
            <a:r>
              <a:rPr b="1" sz="2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Exception {}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5912" indent="-211137" algn="l"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    //...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5912" indent="-211137" algn="l">
              <a:tabLst>
                <a:tab pos="533400" algn="l"/>
                <a:tab pos="685800" algn="l"/>
                <a:tab pos="1270000" algn="l"/>
                <a:tab pos="1866900" algn="l"/>
                <a:tab pos="2451100" algn="l"/>
                <a:tab pos="3048000" algn="l"/>
                <a:tab pos="3632200" algn="l"/>
                <a:tab pos="4229100" algn="l"/>
                <a:tab pos="4813300" algn="l"/>
                <a:tab pos="5397500" algn="l"/>
                <a:tab pos="5994400" algn="l"/>
                <a:tab pos="6578600" algn="l"/>
                <a:tab pos="7175500" algn="l"/>
                <a:tab pos="7759700" algn="l"/>
                <a:tab pos="8356600" algn="l"/>
                <a:tab pos="8940800" algn="l"/>
                <a:tab pos="9537700" algn="l"/>
                <a:tab pos="10121900" algn="l"/>
                <a:tab pos="10718800" algn="l"/>
                <a:tab pos="11303000" algn="l"/>
                <a:tab pos="118999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64" name="Shape 264"/>
          <p:cNvSpPr/>
          <p:nvPr>
            <p:ph type="title"/>
          </p:nvPr>
        </p:nvSpPr>
        <p:spPr>
          <a:xfrm>
            <a:off x="652289" y="1101570"/>
            <a:ext cx="11698173" cy="11811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Core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Bean Properties</a:t>
            </a:r>
            <a:endParaRPr sz="4000"/>
          </a:p>
          <a:p>
            <a:pPr lvl="2">
              <a:defRPr sz="1800"/>
            </a:pPr>
            <a:r>
              <a:rPr sz="4000"/>
              <a:t>conversion (String to double)</a:t>
            </a:r>
            <a:endParaRPr sz="4000"/>
          </a:p>
          <a:p>
            <a:pPr lvl="2">
              <a:defRPr sz="1800"/>
            </a:pPr>
            <a:r>
              <a:rPr sz="4000"/>
              <a:t>validation (check for nulls)</a:t>
            </a:r>
            <a:endParaRPr sz="4000"/>
          </a:p>
          <a:p>
            <a:pPr lvl="2">
              <a:defRPr sz="1800"/>
            </a:pPr>
            <a:r>
              <a:rPr sz="4000"/>
              <a:t>formatting (String formats)</a:t>
            </a:r>
          </a:p>
        </p:txBody>
      </p:sp>
      <p:pic>
        <p:nvPicPr>
          <p:cNvPr id="26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4471" y="155366"/>
            <a:ext cx="5132935" cy="111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1052" indent="-401052">
              <a:defRPr sz="1800"/>
            </a:pPr>
            <a:r>
              <a:rPr sz="2900"/>
              <a:t>Example Service Implementation</a:t>
            </a:r>
            <a:br>
              <a:rPr sz="2900"/>
            </a:br>
            <a:br>
              <a:rPr sz="2900"/>
            </a:br>
            <a:br>
              <a:rPr sz="2900"/>
            </a:br>
            <a:r>
              <a:rPr sz="2900"/>
              <a:t>public class AcmeBank {</a:t>
            </a:r>
            <a:br>
              <a:rPr sz="2900"/>
            </a:br>
            <a:r>
              <a:rPr sz="2900"/>
              <a:t>   //…</a:t>
            </a:r>
            <a:br>
              <a:rPr sz="2900"/>
            </a:br>
            <a:r>
              <a:rPr sz="2900"/>
              <a:t>  private String name;</a:t>
            </a:r>
            <a:br>
              <a:rPr sz="2900"/>
            </a:br>
            <a:r>
              <a:rPr sz="2900"/>
              <a:t>   //…</a:t>
            </a:r>
            <a:br>
              <a:rPr sz="2900"/>
            </a:br>
            <a:r>
              <a:rPr sz="2900"/>
              <a:t>}</a:t>
            </a:r>
            <a:br>
              <a:rPr sz="2900"/>
            </a:br>
            <a:br>
              <a:rPr sz="2900"/>
            </a:br>
          </a:p>
        </p:txBody>
      </p:sp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Beans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xfrm>
            <a:off x="444973" y="2062589"/>
            <a:ext cx="12224513" cy="7084485"/>
          </a:xfrm>
          <a:prstGeom prst="rect">
            <a:avLst/>
          </a:prstGeom>
        </p:spPr>
        <p:txBody>
          <a:bodyPr/>
          <a:lstStyle/>
          <a:p>
            <a:pPr lvl="0" marL="401052" indent="-401052">
              <a:defRPr sz="1800"/>
            </a:pPr>
            <a:r>
              <a:rPr sz="2900"/>
              <a:t>XML Application Context</a:t>
            </a:r>
            <a:endParaRPr sz="2900"/>
          </a:p>
          <a:p>
            <a:pPr lvl="2">
              <a:defRPr sz="1800"/>
            </a:pPr>
            <a:r>
              <a:rPr sz="2900"/>
              <a:t>Uses XSD to define capabilities</a:t>
            </a:r>
            <a:endParaRPr sz="2900"/>
          </a:p>
          <a:p>
            <a:pPr lvl="2">
              <a:defRPr sz="1800"/>
            </a:pPr>
            <a:r>
              <a:rPr sz="29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http://docs.spring.io/spring/docs/current/spring-framework-reference/html/xsd-config.html</a:t>
            </a:r>
            <a:endParaRPr sz="29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1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1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beans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br>
              <a:rPr sz="2100">
                <a:latin typeface="Monaco"/>
                <a:ea typeface="Monaco"/>
                <a:cs typeface="Monaco"/>
                <a:sym typeface="Monaco"/>
              </a:rPr>
            </a:br>
            <a:r>
              <a:rPr sz="210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1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xmlns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"http://www.springframework.org/schema/beans"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1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xmlns:xsi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"http://www.w3.org/2001/XMLSchema-instance"</a:t>
            </a:r>
            <a:b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xmlns:context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"http://www.springframework.org/schema/context"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1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xsi:schemaLocation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"http://www.springframework.org/schema/context </a:t>
            </a:r>
            <a:b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     http://www.springframework.org/schema/context/spring-context.xsd</a:t>
            </a:r>
            <a:b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     http://www.springframework.org/schema/beans </a:t>
            </a:r>
            <a:b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     http://www.springframework.org/schema/beans/spring-beans.xsd"</a:t>
            </a:r>
            <a:r>
              <a:rPr sz="21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br>
              <a:rPr sz="21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</a:b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b="1" sz="2100"/>
              <a:t>	</a:t>
            </a:r>
            <a:r>
              <a:rPr b="1" sz="2100">
                <a:solidFill>
                  <a:srgbClr val="009193"/>
                </a:solidFill>
              </a:rPr>
              <a:t>&lt;</a:t>
            </a:r>
            <a:r>
              <a:rPr b="1" sz="2100">
                <a:solidFill>
                  <a:srgbClr val="4E9192"/>
                </a:solidFill>
              </a:rPr>
              <a:t>bean</a:t>
            </a:r>
            <a:r>
              <a:rPr b="1" sz="2100"/>
              <a:t> </a:t>
            </a:r>
            <a:r>
              <a:rPr b="1" sz="2100">
                <a:solidFill>
                  <a:srgbClr val="932192"/>
                </a:solidFill>
              </a:rPr>
              <a:t>id</a:t>
            </a:r>
            <a:r>
              <a:rPr b="1" sz="2100"/>
              <a:t>=</a:t>
            </a:r>
            <a:r>
              <a:rPr b="1" sz="2100">
                <a:solidFill>
                  <a:srgbClr val="3933FF"/>
                </a:solidFill>
              </a:rPr>
              <a:t>"bank"</a:t>
            </a:r>
            <a:r>
              <a:rPr b="1" sz="2100"/>
              <a:t> </a:t>
            </a:r>
            <a:r>
              <a:rPr b="1" sz="2100">
                <a:solidFill>
                  <a:srgbClr val="932192"/>
                </a:solidFill>
              </a:rPr>
              <a:t>class</a:t>
            </a:r>
            <a:r>
              <a:rPr b="1" sz="2100"/>
              <a:t>=</a:t>
            </a:r>
            <a:r>
              <a:rPr b="1" sz="2100">
                <a:solidFill>
                  <a:srgbClr val="3933FF"/>
                </a:solidFill>
              </a:rPr>
              <a:t>"AcmeBankImpl"</a:t>
            </a:r>
            <a:r>
              <a:rPr b="1" sz="2100">
                <a:solidFill>
                  <a:srgbClr val="009193"/>
                </a:solidFill>
              </a:rPr>
              <a:t>&gt;</a:t>
            </a:r>
            <a:endParaRPr b="1" sz="21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b="1" sz="2100"/>
              <a:t>		</a:t>
            </a:r>
            <a:r>
              <a:rPr b="1" sz="2100">
                <a:solidFill>
                  <a:srgbClr val="009193"/>
                </a:solidFill>
              </a:rPr>
              <a:t>&lt;</a:t>
            </a:r>
            <a:r>
              <a:rPr b="1" sz="2100">
                <a:solidFill>
                  <a:srgbClr val="4E9192"/>
                </a:solidFill>
              </a:rPr>
              <a:t>property</a:t>
            </a:r>
            <a:r>
              <a:rPr b="1" sz="2100"/>
              <a:t> </a:t>
            </a:r>
            <a:r>
              <a:rPr b="1" sz="2100">
                <a:solidFill>
                  <a:srgbClr val="932192"/>
                </a:solidFill>
              </a:rPr>
              <a:t>name</a:t>
            </a:r>
            <a:r>
              <a:rPr b="1" sz="2100"/>
              <a:t>=</a:t>
            </a:r>
            <a:r>
              <a:rPr b="1" sz="2100">
                <a:solidFill>
                  <a:srgbClr val="3933FF"/>
                </a:solidFill>
              </a:rPr>
              <a:t>"name"</a:t>
            </a:r>
            <a:r>
              <a:rPr b="1" sz="2100"/>
              <a:t> </a:t>
            </a:r>
            <a:r>
              <a:rPr b="1" sz="2100">
                <a:solidFill>
                  <a:srgbClr val="932192"/>
                </a:solidFill>
              </a:rPr>
              <a:t>value</a:t>
            </a:r>
            <a:r>
              <a:rPr b="1" sz="2100"/>
              <a:t>=</a:t>
            </a:r>
            <a:r>
              <a:rPr b="1" sz="2100">
                <a:solidFill>
                  <a:srgbClr val="3933FF"/>
                </a:solidFill>
              </a:rPr>
              <a:t>"Last Bank of America="</a:t>
            </a:r>
            <a:r>
              <a:rPr b="1" sz="2100"/>
              <a:t> </a:t>
            </a:r>
            <a:r>
              <a:rPr b="1" sz="2100">
                <a:solidFill>
                  <a:srgbClr val="009193"/>
                </a:solidFill>
              </a:rPr>
              <a:t>/&gt;</a:t>
            </a:r>
            <a:endParaRPr b="1" sz="21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b="1" sz="2100"/>
              <a:t>	</a:t>
            </a:r>
            <a:r>
              <a:rPr b="1" sz="2100">
                <a:solidFill>
                  <a:srgbClr val="009193"/>
                </a:solidFill>
              </a:rPr>
              <a:t>&lt;/</a:t>
            </a:r>
            <a:r>
              <a:rPr b="1" sz="2100">
                <a:solidFill>
                  <a:srgbClr val="4E9192"/>
                </a:solidFill>
              </a:rPr>
              <a:t>bean</a:t>
            </a:r>
            <a:r>
              <a:rPr b="1" sz="2100">
                <a:solidFill>
                  <a:srgbClr val="009193"/>
                </a:solidFill>
              </a:rPr>
              <a:t>&gt;</a:t>
            </a:r>
            <a:endParaRPr b="1" sz="21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br>
              <a:rPr sz="2100">
                <a:latin typeface="Monaco"/>
                <a:ea typeface="Monaco"/>
                <a:cs typeface="Monaco"/>
                <a:sym typeface="Monaco"/>
              </a:rPr>
            </a:br>
            <a:r>
              <a:rPr sz="21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1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beans</a:t>
            </a:r>
            <a:r>
              <a:rPr sz="21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Beans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1510896" y="2065468"/>
            <a:ext cx="9729714" cy="580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88900">
            <a:solidFill>
              <a:srgbClr val="00CC99"/>
            </a:solidFill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77" name="Shape 277"/>
          <p:cNvSpPr/>
          <p:nvPr>
            <p:ph type="title"/>
          </p:nvPr>
        </p:nvSpPr>
        <p:spPr>
          <a:xfrm>
            <a:off x="760019" y="-5297"/>
            <a:ext cx="11698174" cy="169425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Application Container</a:t>
            </a:r>
          </a:p>
        </p:txBody>
      </p:sp>
      <p:sp>
        <p:nvSpPr>
          <p:cNvPr id="278" name="Shape 2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grpSp>
        <p:nvGrpSpPr>
          <p:cNvPr id="281" name="Group 281"/>
          <p:cNvGrpSpPr/>
          <p:nvPr/>
        </p:nvGrpSpPr>
        <p:grpSpPr>
          <a:xfrm>
            <a:off x="3701943" y="2880753"/>
            <a:ext cx="5674061" cy="3000383"/>
            <a:chOff x="0" y="0"/>
            <a:chExt cx="5674059" cy="3000381"/>
          </a:xfrm>
        </p:grpSpPr>
        <p:sp>
          <p:nvSpPr>
            <p:cNvPr id="279" name="Shape 279"/>
            <p:cNvSpPr/>
            <p:nvPr/>
          </p:nvSpPr>
          <p:spPr>
            <a:xfrm>
              <a:off x="-1" y="-1"/>
              <a:ext cx="5674061" cy="3000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9999E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39129" y="386706"/>
              <a:ext cx="3820000" cy="222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800"/>
              </a:pPr>
              <a:r>
                <a:rPr sz="2200"/>
                <a:t>Id:  bank</a:t>
              </a:r>
              <a:endParaRPr sz="2200"/>
            </a:p>
            <a:p>
              <a:pPr lvl="0">
                <a:defRPr sz="1800"/>
              </a:pPr>
              <a:r>
                <a:rPr sz="2200"/>
                <a:t>Type: singleton (default)</a:t>
              </a:r>
              <a:br>
                <a:rPr sz="2200"/>
              </a:br>
              <a:r>
                <a:rPr sz="2200"/>
                <a:t>Class: AcmeBank</a:t>
              </a:r>
              <a:endParaRPr sz="2200"/>
            </a:p>
            <a:p>
              <a:pPr lvl="0">
                <a:defRPr sz="1800"/>
              </a:pPr>
              <a:r>
                <a:rPr sz="2200"/>
                <a:t>Properties:  { name=“Last Bank of America” }</a:t>
              </a:r>
              <a:br>
                <a:rPr sz="2200"/>
              </a:br>
            </a:p>
          </p:txBody>
        </p:sp>
      </p:grp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84" name="Shape 284"/>
          <p:cNvSpPr/>
          <p:nvPr>
            <p:ph type="title"/>
          </p:nvPr>
        </p:nvSpPr>
        <p:spPr>
          <a:xfrm>
            <a:off x="687123" y="141386"/>
            <a:ext cx="11708419" cy="162901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/>
            </a:pPr>
            <a:r>
              <a:rPr sz="5600"/>
              <a:t>Spring Framework</a:t>
            </a:r>
            <a:endParaRPr sz="5600"/>
          </a:p>
          <a:p>
            <a:pPr lvl="0"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/>
            </a:pPr>
            <a:r>
              <a:rPr sz="5600"/>
              <a:t>Beans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687123" y="1770401"/>
            <a:ext cx="11708419" cy="655089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49699" indent="-355401" algn="l" defTabSz="411479">
              <a:lnSpc>
                <a:spcPct val="93000"/>
              </a:lnSpc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82600" algn="l"/>
                <a:tab pos="609600" algn="l"/>
                <a:tab pos="1143000" algn="l"/>
                <a:tab pos="1676400" algn="l"/>
                <a:tab pos="2209800" algn="l"/>
                <a:tab pos="2743200" algn="l"/>
                <a:tab pos="3263900" algn="l"/>
                <a:tab pos="3797300" algn="l"/>
                <a:tab pos="4330700" algn="l"/>
                <a:tab pos="4864100" algn="l"/>
                <a:tab pos="5397500" algn="l"/>
                <a:tab pos="5918200" algn="l"/>
                <a:tab pos="6451600" algn="l"/>
                <a:tab pos="6985000" algn="l"/>
                <a:tab pos="7518400" algn="l"/>
                <a:tab pos="8051800" algn="l"/>
                <a:tab pos="8585200" algn="l"/>
                <a:tab pos="9105900" algn="l"/>
                <a:tab pos="9639300" algn="l"/>
                <a:tab pos="10172700" algn="l"/>
                <a:tab pos="10706100" algn="l"/>
              </a:tabLst>
              <a:defRPr sz="1800"/>
            </a:pPr>
            <a:r>
              <a:rPr sz="3600"/>
              <a:t>Factory Methods</a:t>
            </a:r>
            <a:endParaRPr sz="3600"/>
          </a:p>
          <a:p>
            <a:pPr lvl="1" marL="1476919" indent="-653959" algn="l" defTabSz="411479">
              <a:lnSpc>
                <a:spcPct val="93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82600" algn="l"/>
                <a:tab pos="609600" algn="l"/>
                <a:tab pos="1143000" algn="l"/>
                <a:tab pos="1676400" algn="l"/>
                <a:tab pos="2209800" algn="l"/>
                <a:tab pos="2743200" algn="l"/>
                <a:tab pos="3263900" algn="l"/>
                <a:tab pos="3797300" algn="l"/>
                <a:tab pos="4330700" algn="l"/>
                <a:tab pos="4864100" algn="l"/>
                <a:tab pos="5397500" algn="l"/>
                <a:tab pos="5918200" algn="l"/>
                <a:tab pos="6451600" algn="l"/>
                <a:tab pos="6985000" algn="l"/>
                <a:tab pos="7518400" algn="l"/>
                <a:tab pos="8051800" algn="l"/>
                <a:tab pos="8585200" algn="l"/>
                <a:tab pos="9105900" algn="l"/>
                <a:tab pos="9639300" algn="l"/>
                <a:tab pos="10172700" algn="l"/>
                <a:tab pos="10706100" algn="l"/>
              </a:tabLst>
              <a:defRPr sz="1800"/>
            </a:pPr>
            <a:r>
              <a:rPr sz="3239"/>
              <a:t>static method to create object instance</a:t>
            </a:r>
            <a:endParaRPr sz="3239"/>
          </a:p>
          <a:p>
            <a:pPr lvl="6" marL="0" indent="1234439" algn="l" defTabSz="411479">
              <a:spcBef>
                <a:spcPts val="0"/>
              </a:spcBef>
              <a:defRPr sz="1800"/>
            </a:pPr>
            <a:r>
              <a:rPr sz="989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790"/>
              <a:t> </a:t>
            </a:r>
            <a:r>
              <a:rPr sz="2790">
                <a:solidFill>
                  <a:srgbClr val="009193"/>
                </a:solidFill>
              </a:rPr>
              <a:t>&lt;</a:t>
            </a:r>
            <a:r>
              <a:rPr sz="2790">
                <a:solidFill>
                  <a:srgbClr val="4E9192"/>
                </a:solidFill>
              </a:rPr>
              <a:t>bean</a:t>
            </a:r>
            <a:endParaRPr sz="2790"/>
          </a:p>
          <a:p>
            <a:pPr lvl="6" marL="0" indent="1234439" algn="l" defTabSz="411479">
              <a:spcBef>
                <a:spcPts val="0"/>
              </a:spcBef>
              <a:defRPr sz="1800"/>
            </a:pPr>
            <a:r>
              <a:rPr sz="2790"/>
              <a:t>        </a:t>
            </a:r>
            <a:r>
              <a:rPr sz="2790">
                <a:solidFill>
                  <a:srgbClr val="932192"/>
                </a:solidFill>
              </a:rPr>
              <a:t>id</a:t>
            </a:r>
            <a:r>
              <a:rPr sz="2790"/>
              <a:t>=</a:t>
            </a:r>
            <a:r>
              <a:rPr sz="2790">
                <a:solidFill>
                  <a:srgbClr val="3933FF"/>
                </a:solidFill>
              </a:rPr>
              <a:t>"clientService"</a:t>
            </a:r>
            <a:endParaRPr sz="2790"/>
          </a:p>
          <a:p>
            <a:pPr lvl="6" marL="0" indent="1234439" algn="l" defTabSz="411479">
              <a:spcBef>
                <a:spcPts val="0"/>
              </a:spcBef>
              <a:defRPr sz="1800"/>
            </a:pPr>
            <a:r>
              <a:rPr sz="2790"/>
              <a:t>        </a:t>
            </a:r>
            <a:r>
              <a:rPr sz="2790">
                <a:solidFill>
                  <a:srgbClr val="932192"/>
                </a:solidFill>
              </a:rPr>
              <a:t>class</a:t>
            </a:r>
            <a:r>
              <a:rPr sz="2790"/>
              <a:t>=</a:t>
            </a:r>
            <a:r>
              <a:rPr sz="2790">
                <a:solidFill>
                  <a:srgbClr val="3933FF"/>
                </a:solidFill>
              </a:rPr>
              <a:t>"examples.ClientService"</a:t>
            </a:r>
            <a:endParaRPr sz="2790"/>
          </a:p>
          <a:p>
            <a:pPr lvl="6" marL="0" indent="1234439" algn="l" defTabSz="411479">
              <a:spcBef>
                <a:spcPts val="0"/>
              </a:spcBef>
              <a:defRPr sz="1800"/>
            </a:pPr>
            <a:r>
              <a:rPr sz="2790"/>
              <a:t>        </a:t>
            </a:r>
            <a:r>
              <a:rPr sz="2790">
                <a:solidFill>
                  <a:srgbClr val="932192"/>
                </a:solidFill>
              </a:rPr>
              <a:t>factory-method</a:t>
            </a:r>
            <a:r>
              <a:rPr sz="2790"/>
              <a:t>=</a:t>
            </a:r>
            <a:r>
              <a:rPr sz="2790">
                <a:solidFill>
                  <a:srgbClr val="3933FF"/>
                </a:solidFill>
              </a:rPr>
              <a:t>"createInstance"</a:t>
            </a:r>
            <a:r>
              <a:rPr sz="2790">
                <a:solidFill>
                  <a:srgbClr val="009193"/>
                </a:solidFill>
              </a:rPr>
              <a:t>/&gt;</a:t>
            </a:r>
            <a:endParaRPr sz="2790"/>
          </a:p>
          <a:p>
            <a:pPr lvl="0" marL="0" indent="0" algn="l" defTabSz="411479">
              <a:spcBef>
                <a:spcPts val="0"/>
              </a:spcBef>
              <a:defRPr sz="1800"/>
            </a:pPr>
            <a:endParaRPr sz="989">
              <a:latin typeface="Monaco"/>
              <a:ea typeface="Monaco"/>
              <a:cs typeface="Monaco"/>
              <a:sym typeface="Monaco"/>
            </a:endParaRPr>
          </a:p>
          <a:p>
            <a:pPr lvl="1" marL="1476919" indent="-653959" algn="l" defTabSz="411479">
              <a:lnSpc>
                <a:spcPct val="93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82600" algn="l"/>
                <a:tab pos="609600" algn="l"/>
                <a:tab pos="1143000" algn="l"/>
                <a:tab pos="1676400" algn="l"/>
                <a:tab pos="2209800" algn="l"/>
                <a:tab pos="2743200" algn="l"/>
                <a:tab pos="3263900" algn="l"/>
                <a:tab pos="3797300" algn="l"/>
                <a:tab pos="4330700" algn="l"/>
                <a:tab pos="4864100" algn="l"/>
                <a:tab pos="5397500" algn="l"/>
                <a:tab pos="5918200" algn="l"/>
                <a:tab pos="6451600" algn="l"/>
                <a:tab pos="6985000" algn="l"/>
                <a:tab pos="7518400" algn="l"/>
                <a:tab pos="8051800" algn="l"/>
                <a:tab pos="8585200" algn="l"/>
                <a:tab pos="9105900" algn="l"/>
                <a:tab pos="9639300" algn="l"/>
                <a:tab pos="10172700" algn="l"/>
                <a:tab pos="10706100" algn="l"/>
              </a:tabLst>
              <a:defRPr sz="1800"/>
            </a:pPr>
            <a:r>
              <a:rPr sz="3239"/>
              <a:t>instance reference and factory method name</a:t>
            </a:r>
            <a:endParaRPr sz="3239"/>
          </a:p>
          <a:p>
            <a:pPr lvl="6" marL="0" indent="1234439" algn="l" defTabSz="411479">
              <a:spcBef>
                <a:spcPts val="0"/>
              </a:spcBef>
              <a:defRPr sz="1800"/>
            </a:pPr>
            <a:r>
              <a:rPr sz="989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79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790">
                <a:solidFill>
                  <a:srgbClr val="009193"/>
                </a:solidFill>
              </a:rPr>
              <a:t>&lt;</a:t>
            </a:r>
            <a:r>
              <a:rPr sz="2790">
                <a:solidFill>
                  <a:srgbClr val="4E9192"/>
                </a:solidFill>
              </a:rPr>
              <a:t>bean</a:t>
            </a:r>
            <a:endParaRPr sz="2790"/>
          </a:p>
          <a:p>
            <a:pPr lvl="6" marL="0" indent="1234439" algn="l" defTabSz="411479">
              <a:spcBef>
                <a:spcPts val="0"/>
              </a:spcBef>
              <a:defRPr sz="1800"/>
            </a:pPr>
            <a:r>
              <a:rPr sz="2790"/>
              <a:t>        </a:t>
            </a:r>
            <a:r>
              <a:rPr sz="2790">
                <a:solidFill>
                  <a:srgbClr val="932192"/>
                </a:solidFill>
              </a:rPr>
              <a:t>id</a:t>
            </a:r>
            <a:r>
              <a:rPr sz="2790"/>
              <a:t>=</a:t>
            </a:r>
            <a:r>
              <a:rPr sz="2790">
                <a:solidFill>
                  <a:srgbClr val="3933FF"/>
                </a:solidFill>
              </a:rPr>
              <a:t>"serviceLocator"</a:t>
            </a:r>
            <a:endParaRPr sz="2790"/>
          </a:p>
          <a:p>
            <a:pPr lvl="6" marL="0" indent="1234439" algn="l" defTabSz="411479">
              <a:spcBef>
                <a:spcPts val="0"/>
              </a:spcBef>
              <a:defRPr sz="1800"/>
            </a:pPr>
            <a:r>
              <a:rPr sz="2790"/>
              <a:t>        </a:t>
            </a:r>
            <a:r>
              <a:rPr sz="2790">
                <a:solidFill>
                  <a:srgbClr val="932192"/>
                </a:solidFill>
              </a:rPr>
              <a:t>class</a:t>
            </a:r>
            <a:r>
              <a:rPr sz="2790"/>
              <a:t>=</a:t>
            </a:r>
            <a:r>
              <a:rPr sz="2790">
                <a:solidFill>
                  <a:srgbClr val="3933FF"/>
                </a:solidFill>
              </a:rPr>
              <a:t>"examples.DefaultServiceLocator"</a:t>
            </a:r>
            <a:r>
              <a:rPr sz="2790">
                <a:solidFill>
                  <a:srgbClr val="009193"/>
                </a:solidFill>
              </a:rPr>
              <a:t>/&gt;</a:t>
            </a:r>
            <a:br>
              <a:rPr sz="2790">
                <a:solidFill>
                  <a:srgbClr val="009193"/>
                </a:solidFill>
              </a:rPr>
            </a:br>
            <a:r>
              <a:rPr sz="2790">
                <a:solidFill>
                  <a:srgbClr val="009193"/>
                </a:solidFill>
              </a:rPr>
              <a:t>    &lt;</a:t>
            </a:r>
            <a:r>
              <a:rPr sz="2790">
                <a:solidFill>
                  <a:srgbClr val="4E9192"/>
                </a:solidFill>
              </a:rPr>
              <a:t>bean</a:t>
            </a:r>
            <a:endParaRPr sz="2790">
              <a:solidFill>
                <a:srgbClr val="3933FF"/>
              </a:solidFill>
            </a:endParaRPr>
          </a:p>
          <a:p>
            <a:pPr lvl="6" marL="0" indent="1234439" algn="l" defTabSz="411479">
              <a:spcBef>
                <a:spcPts val="0"/>
              </a:spcBef>
              <a:defRPr sz="1800"/>
            </a:pPr>
            <a:r>
              <a:rPr sz="2790"/>
              <a:t>        </a:t>
            </a:r>
            <a:r>
              <a:rPr sz="2790">
                <a:solidFill>
                  <a:srgbClr val="932192"/>
                </a:solidFill>
              </a:rPr>
              <a:t>id</a:t>
            </a:r>
            <a:r>
              <a:rPr sz="2790"/>
              <a:t>=</a:t>
            </a:r>
            <a:r>
              <a:rPr sz="2790">
                <a:solidFill>
                  <a:srgbClr val="3933FF"/>
                </a:solidFill>
              </a:rPr>
              <a:t>"clientService"</a:t>
            </a:r>
            <a:r>
              <a:rPr sz="2790"/>
              <a:t> </a:t>
            </a:r>
            <a:endParaRPr sz="2790"/>
          </a:p>
          <a:p>
            <a:pPr lvl="6" marL="0" indent="1234439" algn="l" defTabSz="411479">
              <a:spcBef>
                <a:spcPts val="0"/>
              </a:spcBef>
              <a:defRPr sz="1800"/>
            </a:pPr>
            <a:r>
              <a:rPr sz="2790"/>
              <a:t>        </a:t>
            </a:r>
            <a:r>
              <a:rPr sz="2790">
                <a:solidFill>
                  <a:srgbClr val="932192"/>
                </a:solidFill>
              </a:rPr>
              <a:t>factory-bean</a:t>
            </a:r>
            <a:r>
              <a:rPr sz="2790"/>
              <a:t>=</a:t>
            </a:r>
            <a:r>
              <a:rPr sz="2790">
                <a:solidFill>
                  <a:srgbClr val="3933FF"/>
                </a:solidFill>
              </a:rPr>
              <a:t>"serviceLocator"</a:t>
            </a:r>
            <a:r>
              <a:rPr sz="2790"/>
              <a:t> </a:t>
            </a:r>
            <a:endParaRPr sz="2790"/>
          </a:p>
          <a:p>
            <a:pPr lvl="6" marL="0" indent="1234439" algn="l" defTabSz="411479">
              <a:spcBef>
                <a:spcPts val="0"/>
              </a:spcBef>
              <a:defRPr sz="1800"/>
            </a:pPr>
            <a:r>
              <a:rPr sz="2790"/>
              <a:t>        </a:t>
            </a:r>
            <a:r>
              <a:rPr sz="2790">
                <a:solidFill>
                  <a:srgbClr val="932192"/>
                </a:solidFill>
              </a:rPr>
              <a:t>factory-method</a:t>
            </a:r>
            <a:r>
              <a:rPr sz="2790"/>
              <a:t>=</a:t>
            </a:r>
            <a:r>
              <a:rPr sz="2790">
                <a:solidFill>
                  <a:srgbClr val="3933FF"/>
                </a:solidFill>
              </a:rPr>
              <a:t>"createClientServiceInstance"</a:t>
            </a:r>
            <a:r>
              <a:rPr sz="2790">
                <a:solidFill>
                  <a:srgbClr val="009193"/>
                </a:solidFill>
              </a:rPr>
              <a:t>/&gt;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88" name="Shape 288"/>
          <p:cNvSpPr/>
          <p:nvPr>
            <p:ph type="title"/>
          </p:nvPr>
        </p:nvSpPr>
        <p:spPr>
          <a:xfrm>
            <a:off x="653313" y="995072"/>
            <a:ext cx="11698174" cy="129020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Core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Example of Expression Language Usage:</a:t>
            </a:r>
            <a:br>
              <a:rPr sz="4000"/>
            </a:br>
            <a:r>
              <a:rPr sz="3000"/>
              <a:t>	</a:t>
            </a:r>
            <a:br>
              <a:rPr sz="3000"/>
            </a:br>
            <a:r>
              <a:rPr sz="3000">
                <a:solidFill>
                  <a:srgbClr val="009193"/>
                </a:solidFill>
              </a:rPr>
              <a:t>&lt;</a:t>
            </a:r>
            <a:r>
              <a:rPr sz="3000">
                <a:solidFill>
                  <a:srgbClr val="4E9192"/>
                </a:solidFill>
              </a:rPr>
              <a:t>bean</a:t>
            </a:r>
            <a:r>
              <a:rPr sz="3000"/>
              <a:t> </a:t>
            </a:r>
            <a:r>
              <a:rPr sz="3000">
                <a:solidFill>
                  <a:srgbClr val="932192"/>
                </a:solidFill>
              </a:rPr>
              <a:t>class</a:t>
            </a:r>
            <a:r>
              <a:rPr sz="3000"/>
              <a:t>="mycompany.RewardsTestDatabase"</a:t>
            </a:r>
            <a:r>
              <a:rPr sz="3000">
                <a:solidFill>
                  <a:srgbClr val="009193"/>
                </a:solidFill>
              </a:rPr>
              <a:t>&gt;</a:t>
            </a:r>
            <a:br>
              <a:rPr sz="3000">
                <a:solidFill>
                  <a:srgbClr val="009193"/>
                </a:solidFill>
              </a:rPr>
            </a:br>
            <a:r>
              <a:rPr sz="3000"/>
              <a:t>		</a:t>
            </a:r>
            <a:r>
              <a:rPr sz="3000">
                <a:solidFill>
                  <a:srgbClr val="009193"/>
                </a:solidFill>
              </a:rPr>
              <a:t>&lt;</a:t>
            </a:r>
            <a:r>
              <a:rPr sz="3000">
                <a:solidFill>
                  <a:srgbClr val="4E9192"/>
                </a:solidFill>
              </a:rPr>
              <a:t>property</a:t>
            </a:r>
            <a:r>
              <a:rPr sz="3000"/>
              <a:t> </a:t>
            </a:r>
            <a:r>
              <a:rPr sz="3000">
                <a:solidFill>
                  <a:srgbClr val="932192"/>
                </a:solidFill>
              </a:rPr>
              <a:t>name</a:t>
            </a:r>
            <a:r>
              <a:rPr sz="3000"/>
              <a:t>="</a:t>
            </a:r>
            <a:r>
              <a:rPr sz="3000">
                <a:solidFill>
                  <a:srgbClr val="3933FF"/>
                </a:solidFill>
              </a:rPr>
              <a:t>databaseName</a:t>
            </a:r>
            <a:r>
              <a:rPr sz="3000"/>
              <a:t>" </a:t>
            </a:r>
            <a:br>
              <a:rPr sz="3000"/>
            </a:br>
            <a:r>
              <a:rPr sz="3000"/>
              <a:t>			</a:t>
            </a:r>
            <a:r>
              <a:rPr sz="3000">
                <a:solidFill>
                  <a:srgbClr val="932192"/>
                </a:solidFill>
              </a:rPr>
              <a:t>value</a:t>
            </a:r>
            <a:r>
              <a:rPr sz="3000"/>
              <a:t>="</a:t>
            </a:r>
            <a:r>
              <a:rPr sz="3000">
                <a:solidFill>
                  <a:srgbClr val="3933FF"/>
                </a:solidFill>
              </a:rPr>
              <a:t>#{systemProperties.databaseName}</a:t>
            </a:r>
            <a:r>
              <a:rPr sz="3000"/>
              <a:t>" </a:t>
            </a:r>
            <a:r>
              <a:rPr sz="3000">
                <a:solidFill>
                  <a:srgbClr val="009193"/>
                </a:solidFill>
              </a:rPr>
              <a:t>/&gt;</a:t>
            </a:r>
            <a:endParaRPr sz="3000"/>
          </a:p>
          <a:p>
            <a:pPr lvl="6" marL="0" indent="1371600" algn="l">
              <a:spcBef>
                <a:spcPts val="0"/>
              </a:spcBef>
              <a:defRPr sz="1800"/>
            </a:pPr>
            <a:r>
              <a:rPr sz="3000">
                <a:solidFill>
                  <a:srgbClr val="009193"/>
                </a:solidFill>
              </a:rPr>
              <a:t>&lt;</a:t>
            </a:r>
            <a:r>
              <a:rPr sz="3000">
                <a:solidFill>
                  <a:srgbClr val="4E9192"/>
                </a:solidFill>
              </a:rPr>
              <a:t>property</a:t>
            </a:r>
            <a:r>
              <a:rPr sz="3000"/>
              <a:t> </a:t>
            </a:r>
            <a:r>
              <a:rPr sz="3000">
                <a:solidFill>
                  <a:srgbClr val="932192"/>
                </a:solidFill>
              </a:rPr>
              <a:t>name</a:t>
            </a:r>
            <a:r>
              <a:rPr sz="3000"/>
              <a:t>=</a:t>
            </a:r>
            <a:r>
              <a:rPr sz="3000">
                <a:solidFill>
                  <a:srgbClr val="3933FF"/>
                </a:solidFill>
              </a:rPr>
              <a:t>"keyGenerator"</a:t>
            </a:r>
            <a:r>
              <a:rPr sz="3000"/>
              <a:t> </a:t>
            </a:r>
            <a:br>
              <a:rPr sz="3000"/>
            </a:br>
            <a:r>
              <a:rPr sz="3000"/>
              <a:t>	</a:t>
            </a:r>
            <a:r>
              <a:rPr sz="3000">
                <a:solidFill>
                  <a:srgbClr val="932192"/>
                </a:solidFill>
              </a:rPr>
              <a:t>value</a:t>
            </a:r>
            <a:r>
              <a:rPr sz="3000"/>
              <a:t>=</a:t>
            </a:r>
            <a:r>
              <a:rPr sz="3000">
                <a:solidFill>
                  <a:srgbClr val="3933FF"/>
                </a:solidFill>
              </a:rPr>
              <a:t>"#{strategyBean.databaseKeyGenerator}"</a:t>
            </a:r>
            <a:r>
              <a:rPr sz="3000"/>
              <a:t> </a:t>
            </a:r>
            <a:r>
              <a:rPr sz="3000">
                <a:solidFill>
                  <a:srgbClr val="009193"/>
                </a:solidFill>
              </a:rPr>
              <a:t>/&gt;</a:t>
            </a:r>
            <a:br>
              <a:rPr sz="3000"/>
            </a:br>
            <a:r>
              <a:rPr sz="3000">
                <a:solidFill>
                  <a:srgbClr val="009193"/>
                </a:solidFill>
              </a:rPr>
              <a:t>&lt;!</a:t>
            </a:r>
            <a:r>
              <a:rPr sz="3000"/>
              <a:t>— …. —</a:t>
            </a:r>
            <a:r>
              <a:rPr sz="3000">
                <a:solidFill>
                  <a:srgbClr val="009193"/>
                </a:solidFill>
              </a:rPr>
              <a:t>&gt;</a:t>
            </a:r>
            <a:endParaRPr sz="3000"/>
          </a:p>
          <a:p>
            <a:pPr lvl="2" marL="0" indent="457200">
              <a:spcBef>
                <a:spcPts val="0"/>
              </a:spcBef>
              <a:buSzTx/>
              <a:buNone/>
              <a:defRPr sz="1800"/>
            </a:pPr>
            <a:r>
              <a:rPr sz="3000"/>
              <a:t>	</a:t>
            </a:r>
            <a:r>
              <a:rPr sz="3000">
                <a:solidFill>
                  <a:srgbClr val="009193"/>
                </a:solidFill>
              </a:rPr>
              <a:t>&lt;/</a:t>
            </a:r>
            <a:r>
              <a:rPr sz="3000">
                <a:solidFill>
                  <a:srgbClr val="4E9192"/>
                </a:solidFill>
              </a:rPr>
              <a:t>bean</a:t>
            </a:r>
            <a:r>
              <a:rPr sz="3000">
                <a:solidFill>
                  <a:srgbClr val="009193"/>
                </a:solidFill>
              </a:rPr>
              <a:t>&gt;</a:t>
            </a:r>
            <a:endParaRPr sz="3000"/>
          </a:p>
        </p:txBody>
      </p:sp>
      <p:pic>
        <p:nvPicPr>
          <p:cNvPr id="29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4471" y="155366"/>
            <a:ext cx="5132935" cy="111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93" name="Shape 2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Dependencies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652289" y="2357124"/>
            <a:ext cx="11698173" cy="6332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Spring Beans Maven Configuration</a:t>
            </a:r>
            <a:endParaRPr sz="4000"/>
          </a:p>
          <a:p>
            <a:pPr lvl="1">
              <a:defRPr sz="1800"/>
            </a:pPr>
            <a:r>
              <a:rPr sz="4000"/>
              <a:t>properties</a:t>
            </a:r>
            <a:endParaRPr sz="4000"/>
          </a:p>
          <a:p>
            <a:pPr lvl="2">
              <a:defRPr sz="1800"/>
            </a:pPr>
            <a:r>
              <a:rPr sz="4000"/>
              <a:t>via PropertyConfiguration</a:t>
            </a:r>
            <a:endParaRPr sz="4000"/>
          </a:p>
          <a:p>
            <a:pPr lvl="2">
              <a:defRPr sz="1800"/>
            </a:pPr>
            <a:r>
              <a:rPr sz="4000"/>
              <a:t>via Environment</a:t>
            </a:r>
            <a:endParaRPr sz="4000"/>
          </a:p>
          <a:p>
            <a:pPr lvl="1">
              <a:defRPr sz="1800"/>
            </a:pPr>
            <a:r>
              <a:rPr sz="4000"/>
              <a:t>dependencies</a:t>
            </a:r>
            <a:endParaRPr sz="4000"/>
          </a:p>
          <a:p>
            <a:pPr lvl="2">
              <a:defRPr sz="1800"/>
            </a:pPr>
            <a:r>
              <a:rPr sz="4000"/>
              <a:t>via explicit depends on attribute</a:t>
            </a:r>
            <a:endParaRPr sz="4000"/>
          </a:p>
          <a:p>
            <a:pPr lvl="2">
              <a:defRPr sz="1800"/>
            </a:pPr>
            <a:r>
              <a:rPr sz="4000"/>
              <a:t>via implicit references to other beans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Dependencies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652289" y="2192024"/>
            <a:ext cx="11698173" cy="70132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Enable Spring Configured Annotations</a:t>
            </a:r>
            <a:br>
              <a:rPr sz="4000"/>
            </a:br>
            <a:r>
              <a:rPr sz="4000"/>
              <a:t>(Using @Configuration on a class, the class gets injections on @Autowired and @Resource)</a:t>
            </a:r>
            <a:br>
              <a:rPr sz="4000"/>
            </a:br>
            <a:br>
              <a:rPr sz="4000"/>
            </a:br>
            <a:r>
              <a:rPr sz="3100">
                <a:solidFill>
                  <a:srgbClr val="009193"/>
                </a:solidFill>
              </a:rPr>
              <a:t>&lt;context:spring-configured/&gt;</a:t>
            </a:r>
            <a:br>
              <a:rPr sz="3100">
                <a:solidFill>
                  <a:srgbClr val="009193"/>
                </a:solidFill>
              </a:rPr>
            </a:br>
            <a:endParaRPr sz="4000"/>
          </a:p>
          <a:p>
            <a:pPr lvl="0">
              <a:defRPr sz="1800"/>
            </a:pPr>
            <a:r>
              <a:rPr sz="4000"/>
              <a:t>Enable Spring Properties </a:t>
            </a:r>
            <a:br>
              <a:rPr sz="4000"/>
            </a:br>
            <a:r>
              <a:rPr sz="4000"/>
              <a:t>(${prop.key} key references in XML and @Value on fields are injected with property value)</a:t>
            </a:r>
            <a:br>
              <a:rPr sz="4000"/>
            </a:br>
            <a:br>
              <a:rPr sz="4000"/>
            </a:br>
            <a:r>
              <a:rPr sz="3100">
                <a:solidFill>
                  <a:srgbClr val="009193"/>
                </a:solidFill>
              </a:rPr>
              <a:t>&lt;</a:t>
            </a:r>
            <a:r>
              <a:rPr sz="3100">
                <a:solidFill>
                  <a:srgbClr val="4E9192"/>
                </a:solidFill>
              </a:rPr>
              <a:t>context:property-placeholder</a:t>
            </a:r>
            <a:br>
              <a:rPr sz="3100">
                <a:solidFill>
                  <a:srgbClr val="4E9192"/>
                </a:solidFill>
              </a:rPr>
            </a:br>
            <a:r>
              <a:rPr sz="3100">
                <a:solidFill>
                  <a:srgbClr val="4E9192"/>
                </a:solidFill>
              </a:rPr>
              <a:t>  </a:t>
            </a:r>
            <a:r>
              <a:rPr sz="3100"/>
              <a:t>   </a:t>
            </a:r>
            <a:r>
              <a:rPr sz="3100">
                <a:solidFill>
                  <a:srgbClr val="932192"/>
                </a:solidFill>
              </a:rPr>
              <a:t>location</a:t>
            </a:r>
            <a:r>
              <a:rPr sz="3100"/>
              <a:t>="classpath:application.properties"</a:t>
            </a:r>
            <a:r>
              <a:rPr sz="3100">
                <a:solidFill>
                  <a:srgbClr val="009193"/>
                </a:solidFill>
              </a:rPr>
              <a:t>/&gt;</a:t>
            </a:r>
            <a:br>
              <a:rPr sz="3100">
                <a:solidFill>
                  <a:srgbClr val="009193"/>
                </a:solidFill>
              </a:rPr>
            </a:b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01" name="Shape 301"/>
          <p:cNvSpPr/>
          <p:nvPr>
            <p:ph type="title"/>
          </p:nvPr>
        </p:nvSpPr>
        <p:spPr>
          <a:xfrm>
            <a:off x="653313" y="995072"/>
            <a:ext cx="11698174" cy="129020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Core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Expression Language module provides a unified EL as specified in JSP 2.1</a:t>
            </a:r>
            <a:endParaRPr sz="4000"/>
          </a:p>
          <a:p>
            <a:pPr lvl="0">
              <a:defRPr sz="1800"/>
            </a:pPr>
            <a:r>
              <a:rPr sz="4000"/>
              <a:t>EL supports setting/getting property values, property assignments, method invocations, and conversions of types (lists, maps)</a:t>
            </a:r>
            <a:endParaRPr sz="4000"/>
          </a:p>
          <a:p>
            <a:pPr lvl="0">
              <a:defRPr sz="1800"/>
            </a:pPr>
            <a:r>
              <a:rPr sz="4000"/>
              <a:t>Spring supports configuration via XML Configuration file or via @Annotations</a:t>
            </a:r>
          </a:p>
        </p:txBody>
      </p:sp>
      <p:pic>
        <p:nvPicPr>
          <p:cNvPr id="30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4471" y="155366"/>
            <a:ext cx="5132935" cy="111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85" name="Shape 85"/>
          <p:cNvSpPr/>
          <p:nvPr>
            <p:ph type="title"/>
          </p:nvPr>
        </p:nvSpPr>
        <p:spPr>
          <a:xfrm>
            <a:off x="652289" y="114748"/>
            <a:ext cx="11698173" cy="16801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Introduction</a:t>
            </a:r>
            <a:endParaRPr sz="5600"/>
          </a:p>
          <a:p>
            <a:pPr lvl="0">
              <a:defRPr sz="1800"/>
            </a:pPr>
            <a:r>
              <a:rPr sz="5600"/>
              <a:t>Ground Rules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You will not hurt my feelings if you …</a:t>
            </a:r>
            <a:endParaRPr sz="4000"/>
          </a:p>
          <a:p>
            <a:pPr lvl="1">
              <a:defRPr sz="1800"/>
            </a:pPr>
            <a:r>
              <a:rPr sz="4000"/>
              <a:t>ask questions</a:t>
            </a:r>
            <a:endParaRPr sz="4000"/>
          </a:p>
          <a:p>
            <a:pPr lvl="1">
              <a:defRPr sz="1800"/>
            </a:pPr>
            <a:r>
              <a:rPr sz="4000"/>
              <a:t>take your phone or text conversation outside</a:t>
            </a:r>
            <a:endParaRPr sz="4000"/>
          </a:p>
          <a:p>
            <a:pPr lvl="1">
              <a:defRPr sz="1800"/>
            </a:pPr>
            <a:r>
              <a:rPr sz="4000"/>
              <a:t>leave because you are bored</a:t>
            </a:r>
            <a:endParaRPr sz="4000"/>
          </a:p>
          <a:p>
            <a:pPr lvl="1">
              <a:defRPr sz="1800"/>
            </a:pPr>
            <a:r>
              <a:rPr sz="4000"/>
              <a:t>want me to change speed (slower / faster)</a:t>
            </a:r>
            <a:endParaRPr sz="4000"/>
          </a:p>
          <a:p>
            <a:pPr lvl="0">
              <a:defRPr sz="1800"/>
            </a:pPr>
            <a:r>
              <a:rPr sz="4000"/>
              <a:t>This requires audience participation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Core Annotations</a:t>
            </a: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xfrm>
            <a:off x="653313" y="2192024"/>
            <a:ext cx="11698174" cy="70132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DZone Reference Card (very handy)</a:t>
            </a:r>
            <a:endParaRPr sz="4000"/>
          </a:p>
          <a:p>
            <a:pPr lvl="1">
              <a:defRPr sz="1800"/>
            </a:pPr>
            <a:r>
              <a:rPr sz="4000"/>
              <a:t>Spring Configuration</a:t>
            </a:r>
            <a:br>
              <a:rPr sz="4000"/>
            </a:br>
            <a:r>
              <a:rPr sz="40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http://refcardz.dzone.com/refcardz/spring-configuration</a:t>
            </a:r>
            <a:endParaRPr sz="4000"/>
          </a:p>
          <a:p>
            <a:pPr lvl="1">
              <a:defRPr sz="1800"/>
            </a:pPr>
            <a:r>
              <a:rPr sz="4000"/>
              <a:t>Spring Annotations</a:t>
            </a:r>
            <a:br>
              <a:rPr sz="4000"/>
            </a:br>
            <a:r>
              <a:rPr sz="40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3" invalidUrl="" action="" tgtFrame="" tooltip="" history="1" highlightClick="0" endSnd="0"/>
              </a:rPr>
              <a:t>http://refcardz.dzone.com/refcardz/spring-annotations</a:t>
            </a:r>
            <a:br>
              <a:rPr sz="3100">
                <a:solidFill>
                  <a:srgbClr val="009193"/>
                </a:solidFill>
              </a:rPr>
            </a:b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10" name="Shape 3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Dependencies</a:t>
            </a:r>
          </a:p>
        </p:txBody>
      </p:sp>
      <p:sp>
        <p:nvSpPr>
          <p:cNvPr id="311" name="Shape 311"/>
          <p:cNvSpPr/>
          <p:nvPr>
            <p:ph type="body" idx="1"/>
          </p:nvPr>
        </p:nvSpPr>
        <p:spPr>
          <a:xfrm>
            <a:off x="652289" y="2357124"/>
            <a:ext cx="11698173" cy="6332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LAB 02 wire POJO with Spring XML</a:t>
            </a:r>
            <a:endParaRPr sz="4000"/>
          </a:p>
          <a:p>
            <a:pPr lvl="1">
              <a:defRPr sz="1800"/>
            </a:pPr>
            <a:r>
              <a:rPr sz="4000"/>
              <a:t>Go to unit test and uncomment the Asserts</a:t>
            </a:r>
            <a:endParaRPr sz="4000"/>
          </a:p>
          <a:p>
            <a:pPr lvl="1">
              <a:defRPr sz="1800"/>
            </a:pPr>
            <a:r>
              <a:rPr sz="4000"/>
              <a:t>Change XML to make test green</a:t>
            </a:r>
            <a:endParaRPr sz="4000"/>
          </a:p>
          <a:p>
            <a:pPr lvl="1">
              <a:defRPr sz="1800"/>
            </a:pPr>
            <a:r>
              <a:rPr sz="4000"/>
              <a:t>Create the HAS-A relationships between</a:t>
            </a:r>
            <a:br>
              <a:rPr sz="4000"/>
            </a:br>
            <a:r>
              <a:rPr sz="4000"/>
              <a:t>User to ATM to Bank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14" name="Shape 314"/>
          <p:cNvSpPr/>
          <p:nvPr>
            <p:ph type="title"/>
          </p:nvPr>
        </p:nvSpPr>
        <p:spPr>
          <a:xfrm>
            <a:off x="653313" y="88071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LAB 02</a:t>
            </a:r>
          </a:p>
        </p:txBody>
      </p:sp>
      <p:sp>
        <p:nvSpPr>
          <p:cNvPr id="315" name="Shape 315"/>
          <p:cNvSpPr/>
          <p:nvPr/>
        </p:nvSpPr>
        <p:spPr>
          <a:xfrm>
            <a:off x="2535879" y="3751619"/>
            <a:ext cx="7933042" cy="67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Wait here until ready to move on…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Dependencies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652289" y="2192024"/>
            <a:ext cx="11698173" cy="70132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Enable Spring Configured Annotations</a:t>
            </a:r>
            <a:br>
              <a:rPr sz="4000"/>
            </a:br>
            <a:r>
              <a:rPr sz="4000"/>
              <a:t>(Using @Configuration on a class, the class gets injections on @Autowired and @Resource)</a:t>
            </a:r>
            <a:br>
              <a:rPr sz="4000"/>
            </a:br>
            <a:br>
              <a:rPr sz="4000"/>
            </a:br>
            <a:r>
              <a:rPr sz="3100">
                <a:solidFill>
                  <a:srgbClr val="009193"/>
                </a:solidFill>
              </a:rPr>
              <a:t>&lt;context:spring-configured/&gt;</a:t>
            </a:r>
            <a:br>
              <a:rPr sz="3100">
                <a:solidFill>
                  <a:srgbClr val="009193"/>
                </a:solidFill>
              </a:rPr>
            </a:br>
            <a:endParaRPr sz="4000"/>
          </a:p>
          <a:p>
            <a:pPr lvl="0">
              <a:defRPr sz="1800"/>
            </a:pPr>
            <a:r>
              <a:rPr sz="4000"/>
              <a:t>Enable Spring Properties </a:t>
            </a:r>
            <a:br>
              <a:rPr sz="4000"/>
            </a:br>
            <a:r>
              <a:rPr sz="4000"/>
              <a:t>(${prop.key} key references in XML and @Value on fields are injected with property value)</a:t>
            </a:r>
            <a:br>
              <a:rPr sz="4000"/>
            </a:br>
            <a:br>
              <a:rPr sz="4000"/>
            </a:br>
            <a:r>
              <a:rPr sz="3100">
                <a:solidFill>
                  <a:srgbClr val="009193"/>
                </a:solidFill>
              </a:rPr>
              <a:t>&lt;</a:t>
            </a:r>
            <a:r>
              <a:rPr sz="3100">
                <a:solidFill>
                  <a:srgbClr val="4E9192"/>
                </a:solidFill>
              </a:rPr>
              <a:t>context:property-placeholder</a:t>
            </a:r>
            <a:br>
              <a:rPr sz="3100">
                <a:solidFill>
                  <a:srgbClr val="4E9192"/>
                </a:solidFill>
              </a:rPr>
            </a:br>
            <a:r>
              <a:rPr sz="3100">
                <a:solidFill>
                  <a:srgbClr val="4E9192"/>
                </a:solidFill>
              </a:rPr>
              <a:t>  </a:t>
            </a:r>
            <a:r>
              <a:rPr sz="3100"/>
              <a:t>   </a:t>
            </a:r>
            <a:r>
              <a:rPr sz="3100">
                <a:solidFill>
                  <a:srgbClr val="932192"/>
                </a:solidFill>
              </a:rPr>
              <a:t>location</a:t>
            </a:r>
            <a:r>
              <a:rPr sz="3100"/>
              <a:t>="classpath:application.properties"</a:t>
            </a:r>
            <a:r>
              <a:rPr sz="3100">
                <a:solidFill>
                  <a:srgbClr val="009193"/>
                </a:solidFill>
              </a:rPr>
              <a:t>/&gt;</a:t>
            </a:r>
            <a:br>
              <a:rPr sz="3100">
                <a:solidFill>
                  <a:srgbClr val="009193"/>
                </a:solidFill>
              </a:rPr>
            </a:b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Core Annotations</a:t>
            </a:r>
          </a:p>
        </p:txBody>
      </p:sp>
      <p:sp>
        <p:nvSpPr>
          <p:cNvPr id="323" name="Shape 323"/>
          <p:cNvSpPr/>
          <p:nvPr>
            <p:ph type="body" idx="1"/>
          </p:nvPr>
        </p:nvSpPr>
        <p:spPr>
          <a:xfrm>
            <a:off x="652289" y="2192024"/>
            <a:ext cx="11698173" cy="70132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Injections</a:t>
            </a:r>
            <a:br>
              <a:rPr sz="4000"/>
            </a:br>
            <a:r>
              <a:rPr sz="4000"/>
              <a:t>@Autowired</a:t>
            </a:r>
            <a:br>
              <a:rPr sz="4000"/>
            </a:br>
            <a:r>
              <a:rPr sz="4000"/>
              <a:t>@Value</a:t>
            </a:r>
            <a:br>
              <a:rPr sz="4000"/>
            </a:br>
            <a:endParaRPr sz="4000"/>
          </a:p>
          <a:p>
            <a:pPr lvl="0">
              <a:defRPr sz="1800"/>
            </a:pPr>
            <a:r>
              <a:rPr sz="4000"/>
              <a:t>Component Beans</a:t>
            </a:r>
            <a:br>
              <a:rPr sz="4000"/>
            </a:br>
            <a:r>
              <a:rPr sz="4000"/>
              <a:t>@Service</a:t>
            </a:r>
            <a:br>
              <a:rPr sz="4000"/>
            </a:br>
            <a:r>
              <a:rPr sz="4000"/>
              <a:t>@Repository</a:t>
            </a:r>
            <a:br>
              <a:rPr sz="4000"/>
            </a:br>
            <a:r>
              <a:rPr sz="4000"/>
              <a:t>@Component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26" name="Shape 3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Core Annotations</a:t>
            </a:r>
          </a:p>
        </p:txBody>
      </p:sp>
      <p:sp>
        <p:nvSpPr>
          <p:cNvPr id="327" name="Shape 327"/>
          <p:cNvSpPr/>
          <p:nvPr>
            <p:ph type="body" idx="1"/>
          </p:nvPr>
        </p:nvSpPr>
        <p:spPr>
          <a:xfrm>
            <a:off x="652289" y="2192024"/>
            <a:ext cx="11698173" cy="70132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Bean Configurations</a:t>
            </a:r>
            <a:br>
              <a:rPr sz="4000"/>
            </a:br>
            <a:r>
              <a:rPr sz="4000"/>
              <a:t>@Configuration</a:t>
            </a:r>
            <a:br>
              <a:rPr sz="4000"/>
            </a:br>
            <a:r>
              <a:rPr sz="4000"/>
              <a:t>@ComponentScan</a:t>
            </a:r>
            <a:br>
              <a:rPr sz="4000"/>
            </a:br>
            <a:r>
              <a:rPr sz="4000"/>
              <a:t>@PropertySource</a:t>
            </a:r>
            <a:br>
              <a:rPr sz="4000"/>
            </a:br>
            <a:r>
              <a:rPr sz="4000"/>
              <a:t>@EnableAutoConfiguration</a:t>
            </a:r>
            <a:br>
              <a:rPr sz="4000"/>
            </a:br>
            <a:r>
              <a:rPr sz="4000"/>
              <a:t>@Import</a:t>
            </a:r>
            <a:br>
              <a:rPr sz="4000"/>
            </a:br>
            <a:r>
              <a:rPr sz="4000"/>
              <a:t>@EnableTransactionManagement</a:t>
            </a:r>
            <a:br>
              <a:rPr sz="4000"/>
            </a:br>
            <a:br>
              <a:rPr sz="3100">
                <a:solidFill>
                  <a:srgbClr val="009193"/>
                </a:solidFill>
              </a:rPr>
            </a:b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Dependencies</a:t>
            </a: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xfrm>
            <a:off x="652289" y="2357124"/>
            <a:ext cx="11698173" cy="6332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LAB 03 wire POJO with Spring Annotations</a:t>
            </a:r>
            <a:endParaRPr sz="4000"/>
          </a:p>
          <a:p>
            <a:pPr lvl="1">
              <a:defRPr sz="1800"/>
            </a:pPr>
            <a:r>
              <a:rPr sz="4000"/>
              <a:t>Go to unit test and uncomment the Asserts</a:t>
            </a:r>
            <a:endParaRPr sz="4000"/>
          </a:p>
          <a:p>
            <a:pPr lvl="1">
              <a:defRPr sz="1800"/>
            </a:pPr>
            <a:r>
              <a:rPr sz="4000"/>
              <a:t>Change Objects to make test green</a:t>
            </a:r>
            <a:endParaRPr sz="4000"/>
          </a:p>
          <a:p>
            <a:pPr lvl="1">
              <a:defRPr sz="1800"/>
            </a:pPr>
            <a:r>
              <a:rPr sz="4000"/>
              <a:t>Create the HAS-A relationships between</a:t>
            </a:r>
            <a:br>
              <a:rPr sz="4000"/>
            </a:br>
            <a:r>
              <a:rPr sz="4000"/>
              <a:t>User to ATM to Bank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34" name="Shape 334"/>
          <p:cNvSpPr/>
          <p:nvPr>
            <p:ph type="title"/>
          </p:nvPr>
        </p:nvSpPr>
        <p:spPr>
          <a:xfrm>
            <a:off x="653313" y="88071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LAB 03</a:t>
            </a:r>
          </a:p>
        </p:txBody>
      </p:sp>
      <p:sp>
        <p:nvSpPr>
          <p:cNvPr id="335" name="Shape 335"/>
          <p:cNvSpPr/>
          <p:nvPr/>
        </p:nvSpPr>
        <p:spPr>
          <a:xfrm>
            <a:off x="2535879" y="3751619"/>
            <a:ext cx="7933042" cy="67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Wait here until ready to move on…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38" name="Shape 338"/>
          <p:cNvSpPr/>
          <p:nvPr>
            <p:ph type="title"/>
          </p:nvPr>
        </p:nvSpPr>
        <p:spPr>
          <a:xfrm>
            <a:off x="652288" y="114748"/>
            <a:ext cx="11698174" cy="156139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Core Annotations</a:t>
            </a:r>
          </a:p>
        </p:txBody>
      </p:sp>
      <p:sp>
        <p:nvSpPr>
          <p:cNvPr id="339" name="Shape 339"/>
          <p:cNvSpPr/>
          <p:nvPr>
            <p:ph type="body" idx="1"/>
          </p:nvPr>
        </p:nvSpPr>
        <p:spPr>
          <a:xfrm>
            <a:off x="653313" y="1624195"/>
            <a:ext cx="11698174" cy="7955639"/>
          </a:xfrm>
          <a:prstGeom prst="rect">
            <a:avLst/>
          </a:prstGeom>
        </p:spPr>
        <p:txBody>
          <a:bodyPr/>
          <a:lstStyle/>
          <a:p>
            <a:pPr lvl="0" marL="401052" indent="-401052">
              <a:defRPr sz="1800"/>
            </a:pPr>
            <a:r>
              <a:rPr sz="2800"/>
              <a:t>On Component Classes</a:t>
            </a:r>
            <a:br>
              <a:rPr sz="2800"/>
            </a:br>
            <a:r>
              <a:rPr sz="2800"/>
              <a:t>@Profile(</a:t>
            </a:r>
            <a:r>
              <a:rPr sz="2800">
                <a:solidFill>
                  <a:srgbClr val="3933FF"/>
                </a:solidFill>
              </a:rPr>
              <a:t>"acme-bank"</a:t>
            </a:r>
            <a:r>
              <a:rPr sz="2800"/>
              <a:t>)</a:t>
            </a:r>
            <a:endParaRPr sz="2800"/>
          </a:p>
          <a:p>
            <a:pPr lvl="0" marL="401052" indent="-401052">
              <a:defRPr sz="1800"/>
            </a:pPr>
            <a:r>
              <a:rPr sz="2800"/>
              <a:t>On JUnit Test Class</a:t>
            </a:r>
            <a:br>
              <a:rPr sz="2800"/>
            </a:br>
            <a:r>
              <a:rPr sz="2800"/>
              <a:t>@ActiveProfiles(</a:t>
            </a:r>
            <a:r>
              <a:rPr sz="2800">
                <a:solidFill>
                  <a:srgbClr val="3933FF"/>
                </a:solidFill>
              </a:rPr>
              <a:t>"acme-bank"</a:t>
            </a:r>
            <a:r>
              <a:rPr sz="2800"/>
              <a:t>)</a:t>
            </a:r>
            <a:endParaRPr sz="2800"/>
          </a:p>
          <a:p>
            <a:pPr lvl="0" marL="401052" indent="-401052">
              <a:defRPr sz="1800"/>
            </a:pPr>
            <a:r>
              <a:rPr sz="2800"/>
              <a:t>java -Dspring.profiles.active=acme-bank argument to set from command line application</a:t>
            </a:r>
            <a:endParaRPr sz="2800"/>
          </a:p>
          <a:p>
            <a:pPr lvl="0" marL="401052" indent="-401052">
              <a:defRPr sz="1800"/>
            </a:pPr>
            <a:r>
              <a:rPr sz="2800"/>
              <a:t>XML Config uses a beans wrapper with profile attribute</a:t>
            </a:r>
            <a:br>
              <a:rPr sz="2800"/>
            </a:br>
            <a: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sz="2800">
                <a:solidFill>
                  <a:srgbClr val="4E9192"/>
                </a:solidFill>
                <a:latin typeface="Tahoma"/>
                <a:ea typeface="Tahoma"/>
                <a:cs typeface="Tahoma"/>
                <a:sym typeface="Tahoma"/>
              </a:rPr>
              <a:t>beans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800">
                <a:solidFill>
                  <a:srgbClr val="932192"/>
                </a:solidFill>
                <a:latin typeface="Tahoma"/>
                <a:ea typeface="Tahoma"/>
                <a:cs typeface="Tahoma"/>
                <a:sym typeface="Tahoma"/>
              </a:rPr>
              <a:t>profile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="acme-bank" </a:t>
            </a:r>
            <a: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b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   &lt;</a:t>
            </a:r>
            <a:r>
              <a:rPr sz="2800">
                <a:solidFill>
                  <a:srgbClr val="4E9192"/>
                </a:solidFill>
                <a:latin typeface="Tahoma"/>
                <a:ea typeface="Tahoma"/>
                <a:cs typeface="Tahoma"/>
                <a:sym typeface="Tahoma"/>
              </a:rPr>
              <a:t>bean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800">
                <a:solidFill>
                  <a:srgbClr val="932192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="theBank"</a:t>
            </a:r>
            <a:br>
              <a:rPr sz="2800">
                <a:latin typeface="Tahoma"/>
                <a:ea typeface="Tahoma"/>
                <a:cs typeface="Tahoma"/>
                <a:sym typeface="Tahoma"/>
              </a:rPr>
            </a:br>
            <a:r>
              <a:rPr sz="2800"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sz="2800">
                <a:solidFill>
                  <a:srgbClr val="932192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="com.lse.spring.example.pojo.AcmeBank"</a:t>
            </a:r>
            <a:br>
              <a:rPr sz="2800">
                <a:latin typeface="Tahoma"/>
                <a:ea typeface="Tahoma"/>
                <a:cs typeface="Tahoma"/>
                <a:sym typeface="Tahoma"/>
              </a:rPr>
            </a:br>
            <a:r>
              <a:rPr sz="2800"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sz="2800">
                <a:solidFill>
                  <a:srgbClr val="932192"/>
                </a:solidFill>
                <a:latin typeface="Tahoma"/>
                <a:ea typeface="Tahoma"/>
                <a:cs typeface="Tahoma"/>
                <a:sym typeface="Tahoma"/>
              </a:rPr>
              <a:t>scope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="singleton" </a:t>
            </a:r>
            <a: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b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        &lt;</a:t>
            </a:r>
            <a:r>
              <a:rPr sz="2800">
                <a:solidFill>
                  <a:srgbClr val="4E9192"/>
                </a:solidFill>
                <a:latin typeface="Tahoma"/>
                <a:ea typeface="Tahoma"/>
                <a:cs typeface="Tahoma"/>
                <a:sym typeface="Tahoma"/>
              </a:rPr>
              <a:t>property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800">
                <a:solidFill>
                  <a:srgbClr val="932192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="checkingBalance"</a:t>
            </a:r>
            <a:br>
              <a:rPr sz="2800">
                <a:latin typeface="Tahoma"/>
                <a:ea typeface="Tahoma"/>
                <a:cs typeface="Tahoma"/>
                <a:sym typeface="Tahoma"/>
              </a:rPr>
            </a:br>
            <a:r>
              <a:rPr sz="2800">
                <a:latin typeface="Tahoma"/>
                <a:ea typeface="Tahoma"/>
                <a:cs typeface="Tahoma"/>
                <a:sym typeface="Tahoma"/>
              </a:rPr>
              <a:t>                       </a:t>
            </a:r>
            <a:r>
              <a:rPr sz="2800">
                <a:solidFill>
                  <a:srgbClr val="932192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="${my.bank.balance}" </a:t>
            </a:r>
            <a: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/&gt;</a:t>
            </a:r>
            <a:b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2800"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sz="2800">
                <a:solidFill>
                  <a:srgbClr val="4E9192"/>
                </a:solidFill>
                <a:latin typeface="Tahoma"/>
                <a:ea typeface="Tahoma"/>
                <a:cs typeface="Tahoma"/>
                <a:sym typeface="Tahoma"/>
              </a:rPr>
              <a:t>property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800">
                <a:solidFill>
                  <a:srgbClr val="932192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="bankName"</a:t>
            </a:r>
            <a:br>
              <a:rPr sz="2800">
                <a:latin typeface="Tahoma"/>
                <a:ea typeface="Tahoma"/>
                <a:cs typeface="Tahoma"/>
                <a:sym typeface="Tahoma"/>
              </a:rPr>
            </a:br>
            <a:r>
              <a:rPr sz="2800">
                <a:latin typeface="Tahoma"/>
                <a:ea typeface="Tahoma"/>
                <a:cs typeface="Tahoma"/>
                <a:sym typeface="Tahoma"/>
              </a:rPr>
              <a:t>                       </a:t>
            </a:r>
            <a:r>
              <a:rPr sz="2800">
                <a:solidFill>
                  <a:srgbClr val="932192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sz="2800">
                <a:latin typeface="Tahoma"/>
                <a:ea typeface="Tahoma"/>
                <a:cs typeface="Tahoma"/>
                <a:sym typeface="Tahoma"/>
              </a:rPr>
              <a:t>="${my.bank.name}" </a:t>
            </a:r>
            <a: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/&gt;</a:t>
            </a:r>
            <a:br>
              <a:rPr sz="2800">
                <a:latin typeface="Tahoma"/>
                <a:ea typeface="Tahoma"/>
                <a:cs typeface="Tahoma"/>
                <a:sym typeface="Tahoma"/>
              </a:rPr>
            </a:br>
            <a:r>
              <a:rPr sz="2800"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&lt;/</a:t>
            </a:r>
            <a:r>
              <a:rPr sz="2800">
                <a:solidFill>
                  <a:srgbClr val="4E9192"/>
                </a:solidFill>
                <a:latin typeface="Tahoma"/>
                <a:ea typeface="Tahoma"/>
                <a:cs typeface="Tahoma"/>
                <a:sym typeface="Tahoma"/>
              </a:rPr>
              <a:t>bean</a:t>
            </a:r>
            <a:r>
              <a:rPr sz="28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sz="30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&lt;/</a:t>
            </a:r>
            <a:r>
              <a:rPr sz="3000">
                <a:solidFill>
                  <a:srgbClr val="4E9192"/>
                </a:solidFill>
                <a:latin typeface="Tahoma"/>
                <a:ea typeface="Tahoma"/>
                <a:cs typeface="Tahoma"/>
                <a:sym typeface="Tahoma"/>
              </a:rPr>
              <a:t>beans</a:t>
            </a:r>
            <a:r>
              <a:rPr sz="3000">
                <a:solidFill>
                  <a:srgbClr val="009193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42" name="Shape 3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Profiles</a:t>
            </a:r>
          </a:p>
        </p:txBody>
      </p:sp>
      <p:sp>
        <p:nvSpPr>
          <p:cNvPr id="343" name="Shape 343"/>
          <p:cNvSpPr/>
          <p:nvPr>
            <p:ph type="body" idx="1"/>
          </p:nvPr>
        </p:nvSpPr>
        <p:spPr>
          <a:xfrm>
            <a:off x="653313" y="2463831"/>
            <a:ext cx="11698174" cy="63327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LAB 04 use profiles with Spring XML</a:t>
            </a:r>
            <a:endParaRPr sz="4000"/>
          </a:p>
          <a:p>
            <a:pPr lvl="1">
              <a:defRPr sz="1800"/>
            </a:pPr>
            <a:r>
              <a:rPr sz="4000"/>
              <a:t>Change old Bank Test to use a profile</a:t>
            </a:r>
            <a:endParaRPr sz="4000"/>
          </a:p>
          <a:p>
            <a:pPr lvl="1">
              <a:defRPr sz="1800"/>
            </a:pPr>
            <a:r>
              <a:rPr sz="4000"/>
              <a:t>Add new Bank Test with new profile</a:t>
            </a:r>
            <a:endParaRPr sz="4000"/>
          </a:p>
          <a:p>
            <a:pPr lvl="1">
              <a:defRPr sz="1800"/>
            </a:pPr>
            <a:r>
              <a:rPr sz="4000"/>
              <a:t>Add new Bank and wire it based on profile setting</a:t>
            </a:r>
            <a:endParaRPr sz="4000"/>
          </a:p>
          <a:p>
            <a:pPr lvl="1">
              <a:defRPr sz="1800"/>
            </a:pPr>
            <a:r>
              <a:rPr sz="4000"/>
              <a:t>Change Objects to make test green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89" name="Shape 89"/>
          <p:cNvSpPr/>
          <p:nvPr>
            <p:ph type="title"/>
          </p:nvPr>
        </p:nvSpPr>
        <p:spPr>
          <a:xfrm>
            <a:off x="652289" y="114748"/>
            <a:ext cx="11698173" cy="16801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Introduction</a:t>
            </a:r>
            <a:endParaRPr sz="5600"/>
          </a:p>
          <a:p>
            <a:pPr lvl="0">
              <a:defRPr sz="1800"/>
            </a:pPr>
            <a:r>
              <a:rPr sz="5600"/>
              <a:t>Assumptions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This is an introduction, should not drill too deep into details</a:t>
            </a:r>
            <a:endParaRPr sz="4000"/>
          </a:p>
          <a:p>
            <a:pPr lvl="0">
              <a:defRPr sz="1800"/>
            </a:pPr>
            <a:r>
              <a:rPr sz="4000"/>
              <a:t>Will not go into scripting or domain specific languages</a:t>
            </a:r>
            <a:endParaRPr sz="4000"/>
          </a:p>
          <a:p>
            <a:pPr lvl="0">
              <a:defRPr sz="1800"/>
            </a:pPr>
            <a:r>
              <a:rPr sz="4000"/>
              <a:t>Will not dig into Spring Batch or Spring XD</a:t>
            </a:r>
            <a:endParaRPr sz="4000"/>
          </a:p>
          <a:p>
            <a:pPr lvl="0">
              <a:defRPr sz="1800"/>
            </a:pPr>
            <a:r>
              <a:rPr sz="4000"/>
              <a:t>Will touch on basics of Spring Framework</a:t>
            </a:r>
            <a:endParaRPr sz="4000"/>
          </a:p>
          <a:p>
            <a:pPr lvl="0">
              <a:defRPr sz="1800"/>
            </a:pPr>
            <a:r>
              <a:rPr sz="4000"/>
              <a:t>Will build examples using maven</a:t>
            </a:r>
            <a:endParaRPr sz="4000"/>
          </a:p>
          <a:p>
            <a:pPr lvl="0">
              <a:defRPr sz="1800"/>
            </a:pPr>
            <a:r>
              <a:rPr sz="4000"/>
              <a:t>Examples are for information purposes</a:t>
            </a:r>
            <a:endParaRPr sz="4000"/>
          </a:p>
          <a:p>
            <a:pPr lvl="0">
              <a:defRPr sz="1800"/>
            </a:pPr>
            <a:r>
              <a:rPr sz="4000"/>
              <a:t>Unit tests are not exhaustive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46" name="Shape 346"/>
          <p:cNvSpPr/>
          <p:nvPr>
            <p:ph type="title"/>
          </p:nvPr>
        </p:nvSpPr>
        <p:spPr>
          <a:xfrm>
            <a:off x="653313" y="88071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LAB 04</a:t>
            </a:r>
          </a:p>
        </p:txBody>
      </p:sp>
      <p:sp>
        <p:nvSpPr>
          <p:cNvPr id="347" name="Shape 347"/>
          <p:cNvSpPr/>
          <p:nvPr/>
        </p:nvSpPr>
        <p:spPr>
          <a:xfrm>
            <a:off x="2535879" y="3751619"/>
            <a:ext cx="7933042" cy="67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Wait here until ready to move on…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50" name="Shape 3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Profiles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xfrm>
            <a:off x="653313" y="2463831"/>
            <a:ext cx="11698174" cy="63327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LAB 05 use profiles with Spring Annotations</a:t>
            </a:r>
            <a:endParaRPr sz="4000"/>
          </a:p>
          <a:p>
            <a:pPr lvl="1">
              <a:defRPr sz="1800"/>
            </a:pPr>
            <a:r>
              <a:rPr sz="4000"/>
              <a:t>Change old Bank Test to use a profile</a:t>
            </a:r>
            <a:endParaRPr sz="4000"/>
          </a:p>
          <a:p>
            <a:pPr lvl="1">
              <a:defRPr sz="1800"/>
            </a:pPr>
            <a:r>
              <a:rPr sz="4000"/>
              <a:t>Add new Bank Test with new profile</a:t>
            </a:r>
            <a:endParaRPr sz="4000"/>
          </a:p>
          <a:p>
            <a:pPr lvl="1">
              <a:defRPr sz="1800"/>
            </a:pPr>
            <a:r>
              <a:rPr sz="4000"/>
              <a:t>Add new Bank and wire it based on profile setting</a:t>
            </a:r>
            <a:endParaRPr sz="4000"/>
          </a:p>
          <a:p>
            <a:pPr lvl="1">
              <a:defRPr sz="1800"/>
            </a:pPr>
            <a:r>
              <a:rPr sz="4000"/>
              <a:t>Change Objects to make test green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54" name="Shape 354"/>
          <p:cNvSpPr/>
          <p:nvPr>
            <p:ph type="title"/>
          </p:nvPr>
        </p:nvSpPr>
        <p:spPr>
          <a:xfrm>
            <a:off x="653313" y="88071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LAB 05</a:t>
            </a:r>
          </a:p>
        </p:txBody>
      </p:sp>
      <p:sp>
        <p:nvSpPr>
          <p:cNvPr id="355" name="Shape 355"/>
          <p:cNvSpPr/>
          <p:nvPr/>
        </p:nvSpPr>
        <p:spPr>
          <a:xfrm>
            <a:off x="2535879" y="3751619"/>
            <a:ext cx="7933042" cy="67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Wait here until ready to move on…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58" name="Shape 358"/>
          <p:cNvSpPr/>
          <p:nvPr>
            <p:ph type="title"/>
          </p:nvPr>
        </p:nvSpPr>
        <p:spPr>
          <a:xfrm>
            <a:off x="652289" y="114748"/>
            <a:ext cx="11698173" cy="16801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Introduction</a:t>
            </a:r>
            <a:endParaRPr sz="5600"/>
          </a:p>
          <a:p>
            <a:pPr lvl="0">
              <a:defRPr sz="1800"/>
            </a:pPr>
            <a:r>
              <a:rPr sz="5600"/>
              <a:t>Data</a:t>
            </a:r>
            <a:endParaRPr sz="5600"/>
          </a:p>
        </p:txBody>
      </p:sp>
      <p:sp>
        <p:nvSpPr>
          <p:cNvPr id="359" name="Shape 3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Need a database: Derby on the back stretch !</a:t>
            </a:r>
            <a:br>
              <a:rPr sz="4000"/>
            </a:br>
            <a:r>
              <a:rPr sz="4000"/>
              <a:t>Lab 06</a:t>
            </a:r>
            <a:endParaRPr sz="4000"/>
          </a:p>
          <a:p>
            <a:pPr lvl="0">
              <a:defRPr sz="1800"/>
            </a:pPr>
            <a:r>
              <a:rPr sz="4000"/>
              <a:t>Spring JDBC</a:t>
            </a:r>
            <a:br>
              <a:rPr sz="4000"/>
            </a:br>
            <a:r>
              <a:rPr sz="4000"/>
              <a:t>Lab 07</a:t>
            </a:r>
            <a:endParaRPr sz="4000"/>
          </a:p>
          <a:p>
            <a:pPr lvl="0">
              <a:defRPr sz="1800"/>
            </a:pPr>
            <a:r>
              <a:rPr sz="4000"/>
              <a:t>Spring Transactions</a:t>
            </a:r>
            <a:br>
              <a:rPr sz="4000"/>
            </a:br>
            <a:r>
              <a:rPr sz="4000"/>
              <a:t>Lab 08</a:t>
            </a:r>
            <a:endParaRPr sz="4000"/>
          </a:p>
          <a:p>
            <a:pPr lvl="0">
              <a:defRPr sz="1800"/>
            </a:pPr>
            <a:r>
              <a:rPr sz="4000"/>
              <a:t>Spring JPA</a:t>
            </a:r>
            <a:br>
              <a:rPr sz="4000"/>
            </a:br>
            <a:r>
              <a:rPr sz="4000"/>
              <a:t>Lab 09</a:t>
            </a:r>
            <a:endParaRPr sz="4000"/>
          </a:p>
          <a:p>
            <a:pPr lvl="0">
              <a:defRPr sz="1800"/>
            </a:pPr>
            <a:r>
              <a:rPr sz="4000"/>
              <a:t>Spring Boot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62" name="Shape 3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</a:t>
            </a:r>
            <a:br>
              <a:rPr sz="5600"/>
            </a:br>
            <a:r>
              <a:rPr sz="5600"/>
              <a:t>LAB 06 - Setup Derby</a:t>
            </a:r>
          </a:p>
        </p:txBody>
      </p:sp>
      <p:sp>
        <p:nvSpPr>
          <p:cNvPr id="363" name="Shape 363"/>
          <p:cNvSpPr/>
          <p:nvPr>
            <p:ph type="body" idx="1"/>
          </p:nvPr>
        </p:nvSpPr>
        <p:spPr>
          <a:xfrm>
            <a:off x="653313" y="2463831"/>
            <a:ext cx="11698174" cy="63327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perform maven clean install on derby project</a:t>
            </a:r>
            <a:endParaRPr sz="4000"/>
          </a:p>
          <a:p>
            <a:pPr lvl="0">
              <a:defRPr sz="1800"/>
            </a:pPr>
            <a:r>
              <a:rPr sz="4000"/>
              <a:t>perform maven run on derby project</a:t>
            </a:r>
            <a:endParaRPr sz="4000"/>
          </a:p>
          <a:p>
            <a:pPr lvl="0">
              <a:defRPr sz="1800"/>
            </a:pPr>
            <a:r>
              <a:rPr sz="4000"/>
              <a:t>should see java process listening on port 1527</a:t>
            </a:r>
            <a:endParaRPr sz="4000"/>
          </a:p>
          <a:p>
            <a:pPr lvl="0">
              <a:defRPr sz="1800"/>
            </a:pPr>
            <a:r>
              <a:rPr sz="4000"/>
              <a:t>setup STS to connect to database</a:t>
            </a:r>
            <a:endParaRPr sz="4000"/>
          </a:p>
          <a:p>
            <a:pPr lvl="0">
              <a:defRPr sz="1800"/>
            </a:pPr>
            <a:r>
              <a:rPr sz="4000"/>
              <a:t>either run the sql scripts under src/main/resources</a:t>
            </a:r>
            <a:br>
              <a:rPr sz="4000"/>
            </a:br>
            <a:r>
              <a:rPr sz="4000"/>
              <a:t>or unzip provided derby-data zip file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66" name="Shape 366"/>
          <p:cNvSpPr/>
          <p:nvPr>
            <p:ph type="title"/>
          </p:nvPr>
        </p:nvSpPr>
        <p:spPr>
          <a:xfrm>
            <a:off x="653313" y="88071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LAB 06</a:t>
            </a:r>
          </a:p>
        </p:txBody>
      </p:sp>
      <p:sp>
        <p:nvSpPr>
          <p:cNvPr id="367" name="Shape 367"/>
          <p:cNvSpPr/>
          <p:nvPr/>
        </p:nvSpPr>
        <p:spPr>
          <a:xfrm>
            <a:off x="2535879" y="3751619"/>
            <a:ext cx="7933042" cy="67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Wait here until ready to move on…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70" name="Shape 370"/>
          <p:cNvSpPr/>
          <p:nvPr>
            <p:ph type="title"/>
          </p:nvPr>
        </p:nvSpPr>
        <p:spPr>
          <a:xfrm>
            <a:off x="652288" y="374980"/>
            <a:ext cx="11708420" cy="16597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r>
              <a:rPr sz="5600"/>
              <a:t>Spring Framework:  Data</a:t>
            </a:r>
          </a:p>
        </p:txBody>
      </p:sp>
      <p:sp>
        <p:nvSpPr>
          <p:cNvPr id="371" name="Shape 371"/>
          <p:cNvSpPr/>
          <p:nvPr>
            <p:ph type="body" idx="1"/>
          </p:nvPr>
        </p:nvSpPr>
        <p:spPr>
          <a:xfrm>
            <a:off x="592865" y="2065468"/>
            <a:ext cx="11708420" cy="63234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554335" indent="-449560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DAO:  data access object (data layer)</a:t>
            </a:r>
            <a:endParaRPr sz="4600"/>
          </a:p>
          <a:p>
            <a:pPr lvl="0" marL="554335" indent="-449560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Spring provides consistent access to JDBC interfaces to include JDO, JPA, Hibernate, iBatis templates.</a:t>
            </a:r>
            <a:endParaRPr sz="4600"/>
          </a:p>
          <a:p>
            <a:pPr lvl="0" marL="554335" indent="-449560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Spring provides common exception hierarchy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74" name="Shape 374"/>
          <p:cNvSpPr/>
          <p:nvPr>
            <p:ph type="title"/>
          </p:nvPr>
        </p:nvSpPr>
        <p:spPr>
          <a:xfrm>
            <a:off x="652288" y="374980"/>
            <a:ext cx="11708420" cy="16597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r>
              <a:rPr sz="5600"/>
              <a:t>Spring Framework:  Data</a:t>
            </a:r>
          </a:p>
        </p:txBody>
      </p:sp>
      <p:sp>
        <p:nvSpPr>
          <p:cNvPr id="375" name="Shape 375"/>
          <p:cNvSpPr/>
          <p:nvPr>
            <p:ph type="body" idx="1"/>
          </p:nvPr>
        </p:nvSpPr>
        <p:spPr>
          <a:xfrm>
            <a:off x="592865" y="2065468"/>
            <a:ext cx="11708420" cy="67619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554335" indent="-449560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@Repository configures DAO with common exception translation</a:t>
            </a:r>
            <a:endParaRPr sz="4600"/>
          </a:p>
          <a:p>
            <a:pPr lvl="0" marL="554335" indent="-449560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JDBC Template (Spring JDBC)</a:t>
            </a:r>
            <a:endParaRPr sz="4600"/>
          </a:p>
          <a:p>
            <a:pPr lvl="0" marL="554335" indent="-449560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iBatis SqlMapClient support</a:t>
            </a:r>
            <a:endParaRPr sz="4600"/>
          </a:p>
          <a:p>
            <a:pPr lvl="0" marL="554335" indent="-449560" algn="l"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Hibernate Session API support</a:t>
            </a:r>
            <a:endParaRPr sz="4600"/>
          </a:p>
          <a:p>
            <a:pPr lvl="0" marL="554335" indent="-449560" algn="l"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JPA supported entity manager (EJB)</a:t>
            </a:r>
            <a:endParaRPr sz="4600"/>
          </a:p>
          <a:p>
            <a:pPr lvl="1" marL="1848076" indent="-933676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@PersistenceContext</a:t>
            </a:r>
            <a:endParaRPr sz="4600"/>
          </a:p>
          <a:p>
            <a:pPr lvl="1" marL="1848076" indent="-933676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@PersistenceUnit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78" name="Shape 378"/>
          <p:cNvSpPr/>
          <p:nvPr>
            <p:ph type="title"/>
          </p:nvPr>
        </p:nvSpPr>
        <p:spPr>
          <a:xfrm>
            <a:off x="652288" y="374980"/>
            <a:ext cx="11708420" cy="96343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r>
              <a:rPr sz="5600"/>
              <a:t>Spring Framework:  Data</a:t>
            </a:r>
          </a:p>
        </p:txBody>
      </p:sp>
      <p:sp>
        <p:nvSpPr>
          <p:cNvPr id="379" name="Shape 379"/>
          <p:cNvSpPr/>
          <p:nvPr>
            <p:ph type="body" idx="1"/>
          </p:nvPr>
        </p:nvSpPr>
        <p:spPr>
          <a:xfrm>
            <a:off x="648190" y="1495825"/>
            <a:ext cx="11708420" cy="67619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537705" indent="-436073" algn="l" defTabSz="443484">
              <a:lnSpc>
                <a:spcPct val="93000"/>
              </a:lnSpc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508000" algn="l"/>
                <a:tab pos="647700" algn="l"/>
                <a:tab pos="1219200" algn="l"/>
                <a:tab pos="1790700" algn="l"/>
                <a:tab pos="2362200" algn="l"/>
                <a:tab pos="2933700" algn="l"/>
                <a:tab pos="3505200" algn="l"/>
                <a:tab pos="4076700" algn="l"/>
                <a:tab pos="4648200" algn="l"/>
                <a:tab pos="5219700" algn="l"/>
                <a:tab pos="5791200" algn="l"/>
                <a:tab pos="6375400" algn="l"/>
                <a:tab pos="6946900" algn="l"/>
                <a:tab pos="7518400" algn="l"/>
                <a:tab pos="8089900" algn="l"/>
                <a:tab pos="8661400" algn="l"/>
                <a:tab pos="9232900" algn="l"/>
                <a:tab pos="9804400" algn="l"/>
                <a:tab pos="10375900" algn="l"/>
                <a:tab pos="10947400" algn="l"/>
                <a:tab pos="11518900" algn="l"/>
              </a:tabLst>
              <a:defRPr sz="1800"/>
            </a:pPr>
            <a:r>
              <a:rPr sz="4462"/>
              <a:t>JdbcTemplate uses DataSource provided by Spring Application Context</a:t>
            </a:r>
            <a:endParaRPr sz="4462"/>
          </a:p>
          <a:p>
            <a:pPr lvl="0" marL="537705" indent="-436073" algn="l" defTabSz="443484">
              <a:lnSpc>
                <a:spcPct val="93000"/>
              </a:lnSpc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508000" algn="l"/>
                <a:tab pos="647700" algn="l"/>
                <a:tab pos="1219200" algn="l"/>
                <a:tab pos="1790700" algn="l"/>
                <a:tab pos="2362200" algn="l"/>
                <a:tab pos="2933700" algn="l"/>
                <a:tab pos="3505200" algn="l"/>
                <a:tab pos="4076700" algn="l"/>
                <a:tab pos="4648200" algn="l"/>
                <a:tab pos="5219700" algn="l"/>
                <a:tab pos="5791200" algn="l"/>
                <a:tab pos="6375400" algn="l"/>
                <a:tab pos="6946900" algn="l"/>
                <a:tab pos="7518400" algn="l"/>
                <a:tab pos="8089900" algn="l"/>
                <a:tab pos="8661400" algn="l"/>
                <a:tab pos="9232900" algn="l"/>
                <a:tab pos="9804400" algn="l"/>
                <a:tab pos="10375900" algn="l"/>
                <a:tab pos="10947400" algn="l"/>
                <a:tab pos="11518900" algn="l"/>
              </a:tabLst>
              <a:defRPr sz="1800"/>
            </a:pPr>
            <a:r>
              <a:rPr sz="4462"/>
              <a:t>DAO uses JdbcTemplate to execute JDBC type commands and manages closing of connections, statements, and result sets</a:t>
            </a:r>
            <a:endParaRPr sz="4462"/>
          </a:p>
          <a:p>
            <a:pPr lvl="0" marL="537705" indent="-436073" algn="l" defTabSz="443484">
              <a:lnSpc>
                <a:spcPct val="93000"/>
              </a:lnSpc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508000" algn="l"/>
                <a:tab pos="647700" algn="l"/>
                <a:tab pos="1219200" algn="l"/>
                <a:tab pos="1790700" algn="l"/>
                <a:tab pos="2362200" algn="l"/>
                <a:tab pos="2933700" algn="l"/>
                <a:tab pos="3505200" algn="l"/>
                <a:tab pos="4076700" algn="l"/>
                <a:tab pos="4648200" algn="l"/>
                <a:tab pos="5219700" algn="l"/>
                <a:tab pos="5791200" algn="l"/>
                <a:tab pos="6375400" algn="l"/>
                <a:tab pos="6946900" algn="l"/>
                <a:tab pos="7518400" algn="l"/>
                <a:tab pos="8089900" algn="l"/>
                <a:tab pos="8661400" algn="l"/>
                <a:tab pos="9232900" algn="l"/>
                <a:tab pos="9804400" algn="l"/>
                <a:tab pos="10375900" algn="l"/>
                <a:tab pos="10947400" algn="l"/>
                <a:tab pos="11518900" algn="l"/>
              </a:tabLst>
              <a:defRPr sz="1800"/>
            </a:pPr>
            <a:r>
              <a:rPr sz="4462"/>
              <a:t>update method is for executing SQL that performs insert, update, or delete operations</a:t>
            </a:r>
            <a:endParaRPr sz="4462"/>
          </a:p>
          <a:p>
            <a:pPr lvl="0" marL="537705" indent="-436073" algn="l" defTabSz="443484">
              <a:lnSpc>
                <a:spcPct val="93000"/>
              </a:lnSpc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508000" algn="l"/>
                <a:tab pos="647700" algn="l"/>
                <a:tab pos="1219200" algn="l"/>
                <a:tab pos="1790700" algn="l"/>
                <a:tab pos="2362200" algn="l"/>
                <a:tab pos="2933700" algn="l"/>
                <a:tab pos="3505200" algn="l"/>
                <a:tab pos="4076700" algn="l"/>
                <a:tab pos="4648200" algn="l"/>
                <a:tab pos="5219700" algn="l"/>
                <a:tab pos="5791200" algn="l"/>
                <a:tab pos="6375400" algn="l"/>
                <a:tab pos="6946900" algn="l"/>
                <a:tab pos="7518400" algn="l"/>
                <a:tab pos="8089900" algn="l"/>
                <a:tab pos="8661400" algn="l"/>
                <a:tab pos="9232900" algn="l"/>
                <a:tab pos="9804400" algn="l"/>
                <a:tab pos="10375900" algn="l"/>
                <a:tab pos="10947400" algn="l"/>
                <a:tab pos="11518900" algn="l"/>
              </a:tabLst>
              <a:defRPr sz="1800"/>
            </a:pPr>
            <a:r>
              <a:rPr sz="4462"/>
              <a:t>query executes selects</a:t>
            </a:r>
            <a:endParaRPr sz="4462"/>
          </a:p>
          <a:p>
            <a:pPr lvl="0" marL="537705" indent="-436073" algn="l" defTabSz="443484">
              <a:lnSpc>
                <a:spcPct val="93000"/>
              </a:lnSpc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508000" algn="l"/>
                <a:tab pos="647700" algn="l"/>
                <a:tab pos="1219200" algn="l"/>
                <a:tab pos="1790700" algn="l"/>
                <a:tab pos="2362200" algn="l"/>
                <a:tab pos="2933700" algn="l"/>
                <a:tab pos="3505200" algn="l"/>
                <a:tab pos="4076700" algn="l"/>
                <a:tab pos="4648200" algn="l"/>
                <a:tab pos="5219700" algn="l"/>
                <a:tab pos="5791200" algn="l"/>
                <a:tab pos="6375400" algn="l"/>
                <a:tab pos="6946900" algn="l"/>
                <a:tab pos="7518400" algn="l"/>
                <a:tab pos="8089900" algn="l"/>
                <a:tab pos="8661400" algn="l"/>
                <a:tab pos="9232900" algn="l"/>
                <a:tab pos="9804400" algn="l"/>
                <a:tab pos="10375900" algn="l"/>
                <a:tab pos="10947400" algn="l"/>
                <a:tab pos="11518900" algn="l"/>
              </a:tabLst>
              <a:defRPr sz="1800"/>
            </a:pPr>
            <a:r>
              <a:rPr sz="4462"/>
              <a:t>Results use a DataMapper to do manual mapping of each row to new entity object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82" name="Shape 382"/>
          <p:cNvSpPr/>
          <p:nvPr>
            <p:ph type="title"/>
          </p:nvPr>
        </p:nvSpPr>
        <p:spPr>
          <a:xfrm>
            <a:off x="652288" y="374980"/>
            <a:ext cx="11708420" cy="16597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r>
              <a:rPr sz="5600"/>
              <a:t>Spring Framework:  Data</a:t>
            </a:r>
          </a:p>
        </p:txBody>
      </p:sp>
      <p:sp>
        <p:nvSpPr>
          <p:cNvPr id="383" name="Shape 383"/>
          <p:cNvSpPr/>
          <p:nvPr>
            <p:ph type="body" idx="1"/>
          </p:nvPr>
        </p:nvSpPr>
        <p:spPr>
          <a:xfrm>
            <a:off x="592865" y="2065468"/>
            <a:ext cx="11708420" cy="63234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95696" indent="-390921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DataSource leveraged via XML configuration</a:t>
            </a:r>
            <a:endParaRPr sz="4000"/>
          </a:p>
          <a:p>
            <a:pPr lvl="0" marL="312737" indent="-207962" algn="l">
              <a:lnSpc>
                <a:spcPct val="93000"/>
              </a:lnSpc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JNDI setup:</a:t>
            </a:r>
            <a:br>
              <a:rPr sz="4000"/>
            </a:br>
            <a:br>
              <a:rPr sz="4000"/>
            </a:br>
            <a:r>
              <a:t>	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&lt;jee:jndi-lookup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"dataSource"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jndi-name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"java:comp/env/jdbc/myds"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2737" indent="-207962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"accountDao"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lazy-init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"singleton"</a:t>
            </a:r>
            <a:b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      class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"com.lse.spring.example.dao.AccountDaoJdbc"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"dataSource"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"dataSource"</a:t>
            </a:r>
            <a:r>
              <a:t> 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652289" y="114748"/>
            <a:ext cx="10082681" cy="16801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Introduction</a:t>
            </a:r>
            <a:endParaRPr sz="5600"/>
          </a:p>
          <a:p>
            <a:pPr lvl="0">
              <a:defRPr sz="1800"/>
            </a:pPr>
            <a:r>
              <a:rPr sz="5600"/>
              <a:t>What setup do we need?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652289" y="2282670"/>
            <a:ext cx="11698173" cy="46266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Java JDK 1.8</a:t>
            </a:r>
            <a:endParaRPr sz="4000"/>
          </a:p>
          <a:p>
            <a:pPr lvl="0">
              <a:defRPr sz="1800"/>
            </a:pPr>
            <a:r>
              <a:rPr sz="4000"/>
              <a:t>Spring Tool Suite 3.6.3</a:t>
            </a:r>
            <a:endParaRPr sz="4000"/>
          </a:p>
          <a:p>
            <a:pPr lvl="0">
              <a:defRPr sz="1800"/>
            </a:pPr>
            <a:r>
              <a:rPr sz="4000"/>
              <a:t>Copy of examples</a:t>
            </a:r>
            <a:endParaRPr sz="4000"/>
          </a:p>
          <a:p>
            <a:pPr lvl="0">
              <a:defRPr sz="1800"/>
            </a:pPr>
            <a:r>
              <a:rPr sz="4000"/>
              <a:t>Unzip examples and import projects into STS</a:t>
            </a:r>
            <a:endParaRPr sz="4000"/>
          </a:p>
          <a:p>
            <a:pPr lvl="0">
              <a:defRPr sz="1800"/>
            </a:pPr>
            <a:r>
              <a:rPr sz="4000"/>
              <a:t>https://github.com/lseinc/intro-spring</a:t>
            </a:r>
            <a:endParaRPr sz="4000"/>
          </a:p>
          <a:p>
            <a:pPr lvl="0">
              <a:defRPr sz="1800"/>
            </a:pPr>
            <a:r>
              <a:rPr sz="4000"/>
              <a:t>Verify Setup</a:t>
            </a:r>
          </a:p>
        </p:txBody>
      </p:sp>
      <p:pic>
        <p:nvPicPr>
          <p:cNvPr id="95" name="2015-01-06_08-40-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0049" y="7320418"/>
            <a:ext cx="1389019" cy="1445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2015-01-06_08-41-2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5284" y="7649313"/>
            <a:ext cx="23114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java-logo-oran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7036" y="7397060"/>
            <a:ext cx="1614883" cy="1291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86" name="Shape 386"/>
          <p:cNvSpPr/>
          <p:nvPr>
            <p:ph type="title"/>
          </p:nvPr>
        </p:nvSpPr>
        <p:spPr>
          <a:xfrm>
            <a:off x="652288" y="374980"/>
            <a:ext cx="11708420" cy="16597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r>
              <a:rPr sz="5600"/>
              <a:t>Spring Framework:  Data</a:t>
            </a:r>
          </a:p>
        </p:txBody>
      </p:sp>
      <p:sp>
        <p:nvSpPr>
          <p:cNvPr id="387" name="Shape 387"/>
          <p:cNvSpPr/>
          <p:nvPr>
            <p:ph type="body" idx="1"/>
          </p:nvPr>
        </p:nvSpPr>
        <p:spPr>
          <a:xfrm>
            <a:off x="592865" y="2065467"/>
            <a:ext cx="11708420" cy="7263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95696" indent="-390921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DataSource leveraged via XML configuration</a:t>
            </a:r>
            <a:endParaRPr sz="4000"/>
          </a:p>
          <a:p>
            <a:pPr lvl="1" marL="282575" indent="177800" algn="l">
              <a:lnSpc>
                <a:spcPct val="93000"/>
              </a:lnSpc>
              <a:spcBef>
                <a:spcPts val="1100"/>
              </a:spcBef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DBCP setup:</a:t>
            </a:r>
            <a:br>
              <a:rPr sz="4000"/>
            </a:br>
            <a:br>
              <a:rPr sz="4000"/>
            </a:b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"dataSource"</a:t>
            </a:r>
            <a:r>
              <a:t> </a:t>
            </a:r>
            <a:br/>
            <a:r>
              <a:t>	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"org.apache.commons.dbcp.BasicDataSource"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destroy-method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"close"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2737" indent="-207962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"driverClassName"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"${jdbc.driverClassName}"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2737" indent="-207962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"${jdbc.url}"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2737" indent="-207962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"${jdbc.username}"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2737" indent="-207962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"${jdbc.password}"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2737" indent="-207962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2737" indent="-207962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"accountDao"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lazy-init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"singleton"</a:t>
            </a:r>
            <a:endParaRPr i="1">
              <a:solidFill>
                <a:srgbClr val="2A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2737" indent="-207962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class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"com.lse.spring.example.dao.AccountDaoJdbc"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2737" indent="-207962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"dataSource"</a:t>
            </a:r>
            <a:r>
              <a:t> </a:t>
            </a:r>
            <a:r>
              <a:rPr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"dataSource"</a:t>
            </a:r>
            <a:r>
              <a:t> 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2737" indent="-207962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90" name="Shape 390"/>
          <p:cNvSpPr/>
          <p:nvPr>
            <p:ph type="title"/>
          </p:nvPr>
        </p:nvSpPr>
        <p:spPr>
          <a:xfrm>
            <a:off x="652288" y="114748"/>
            <a:ext cx="11698174" cy="14234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Data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xfrm>
            <a:off x="653313" y="1710425"/>
            <a:ext cx="11698174" cy="74907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Persistence</a:t>
            </a:r>
            <a:endParaRPr sz="4000"/>
          </a:p>
          <a:p>
            <a:pPr lvl="1">
              <a:defRPr sz="1800"/>
            </a:pPr>
            <a:r>
              <a:rPr sz="4000"/>
              <a:t>JDBC</a:t>
            </a:r>
            <a:endParaRPr sz="4000"/>
          </a:p>
          <a:p>
            <a:pPr lvl="1">
              <a:defRPr sz="1800"/>
            </a:pPr>
            <a:r>
              <a:rPr sz="4000"/>
              <a:t>Transactions</a:t>
            </a:r>
            <a:endParaRPr sz="4000"/>
          </a:p>
          <a:p>
            <a:pPr lvl="2">
              <a:defRPr sz="1800"/>
            </a:pPr>
            <a:r>
              <a:rPr sz="4000"/>
              <a:t>Local (JDBC)</a:t>
            </a:r>
            <a:endParaRPr sz="4000"/>
          </a:p>
          <a:p>
            <a:pPr lvl="2">
              <a:defRPr sz="1800"/>
            </a:pPr>
            <a:r>
              <a:rPr sz="4000"/>
              <a:t>Global (JTA) </a:t>
            </a:r>
            <a:endParaRPr sz="4000"/>
          </a:p>
          <a:p>
            <a:pPr lvl="1">
              <a:defRPr sz="1800"/>
            </a:pPr>
            <a:r>
              <a:rPr sz="4000"/>
              <a:t>ORM</a:t>
            </a:r>
            <a:endParaRPr sz="4000"/>
          </a:p>
          <a:p>
            <a:pPr lvl="3">
              <a:defRPr sz="1800"/>
            </a:pPr>
            <a:r>
              <a:rPr sz="4000"/>
              <a:t>Hibernate</a:t>
            </a:r>
            <a:endParaRPr sz="4000"/>
          </a:p>
          <a:p>
            <a:pPr lvl="3">
              <a:defRPr sz="1800"/>
            </a:pPr>
            <a:r>
              <a:rPr sz="4000"/>
              <a:t>MyBatis</a:t>
            </a:r>
            <a:endParaRPr sz="4000"/>
          </a:p>
          <a:p>
            <a:pPr lvl="3">
              <a:defRPr sz="1800"/>
            </a:pPr>
            <a:r>
              <a:rPr sz="4000"/>
              <a:t>JPA (example: EclipseLink / Hibernate)</a:t>
            </a:r>
            <a:endParaRPr sz="4000"/>
          </a:p>
          <a:p>
            <a:pPr lvl="3">
              <a:defRPr sz="1800"/>
            </a:pPr>
            <a:r>
              <a:rPr sz="4000"/>
              <a:t>NoSQL</a:t>
            </a:r>
            <a:endParaRPr sz="4000"/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94" name="Shape 3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</a:t>
            </a:r>
            <a:endParaRPr sz="5600"/>
          </a:p>
          <a:p>
            <a:pPr lvl="0">
              <a:defRPr sz="1800"/>
            </a:pPr>
            <a:r>
              <a:rPr sz="5600"/>
              <a:t>Data - JDBC</a:t>
            </a:r>
          </a:p>
        </p:txBody>
      </p:sp>
      <p:sp>
        <p:nvSpPr>
          <p:cNvPr id="395" name="Shape 395"/>
          <p:cNvSpPr/>
          <p:nvPr>
            <p:ph type="body" idx="1"/>
          </p:nvPr>
        </p:nvSpPr>
        <p:spPr>
          <a:xfrm>
            <a:off x="653313" y="2463831"/>
            <a:ext cx="11698174" cy="63327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LAB 07 use Spring JDBC Template to create an AccountDAO implementation</a:t>
            </a:r>
            <a:endParaRPr sz="4000"/>
          </a:p>
          <a:p>
            <a:pPr lvl="1">
              <a:defRPr sz="1800"/>
            </a:pPr>
            <a:r>
              <a:rPr sz="4000"/>
              <a:t>Uncomment Asserts in AccountDAOTest</a:t>
            </a:r>
            <a:endParaRPr sz="4000"/>
          </a:p>
          <a:p>
            <a:pPr lvl="1">
              <a:defRPr sz="1800"/>
            </a:pPr>
            <a:r>
              <a:rPr sz="4000"/>
              <a:t>Uncomment Asserts in UserTest</a:t>
            </a:r>
            <a:endParaRPr sz="4000"/>
          </a:p>
          <a:p>
            <a:pPr lvl="1">
              <a:defRPr sz="1800"/>
            </a:pPr>
            <a:r>
              <a:rPr sz="4000"/>
              <a:t>Change Objects to make test green</a:t>
            </a: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398" name="Shape 398"/>
          <p:cNvSpPr/>
          <p:nvPr>
            <p:ph type="title"/>
          </p:nvPr>
        </p:nvSpPr>
        <p:spPr>
          <a:xfrm>
            <a:off x="592865" y="295066"/>
            <a:ext cx="11708420" cy="8852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r>
              <a:rPr sz="5600"/>
              <a:t>LAB 07:  Data JDBC</a:t>
            </a:r>
          </a:p>
        </p:txBody>
      </p:sp>
      <p:sp>
        <p:nvSpPr>
          <p:cNvPr id="399" name="Shape 399"/>
          <p:cNvSpPr/>
          <p:nvPr/>
        </p:nvSpPr>
        <p:spPr>
          <a:xfrm>
            <a:off x="748595" y="1284770"/>
            <a:ext cx="2516221" cy="145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8084" tIns="58084" rIns="58084" bIns="58084">
            <a:spAutoFit/>
          </a:bodyPr>
          <a:lstStyle/>
          <a:p>
            <a:pPr lvl="0"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/>
            </a:pPr>
            <a:r>
              <a:rPr b="1" sz="2400">
                <a:latin typeface="Arial"/>
                <a:ea typeface="Arial"/>
                <a:cs typeface="Arial"/>
                <a:sym typeface="Arial"/>
              </a:rPr>
              <a:t>Hint to model: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: 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roup 403"/>
          <p:cNvGrpSpPr/>
          <p:nvPr/>
        </p:nvGrpSpPr>
        <p:grpSpPr>
          <a:xfrm>
            <a:off x="1478066" y="2126940"/>
            <a:ext cx="3540804" cy="1475335"/>
            <a:chOff x="0" y="0"/>
            <a:chExt cx="3540802" cy="1475334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2932228" cy="1475335"/>
            </a:xfrm>
            <a:prstGeom prst="rect">
              <a:avLst/>
            </a:prstGeom>
            <a:solidFill>
              <a:srgbClr val="99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0" y="481532"/>
              <a:ext cx="2932228" cy="20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586035" y="51226"/>
              <a:ext cx="2954768" cy="43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084" tIns="58084" rIns="58084" bIns="58084" numCol="1" anchor="t">
              <a:spAutoFit/>
            </a:bodyPr>
            <a:lstStyle>
              <a:lvl1pPr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200"/>
                <a:t>AccountDao</a:t>
              </a:r>
            </a:p>
          </p:txBody>
        </p:sp>
      </p:grpSp>
      <p:grpSp>
        <p:nvGrpSpPr>
          <p:cNvPr id="407" name="Group 407"/>
          <p:cNvGrpSpPr/>
          <p:nvPr/>
        </p:nvGrpSpPr>
        <p:grpSpPr>
          <a:xfrm>
            <a:off x="1267011" y="4475181"/>
            <a:ext cx="3520313" cy="1475335"/>
            <a:chOff x="0" y="0"/>
            <a:chExt cx="3520311" cy="1475334"/>
          </a:xfrm>
        </p:grpSpPr>
        <p:sp>
          <p:nvSpPr>
            <p:cNvPr id="404" name="Shape 404"/>
            <p:cNvSpPr/>
            <p:nvPr/>
          </p:nvSpPr>
          <p:spPr>
            <a:xfrm>
              <a:off x="0" y="0"/>
              <a:ext cx="3520312" cy="1475335"/>
            </a:xfrm>
            <a:prstGeom prst="rect">
              <a:avLst/>
            </a:prstGeom>
            <a:solidFill>
              <a:srgbClr val="99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0" y="479483"/>
              <a:ext cx="3520312" cy="20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82367" y="51226"/>
              <a:ext cx="3079762" cy="43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084" tIns="58084" rIns="58084" bIns="58084" numCol="1" anchor="t">
              <a:spAutoFit/>
            </a:bodyPr>
            <a:lstStyle>
              <a:lvl1pPr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200"/>
                <a:t>AccountDaoJdbc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6170449" y="4450592"/>
            <a:ext cx="2360537" cy="1475335"/>
            <a:chOff x="0" y="0"/>
            <a:chExt cx="2360535" cy="1475334"/>
          </a:xfrm>
        </p:grpSpPr>
        <p:sp>
          <p:nvSpPr>
            <p:cNvPr id="408" name="Shape 408"/>
            <p:cNvSpPr/>
            <p:nvPr/>
          </p:nvSpPr>
          <p:spPr>
            <a:xfrm>
              <a:off x="0" y="0"/>
              <a:ext cx="2360536" cy="1475335"/>
            </a:xfrm>
            <a:prstGeom prst="rect">
              <a:avLst/>
            </a:prstGeom>
            <a:solidFill>
              <a:srgbClr val="99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0" y="479483"/>
              <a:ext cx="2360536" cy="20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702832" y="51226"/>
              <a:ext cx="1138420" cy="43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8084" tIns="58084" rIns="58084" bIns="58084" numCol="1" anchor="t">
              <a:spAutoFit/>
            </a:bodyPr>
            <a:lstStyle>
              <a:lvl1pPr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200"/>
                <a:t>Account</a:t>
              </a:r>
            </a:p>
          </p:txBody>
        </p:sp>
      </p:grpSp>
      <p:sp>
        <p:nvSpPr>
          <p:cNvPr id="412" name="Shape 412"/>
          <p:cNvSpPr/>
          <p:nvPr/>
        </p:nvSpPr>
        <p:spPr>
          <a:xfrm flipV="1">
            <a:off x="3002578" y="3538753"/>
            <a:ext cx="2050" cy="917987"/>
          </a:xfrm>
          <a:prstGeom prst="line">
            <a:avLst/>
          </a:prstGeom>
          <a:ln w="63500"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5266807" y="5243584"/>
            <a:ext cx="885202" cy="2050"/>
          </a:xfrm>
          <a:prstGeom prst="line">
            <a:avLst/>
          </a:prstGeom>
          <a:ln w="3175">
            <a:solidFill/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4" name="Shape 414"/>
          <p:cNvSpPr/>
          <p:nvPr/>
        </p:nvSpPr>
        <p:spPr>
          <a:xfrm flipV="1">
            <a:off x="7285147" y="5854209"/>
            <a:ext cx="2050" cy="917987"/>
          </a:xfrm>
          <a:prstGeom prst="line">
            <a:avLst/>
          </a:prstGeom>
          <a:ln w="63500"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4770930" y="5108345"/>
            <a:ext cx="590135" cy="295068"/>
          </a:xfrm>
          <a:prstGeom prst="diamond">
            <a:avLst/>
          </a:prstGeom>
          <a:solidFill>
            <a:srgbClr val="99CCFF"/>
          </a:solidFill>
          <a:ln w="3175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19" name="Group 419"/>
          <p:cNvGrpSpPr/>
          <p:nvPr/>
        </p:nvGrpSpPr>
        <p:grpSpPr>
          <a:xfrm>
            <a:off x="6186436" y="6695373"/>
            <a:ext cx="2611624" cy="1632265"/>
            <a:chOff x="0" y="0"/>
            <a:chExt cx="2611622" cy="1632264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2611623" cy="1632265"/>
            </a:xfrm>
            <a:prstGeom prst="rect">
              <a:avLst/>
            </a:prstGeom>
            <a:solidFill>
              <a:srgbClr val="99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0" y="530485"/>
              <a:ext cx="2611623" cy="22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231492" y="56675"/>
              <a:ext cx="2238944" cy="483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084" tIns="58084" rIns="58084" bIns="58084" numCol="1" anchor="t">
              <a:noAutofit/>
            </a:bodyPr>
            <a:lstStyle>
              <a:lvl1pPr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200"/>
                <a:t>DefaultAccount</a:t>
              </a:r>
            </a:p>
          </p:txBody>
        </p:sp>
      </p:grp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22" name="Shape 422"/>
          <p:cNvSpPr/>
          <p:nvPr>
            <p:ph type="title"/>
          </p:nvPr>
        </p:nvSpPr>
        <p:spPr>
          <a:xfrm>
            <a:off x="653313" y="88071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LAB 07</a:t>
            </a:r>
          </a:p>
        </p:txBody>
      </p:sp>
      <p:sp>
        <p:nvSpPr>
          <p:cNvPr id="423" name="Shape 423"/>
          <p:cNvSpPr/>
          <p:nvPr/>
        </p:nvSpPr>
        <p:spPr>
          <a:xfrm>
            <a:off x="2535879" y="3751619"/>
            <a:ext cx="7933042" cy="67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Wait here until ready to move on…</a:t>
            </a: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26" name="Shape 426"/>
          <p:cNvSpPr/>
          <p:nvPr>
            <p:ph type="title"/>
          </p:nvPr>
        </p:nvSpPr>
        <p:spPr>
          <a:xfrm>
            <a:off x="652288" y="113588"/>
            <a:ext cx="11708420" cy="110151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defTabSz="324611">
              <a:tabLst>
                <a:tab pos="406400" algn="l"/>
                <a:tab pos="825500" algn="l"/>
                <a:tab pos="1244600" algn="l"/>
                <a:tab pos="1663700" algn="l"/>
                <a:tab pos="2082800" algn="l"/>
                <a:tab pos="2501900" algn="l"/>
                <a:tab pos="2921000" algn="l"/>
                <a:tab pos="3340100" algn="l"/>
                <a:tab pos="3759200" algn="l"/>
                <a:tab pos="4178300" algn="l"/>
                <a:tab pos="4597400" algn="l"/>
                <a:tab pos="5016500" algn="l"/>
                <a:tab pos="5435600" algn="l"/>
                <a:tab pos="5854700" algn="l"/>
                <a:tab pos="6273800" algn="l"/>
                <a:tab pos="6692900" algn="l"/>
                <a:tab pos="7112000" algn="l"/>
                <a:tab pos="7531100" algn="l"/>
                <a:tab pos="7950200" algn="l"/>
                <a:tab pos="8369300" algn="l"/>
              </a:tabLst>
              <a:defRPr sz="1800"/>
            </a:pPr>
            <a:r>
              <a:rPr sz="3975"/>
              <a:t>Spring Framework:  Data</a:t>
            </a:r>
            <a:br>
              <a:rPr sz="3975"/>
            </a:br>
            <a:r>
              <a:rPr sz="3975"/>
              <a:t>Transactions (TX) </a:t>
            </a:r>
          </a:p>
        </p:txBody>
      </p:sp>
      <p:sp>
        <p:nvSpPr>
          <p:cNvPr id="427" name="Shape 427"/>
          <p:cNvSpPr/>
          <p:nvPr>
            <p:ph type="body" idx="1"/>
          </p:nvPr>
        </p:nvSpPr>
        <p:spPr>
          <a:xfrm>
            <a:off x="267190" y="1392368"/>
            <a:ext cx="11708420" cy="72205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368968" indent="-368968" algn="l" defTabSz="420623">
              <a:spcBef>
                <a:spcPts val="1200"/>
              </a:spcBef>
              <a:buSzPct val="100000"/>
              <a:buChar char="•"/>
              <a:defRPr sz="1800"/>
            </a:pPr>
            <a:r>
              <a:rPr sz="3680"/>
              <a:t>Spring Framework provides Transaction Management integration</a:t>
            </a:r>
            <a:endParaRPr sz="3680"/>
          </a:p>
          <a:p>
            <a:pPr lvl="0" marL="368968" indent="-368968" algn="l" defTabSz="420623">
              <a:spcBef>
                <a:spcPts val="1200"/>
              </a:spcBef>
              <a:buSzPct val="100000"/>
              <a:buChar char="•"/>
              <a:defRPr sz="1800"/>
            </a:pPr>
            <a:r>
              <a:rPr sz="3680"/>
              <a:t>Leverages application container TMs:</a:t>
            </a:r>
            <a:br>
              <a:rPr sz="3680"/>
            </a:br>
            <a:r>
              <a:rPr sz="3680"/>
              <a:t>WebLogic, WebSphere, JBoss, etc</a:t>
            </a:r>
            <a:endParaRPr sz="3680"/>
          </a:p>
          <a:p>
            <a:pPr lvl="0" marL="368968" indent="-368968" algn="l" defTabSz="420623">
              <a:spcBef>
                <a:spcPts val="1200"/>
              </a:spcBef>
              <a:buSzPct val="100000"/>
              <a:buChar char="•"/>
              <a:defRPr sz="1800"/>
            </a:pPr>
            <a:r>
              <a:rPr sz="3680"/>
              <a:t>Provides Local and Global support</a:t>
            </a:r>
            <a:endParaRPr sz="3680"/>
          </a:p>
          <a:p>
            <a:pPr lvl="1" marL="719488" indent="-368968" algn="l" defTabSz="420623">
              <a:spcBef>
                <a:spcPts val="1200"/>
              </a:spcBef>
              <a:buSzPct val="100000"/>
              <a:buChar char="•"/>
              <a:defRPr sz="1800"/>
            </a:pPr>
            <a:r>
              <a:rPr sz="3680"/>
              <a:t>JTA:  Java Transaction API (XA support)</a:t>
            </a:r>
            <a:endParaRPr sz="3680"/>
          </a:p>
          <a:p>
            <a:pPr lvl="0" marL="505789" indent="-409396" algn="l" defTabSz="420623">
              <a:lnSpc>
                <a:spcPct val="93000"/>
              </a:lnSpc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69900" algn="l"/>
                <a:tab pos="609600" algn="l"/>
                <a:tab pos="1155700" algn="l"/>
                <a:tab pos="1701800" algn="l"/>
                <a:tab pos="2235200" algn="l"/>
                <a:tab pos="2781300" algn="l"/>
                <a:tab pos="3327400" algn="l"/>
                <a:tab pos="3873500" algn="l"/>
                <a:tab pos="4406900" algn="l"/>
                <a:tab pos="4953000" algn="l"/>
                <a:tab pos="5499100" algn="l"/>
                <a:tab pos="6045200" algn="l"/>
                <a:tab pos="6578600" algn="l"/>
                <a:tab pos="7124700" algn="l"/>
                <a:tab pos="7670800" algn="l"/>
                <a:tab pos="8216900" algn="l"/>
                <a:tab pos="8750300" algn="l"/>
                <a:tab pos="9296400" algn="l"/>
                <a:tab pos="9842500" algn="l"/>
                <a:tab pos="10388600" algn="l"/>
                <a:tab pos="10922000" algn="l"/>
              </a:tabLst>
              <a:defRPr sz="1800"/>
            </a:pPr>
            <a:r>
              <a:rPr sz="4232"/>
              <a:t>Spring provides consistent transaction management for multiple resources</a:t>
            </a:r>
            <a:endParaRPr sz="4232"/>
          </a:p>
          <a:p>
            <a:pPr lvl="1" marL="1700230" indent="-858982" algn="l" defTabSz="420623">
              <a:lnSpc>
                <a:spcPct val="93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69900" algn="l"/>
                <a:tab pos="609600" algn="l"/>
                <a:tab pos="1155700" algn="l"/>
                <a:tab pos="1701800" algn="l"/>
                <a:tab pos="2235200" algn="l"/>
                <a:tab pos="2781300" algn="l"/>
                <a:tab pos="3327400" algn="l"/>
                <a:tab pos="3873500" algn="l"/>
                <a:tab pos="4406900" algn="l"/>
                <a:tab pos="4953000" algn="l"/>
                <a:tab pos="5499100" algn="l"/>
                <a:tab pos="6045200" algn="l"/>
                <a:tab pos="6578600" algn="l"/>
                <a:tab pos="7124700" algn="l"/>
                <a:tab pos="7670800" algn="l"/>
                <a:tab pos="8216900" algn="l"/>
                <a:tab pos="8750300" algn="l"/>
                <a:tab pos="9296400" algn="l"/>
                <a:tab pos="9842500" algn="l"/>
                <a:tab pos="10388600" algn="l"/>
                <a:tab pos="10922000" algn="l"/>
              </a:tabLst>
              <a:defRPr sz="1800"/>
            </a:pPr>
            <a:r>
              <a:rPr sz="4232"/>
              <a:t>database (JDBC, JPA)</a:t>
            </a:r>
            <a:endParaRPr sz="4232"/>
          </a:p>
          <a:p>
            <a:pPr lvl="1" marL="1700230" indent="-858982" algn="l" defTabSz="420623">
              <a:lnSpc>
                <a:spcPct val="93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69900" algn="l"/>
                <a:tab pos="609600" algn="l"/>
                <a:tab pos="1155700" algn="l"/>
                <a:tab pos="1701800" algn="l"/>
                <a:tab pos="2235200" algn="l"/>
                <a:tab pos="2781300" algn="l"/>
                <a:tab pos="3327400" algn="l"/>
                <a:tab pos="3873500" algn="l"/>
                <a:tab pos="4406900" algn="l"/>
                <a:tab pos="4953000" algn="l"/>
                <a:tab pos="5499100" algn="l"/>
                <a:tab pos="6045200" algn="l"/>
                <a:tab pos="6578600" algn="l"/>
                <a:tab pos="7124700" algn="l"/>
                <a:tab pos="7670800" algn="l"/>
                <a:tab pos="8216900" algn="l"/>
                <a:tab pos="8750300" algn="l"/>
                <a:tab pos="9296400" algn="l"/>
                <a:tab pos="9842500" algn="l"/>
                <a:tab pos="10388600" algn="l"/>
                <a:tab pos="10922000" algn="l"/>
              </a:tabLst>
              <a:defRPr sz="1800"/>
            </a:pPr>
            <a:r>
              <a:rPr sz="4232"/>
              <a:t>messaging (JMS)</a:t>
            </a:r>
            <a:endParaRPr sz="4232"/>
          </a:p>
          <a:p>
            <a:pPr lvl="1" marL="1700230" indent="-858982" algn="l" defTabSz="420623">
              <a:lnSpc>
                <a:spcPct val="93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69900" algn="l"/>
                <a:tab pos="609600" algn="l"/>
                <a:tab pos="1155700" algn="l"/>
                <a:tab pos="1701800" algn="l"/>
                <a:tab pos="2235200" algn="l"/>
                <a:tab pos="2781300" algn="l"/>
                <a:tab pos="3327400" algn="l"/>
                <a:tab pos="3873500" algn="l"/>
                <a:tab pos="4406900" algn="l"/>
                <a:tab pos="4953000" algn="l"/>
                <a:tab pos="5499100" algn="l"/>
                <a:tab pos="6045200" algn="l"/>
                <a:tab pos="6578600" algn="l"/>
                <a:tab pos="7124700" algn="l"/>
                <a:tab pos="7670800" algn="l"/>
                <a:tab pos="8216900" algn="l"/>
                <a:tab pos="8750300" algn="l"/>
                <a:tab pos="9296400" algn="l"/>
                <a:tab pos="9842500" algn="l"/>
                <a:tab pos="10388600" algn="l"/>
                <a:tab pos="10922000" algn="l"/>
              </a:tabLst>
              <a:defRPr sz="1800"/>
            </a:pPr>
            <a:r>
              <a:rPr sz="4232"/>
              <a:t>RMI / IIOP</a:t>
            </a:r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pic>
        <p:nvPicPr>
          <p:cNvPr id="43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865" y="571691"/>
            <a:ext cx="12097744" cy="8280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33" name="Shape 433"/>
          <p:cNvSpPr/>
          <p:nvPr>
            <p:ph type="title"/>
          </p:nvPr>
        </p:nvSpPr>
        <p:spPr>
          <a:xfrm>
            <a:off x="652288" y="374980"/>
            <a:ext cx="11708420" cy="165975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/>
            </a:pPr>
            <a:r>
              <a:rPr sz="5600"/>
              <a:t>Spring Framework:  Data</a:t>
            </a:r>
            <a:br>
              <a:rPr sz="5600"/>
            </a:br>
            <a:r>
              <a:rPr sz="5600"/>
              <a:t>Transactions</a:t>
            </a:r>
          </a:p>
        </p:txBody>
      </p:sp>
      <p:sp>
        <p:nvSpPr>
          <p:cNvPr id="434" name="Shape 434"/>
          <p:cNvSpPr/>
          <p:nvPr>
            <p:ph type="body" idx="1"/>
          </p:nvPr>
        </p:nvSpPr>
        <p:spPr>
          <a:xfrm>
            <a:off x="592865" y="2065467"/>
            <a:ext cx="12097744" cy="7263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91728" indent="-386953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Simple DataSource TransactionManager</a:t>
            </a:r>
            <a:endParaRPr sz="4000"/>
          </a:p>
          <a:p>
            <a:pPr lvl="0" marL="491728" indent="-386953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Not Two Phase Commit</a:t>
            </a:r>
            <a:endParaRPr sz="4000"/>
          </a:p>
          <a:p>
            <a:pPr lvl="0" marL="491728" indent="-386953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Only Supports JDBC transactions</a:t>
            </a:r>
            <a:endParaRPr sz="4000"/>
          </a:p>
          <a:p>
            <a:pPr lvl="0" marL="491728" indent="-386953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Local Transaction Support (not Global)</a:t>
            </a:r>
            <a:endParaRPr sz="4000"/>
          </a:p>
          <a:p>
            <a:pPr lvl="0" marL="309562" indent="-204787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&lt;!-- a PlatformTransactionManager is still required --&gt;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9562" indent="-204787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&lt;bean id="transactionManager"</a:t>
            </a:r>
            <a:br>
              <a:rPr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class="org.springframework.jdbc.datasource.DataSourceTransactionManager"&gt;</a:t>
            </a:r>
            <a:br>
              <a:rPr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&lt;!-- (this dependency is defined somewhere else) --&gt;</a:t>
            </a:r>
            <a:br>
              <a:rPr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&lt;property name="dataSource" ref="dataSource"/&gt;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9562" indent="-204787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&lt;/bean&gt;</a:t>
            </a: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37" name="Shape 437"/>
          <p:cNvSpPr/>
          <p:nvPr>
            <p:ph type="title"/>
          </p:nvPr>
        </p:nvSpPr>
        <p:spPr>
          <a:xfrm>
            <a:off x="652288" y="374980"/>
            <a:ext cx="11708420" cy="165975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/>
            </a:pPr>
            <a:r>
              <a:rPr sz="5600"/>
              <a:t>Spring Framework:  Data</a:t>
            </a:r>
            <a:br>
              <a:rPr sz="5600"/>
            </a:br>
            <a:r>
              <a:rPr sz="5600"/>
              <a:t>Transactions</a:t>
            </a:r>
          </a:p>
        </p:txBody>
      </p:sp>
      <p:sp>
        <p:nvSpPr>
          <p:cNvPr id="438" name="Shape 438"/>
          <p:cNvSpPr/>
          <p:nvPr>
            <p:ph type="body" idx="1"/>
          </p:nvPr>
        </p:nvSpPr>
        <p:spPr>
          <a:xfrm>
            <a:off x="592865" y="2065468"/>
            <a:ext cx="12097744" cy="76922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91728" indent="-386953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@Transactional annotation wraps methods with transaction control using transaction manager calls to begin / commit / rollback</a:t>
            </a:r>
            <a:endParaRPr sz="4000"/>
          </a:p>
          <a:p>
            <a:pPr lvl="1" marL="1726292" indent="-811892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isolation and propagation level config</a:t>
            </a:r>
            <a:endParaRPr sz="4000"/>
          </a:p>
          <a:p>
            <a:pPr lvl="1" marL="1726292" indent="-811892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read-only optimization option</a:t>
            </a:r>
            <a:endParaRPr sz="4000"/>
          </a:p>
          <a:p>
            <a:pPr lvl="1" marL="1726292" indent="-811892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timeout (max time before rollback)</a:t>
            </a:r>
            <a:endParaRPr sz="4000"/>
          </a:p>
          <a:p>
            <a:pPr lvl="1" marL="1726292" indent="-811892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applied at class or method level</a:t>
            </a:r>
            <a:endParaRPr sz="4000"/>
          </a:p>
          <a:p>
            <a:pPr lvl="0" marL="309562" indent="-204787" algn="l"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400"/>
              <a:t> </a:t>
            </a:r>
            <a:br>
              <a:rPr sz="2400"/>
            </a:br>
            <a:r>
              <a:rPr sz="2200"/>
              <a:t>@Transactional(readOnly = false, propagation = Propagation.REQUIRES_NEW)</a:t>
            </a:r>
            <a:endParaRPr sz="2200"/>
          </a:p>
          <a:p>
            <a:pPr lvl="1" marL="568325" indent="346075" algn="l">
              <a:lnSpc>
                <a:spcPct val="93000"/>
              </a:lnSpc>
              <a:spcBef>
                <a:spcPts val="1100"/>
              </a:spcBef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200"/>
              <a:t>  	public void updateFoo(Foo foo) {</a:t>
            </a:r>
            <a:endParaRPr sz="2200"/>
          </a:p>
          <a:p>
            <a:pPr lvl="1" marL="568325" indent="346075" algn="l">
              <a:lnSpc>
                <a:spcPct val="93000"/>
              </a:lnSpc>
              <a:spcBef>
                <a:spcPts val="1100"/>
              </a:spcBef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200"/>
              <a:t>    		// do something</a:t>
            </a:r>
            <a:endParaRPr sz="2200"/>
          </a:p>
          <a:p>
            <a:pPr lvl="1" marL="568325" indent="346075" algn="l">
              <a:lnSpc>
                <a:spcPct val="93000"/>
              </a:lnSpc>
              <a:spcBef>
                <a:spcPts val="1100"/>
              </a:spcBef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200"/>
              <a:t>  	}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41" name="Shape 441"/>
          <p:cNvSpPr/>
          <p:nvPr>
            <p:ph type="title"/>
          </p:nvPr>
        </p:nvSpPr>
        <p:spPr>
          <a:xfrm>
            <a:off x="652288" y="374980"/>
            <a:ext cx="11708420" cy="16597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r>
              <a:rPr sz="5600"/>
              <a:t>Spring Framework:  Data Transactions</a:t>
            </a:r>
          </a:p>
        </p:txBody>
      </p:sp>
      <p:sp>
        <p:nvSpPr>
          <p:cNvPr id="442" name="Shape 442"/>
          <p:cNvSpPr/>
          <p:nvPr>
            <p:ph type="body" idx="1"/>
          </p:nvPr>
        </p:nvSpPr>
        <p:spPr>
          <a:xfrm>
            <a:off x="592865" y="2065468"/>
            <a:ext cx="12097744" cy="76922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91728" indent="-386953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000"/>
              <a:t>Propagation provides JTA information about the type of transaction and how it processes with other transaction</a:t>
            </a:r>
            <a:endParaRPr sz="4000"/>
          </a:p>
          <a:p>
            <a:pPr lvl="1" marL="1401535" indent="-487135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400"/>
              <a:t>PROPAGATION_REQUIRED:  DEFAULT, will create a transaction if one is not already created and will participate if one exists. </a:t>
            </a:r>
            <a:endParaRPr sz="2400"/>
          </a:p>
          <a:p>
            <a:pPr lvl="1" marL="1401535" indent="-487135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400"/>
              <a:t>PROPAGATION_REQUIRES_NEW:  will create a new transaction and not participate in existing one, if other exists, will suspend it</a:t>
            </a:r>
            <a:endParaRPr sz="2400"/>
          </a:p>
          <a:p>
            <a:pPr lvl="1" marL="1401535" indent="-487135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400"/>
              <a:t>PROPAGATION_SUPPORTS:  will use transaction if exists, otherwise will not create one (read only operations)</a:t>
            </a:r>
            <a:endParaRPr sz="2400"/>
          </a:p>
          <a:p>
            <a:pPr lvl="1" marL="1401535" indent="-487135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400"/>
              <a:t>PROPAGATION_NESTED:  will leverage save point or sub transactions if supported by resources.</a:t>
            </a:r>
            <a:endParaRPr sz="2400"/>
          </a:p>
          <a:p>
            <a:pPr lvl="1" marL="1401535" indent="-487135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2400"/>
              <a:t>Other options that allow for error handling if exception exists or does not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Dependencies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652289" y="2357124"/>
            <a:ext cx="11698173" cy="6332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Are dependencies good ?</a:t>
            </a:r>
            <a:endParaRPr sz="4000"/>
          </a:p>
          <a:p>
            <a:pPr lvl="0">
              <a:defRPr sz="1800"/>
            </a:pPr>
            <a:r>
              <a:rPr sz="4000"/>
              <a:t>Why we like them ?</a:t>
            </a:r>
            <a:endParaRPr sz="4000"/>
          </a:p>
          <a:p>
            <a:pPr lvl="0">
              <a:defRPr sz="1800"/>
            </a:pPr>
            <a:r>
              <a:rPr sz="4000"/>
              <a:t>Why we don’t like them?</a:t>
            </a:r>
            <a:endParaRPr sz="4000"/>
          </a:p>
          <a:p>
            <a:pPr lvl="0">
              <a:defRPr sz="1800"/>
            </a:pPr>
            <a:r>
              <a:rPr sz="4000"/>
              <a:t>What patterns do we end up using?</a:t>
            </a:r>
            <a:endParaRPr sz="4000"/>
          </a:p>
          <a:p>
            <a:pPr lvl="1">
              <a:defRPr sz="1800"/>
            </a:pPr>
            <a:r>
              <a:rPr sz="4000"/>
              <a:t>singleton</a:t>
            </a:r>
            <a:endParaRPr sz="4000"/>
          </a:p>
          <a:p>
            <a:pPr lvl="1">
              <a:defRPr sz="1800"/>
            </a:pPr>
            <a:r>
              <a:rPr sz="4000"/>
              <a:t>factory</a:t>
            </a:r>
            <a:endParaRPr sz="4000"/>
          </a:p>
          <a:p>
            <a:pPr lvl="1">
              <a:defRPr sz="1800"/>
            </a:pPr>
            <a:r>
              <a:rPr sz="4000"/>
              <a:t>service locator</a:t>
            </a:r>
            <a:endParaRPr sz="4000"/>
          </a:p>
          <a:p>
            <a:pPr lvl="1">
              <a:defRPr sz="1800"/>
            </a:pPr>
            <a:r>
              <a:rPr sz="4000"/>
              <a:t>push versus pull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pic>
        <p:nvPicPr>
          <p:cNvPr id="44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154" y="590133"/>
            <a:ext cx="11999388" cy="8261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pic>
        <p:nvPicPr>
          <p:cNvPr id="44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828" y="1090108"/>
            <a:ext cx="11812923" cy="7452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51" name="Shape 451"/>
          <p:cNvSpPr/>
          <p:nvPr>
            <p:ph type="title"/>
          </p:nvPr>
        </p:nvSpPr>
        <p:spPr>
          <a:xfrm>
            <a:off x="652288" y="374980"/>
            <a:ext cx="11708420" cy="16597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r>
              <a:rPr sz="5600"/>
              <a:t>Spring Framework:  Data Transactions</a:t>
            </a:r>
          </a:p>
        </p:txBody>
      </p:sp>
      <p:sp>
        <p:nvSpPr>
          <p:cNvPr id="452" name="Shape 452"/>
          <p:cNvSpPr/>
          <p:nvPr>
            <p:ph type="body" idx="1"/>
          </p:nvPr>
        </p:nvSpPr>
        <p:spPr>
          <a:xfrm>
            <a:off x="592865" y="2065468"/>
            <a:ext cx="11708420" cy="67619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549771" indent="-444996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Unit Testing can utilize a third party Transaction Manager</a:t>
            </a:r>
            <a:endParaRPr sz="4600"/>
          </a:p>
          <a:p>
            <a:pPr lvl="0" marL="549771" indent="-444996" algn="l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4600"/>
              <a:t>Atomikos is open source and very stable</a:t>
            </a:r>
            <a:endParaRPr sz="4600"/>
          </a:p>
          <a:p>
            <a:pPr lvl="1" marL="1645103" indent="-730703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3600"/>
              <a:t>Transaction Essentials (Apache License 2)</a:t>
            </a:r>
            <a:endParaRPr sz="3600"/>
          </a:p>
          <a:p>
            <a:pPr lvl="1" marL="1645103" indent="-730703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3600"/>
              <a:t>DataSource wrappers for XA and non-XA connections</a:t>
            </a:r>
            <a:endParaRPr sz="3600"/>
          </a:p>
          <a:p>
            <a:pPr lvl="1" marL="1645103" indent="-730703" algn="l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520700" algn="l"/>
                <a:tab pos="660400" algn="l"/>
                <a:tab pos="1257300" algn="l"/>
                <a:tab pos="1841500" algn="l"/>
                <a:tab pos="2438400" algn="l"/>
                <a:tab pos="3022600" algn="l"/>
                <a:tab pos="3619500" algn="l"/>
                <a:tab pos="4203700" algn="l"/>
                <a:tab pos="4800600" algn="l"/>
                <a:tab pos="5384800" algn="l"/>
                <a:tab pos="5981700" algn="l"/>
                <a:tab pos="6565900" algn="l"/>
                <a:tab pos="7162800" algn="l"/>
                <a:tab pos="7747000" algn="l"/>
                <a:tab pos="8331200" algn="l"/>
                <a:tab pos="8928100" algn="l"/>
                <a:tab pos="9512300" algn="l"/>
                <a:tab pos="10109200" algn="l"/>
                <a:tab pos="10693400" algn="l"/>
                <a:tab pos="11290300" algn="l"/>
                <a:tab pos="11874500" algn="l"/>
              </a:tabLst>
              <a:defRPr sz="1800"/>
            </a:pPr>
            <a:r>
              <a:rPr sz="3600"/>
              <a:t>Support for JMS</a:t>
            </a:r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55" name="Shape 455"/>
          <p:cNvSpPr/>
          <p:nvPr>
            <p:ph type="title"/>
          </p:nvPr>
        </p:nvSpPr>
        <p:spPr>
          <a:xfrm>
            <a:off x="652288" y="374980"/>
            <a:ext cx="11708420" cy="165975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/>
            </a:pPr>
            <a:r>
              <a:rPr sz="5600"/>
              <a:t>Spring Framework:  Data</a:t>
            </a:r>
            <a:br>
              <a:rPr sz="5600"/>
            </a:br>
            <a:r>
              <a:rPr sz="5600"/>
              <a:t>Transactions</a:t>
            </a:r>
          </a:p>
        </p:txBody>
      </p:sp>
      <p:sp>
        <p:nvSpPr>
          <p:cNvPr id="456" name="Shape 456"/>
          <p:cNvSpPr/>
          <p:nvPr>
            <p:ph type="body" idx="1"/>
          </p:nvPr>
        </p:nvSpPr>
        <p:spPr>
          <a:xfrm>
            <a:off x="314191" y="2157676"/>
            <a:ext cx="12376417" cy="67619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306466" indent="-201168" algn="l" defTabSz="452627">
              <a:lnSpc>
                <a:spcPct val="93000"/>
              </a:lnSpc>
              <a:spcBef>
                <a:spcPts val="1300"/>
              </a:spcBef>
              <a:tabLst>
                <a:tab pos="508000" algn="l"/>
                <a:tab pos="660400" algn="l"/>
                <a:tab pos="1244600" algn="l"/>
                <a:tab pos="1828800" algn="l"/>
                <a:tab pos="2413000" algn="l"/>
                <a:tab pos="2997200" algn="l"/>
                <a:tab pos="3581400" algn="l"/>
                <a:tab pos="4165600" algn="l"/>
                <a:tab pos="4749800" algn="l"/>
                <a:tab pos="5334000" algn="l"/>
                <a:tab pos="5918200" algn="l"/>
                <a:tab pos="6502400" algn="l"/>
                <a:tab pos="7086600" algn="l"/>
                <a:tab pos="7670800" algn="l"/>
                <a:tab pos="8255000" algn="l"/>
                <a:tab pos="8839200" algn="l"/>
                <a:tab pos="9423400" algn="l"/>
                <a:tab pos="10007600" algn="l"/>
                <a:tab pos="10591800" algn="l"/>
                <a:tab pos="11176000" algn="l"/>
                <a:tab pos="11760200" algn="l"/>
                <a:tab pos="12001500" algn="l"/>
                <a:tab pos="12242800" algn="l"/>
                <a:tab pos="12827000" algn="l"/>
                <a:tab pos="13411200" algn="l"/>
              </a:tabLst>
              <a:defRPr sz="1800"/>
            </a:pPr>
            <a:r>
              <a:rPr sz="3959"/>
              <a:t>Example XML Config</a:t>
            </a:r>
            <a:endParaRPr sz="3959"/>
          </a:p>
          <a:p>
            <a:pPr lvl="0" marL="306466" indent="-201168" algn="l" defTabSz="452627">
              <a:lnSpc>
                <a:spcPct val="93000"/>
              </a:lnSpc>
              <a:spcBef>
                <a:spcPts val="1300"/>
              </a:spcBef>
              <a:tabLst>
                <a:tab pos="508000" algn="l"/>
                <a:tab pos="660400" algn="l"/>
                <a:tab pos="1244600" algn="l"/>
                <a:tab pos="1828800" algn="l"/>
                <a:tab pos="2413000" algn="l"/>
                <a:tab pos="2997200" algn="l"/>
                <a:tab pos="3581400" algn="l"/>
                <a:tab pos="4165600" algn="l"/>
                <a:tab pos="4749800" algn="l"/>
                <a:tab pos="5334000" algn="l"/>
                <a:tab pos="5918200" algn="l"/>
                <a:tab pos="6502400" algn="l"/>
                <a:tab pos="7086600" algn="l"/>
                <a:tab pos="7670800" algn="l"/>
                <a:tab pos="8255000" algn="l"/>
                <a:tab pos="8839200" algn="l"/>
                <a:tab pos="9423400" algn="l"/>
                <a:tab pos="10007600" algn="l"/>
                <a:tab pos="10591800" algn="l"/>
                <a:tab pos="11176000" algn="l"/>
                <a:tab pos="11760200" algn="l"/>
                <a:tab pos="12001500" algn="l"/>
                <a:tab pos="12242800" algn="l"/>
                <a:tab pos="12827000" algn="l"/>
                <a:tab pos="13411200" algn="l"/>
              </a:tabLst>
              <a:defRPr sz="1800"/>
            </a:pP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"dataSource"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"dataSource,datasource"</a:t>
            </a:r>
            <a:b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"com.atomikos.jdbc.nonxa.AtomikosNonXADataSourceBean"</a:t>
            </a:r>
            <a:r>
              <a:rPr sz="1979"/>
              <a:t> </a:t>
            </a:r>
            <a:br>
              <a:rPr sz="1979"/>
            </a:br>
            <a:r>
              <a:rPr sz="1979"/>
              <a:t>		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lazy-init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"true"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init-method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"init"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destroy-method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"close"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"uniqueResourceName"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"NONXADBMS"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"driverClassName"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"${jdbc.driverClassName}"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"${jdbc.url}"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"${jdbc.username}"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"${jdbc.password}"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"readOnly"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"poolSize"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"maxPoolSize"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"minPoolSize"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"testQuery"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1 from dual"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"atomikosTransactionManager"</a:t>
            </a:r>
            <a:b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"com.atomikos.icatch.jta.UserTransactionManager"</a:t>
            </a:r>
            <a:b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sz="1979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init-method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"init"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destroy-method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"close"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"forceShutdown"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979"/>
              <a:t>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"transactionTimeout"</a:t>
            </a:r>
            <a:r>
              <a:rPr sz="1979"/>
              <a:t>  </a:t>
            </a:r>
            <a:r>
              <a:rPr sz="1979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979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1979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"${transaction.timeout}"</a:t>
            </a:r>
            <a:r>
              <a:rPr sz="1979"/>
              <a:t> 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sz="1979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1979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59" name="Shape 459"/>
          <p:cNvSpPr/>
          <p:nvPr>
            <p:ph type="title"/>
          </p:nvPr>
        </p:nvSpPr>
        <p:spPr>
          <a:xfrm>
            <a:off x="652288" y="374980"/>
            <a:ext cx="11708420" cy="165975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/>
            </a:pPr>
            <a:r>
              <a:rPr sz="5600"/>
              <a:t>Spring Framework:  Data</a:t>
            </a:r>
            <a:br>
              <a:rPr sz="5600"/>
            </a:br>
            <a:r>
              <a:rPr sz="5600"/>
              <a:t>Transactions</a:t>
            </a:r>
          </a:p>
        </p:txBody>
      </p:sp>
      <p:sp>
        <p:nvSpPr>
          <p:cNvPr id="460" name="Shape 460"/>
          <p:cNvSpPr/>
          <p:nvPr>
            <p:ph type="body" idx="1"/>
          </p:nvPr>
        </p:nvSpPr>
        <p:spPr>
          <a:xfrm>
            <a:off x="592865" y="2065467"/>
            <a:ext cx="11708420" cy="756928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341312" indent="-339725" algn="l">
              <a:lnSpc>
                <a:spcPct val="93000"/>
              </a:lnSpc>
              <a:tabLst>
                <a:tab pos="431800" algn="l"/>
                <a:tab pos="711200" algn="l"/>
                <a:tab pos="1308100" algn="l"/>
                <a:tab pos="1892300" algn="l"/>
                <a:tab pos="2489200" algn="l"/>
                <a:tab pos="3073400" algn="l"/>
                <a:tab pos="3670300" algn="l"/>
                <a:tab pos="4254500" algn="l"/>
                <a:tab pos="4851400" algn="l"/>
                <a:tab pos="5435600" algn="l"/>
                <a:tab pos="6019800" algn="l"/>
                <a:tab pos="6616700" algn="l"/>
                <a:tab pos="7200900" algn="l"/>
                <a:tab pos="7797800" algn="l"/>
                <a:tab pos="8382000" algn="l"/>
                <a:tab pos="8978900" algn="l"/>
                <a:tab pos="9563100" algn="l"/>
                <a:tab pos="10160000" algn="l"/>
                <a:tab pos="10744200" algn="l"/>
                <a:tab pos="11341100" algn="l"/>
                <a:tab pos="11785600" algn="l"/>
                <a:tab pos="12369800" algn="l"/>
                <a:tab pos="12954000" algn="l"/>
                <a:tab pos="13550900" algn="l"/>
              </a:tabLst>
              <a:defRPr sz="1800"/>
            </a:pPr>
            <a:r>
              <a:rPr sz="4000"/>
              <a:t>Example XML Config (cont)</a:t>
            </a:r>
            <a:br>
              <a:rPr sz="4000"/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"atomikosUserTransaction"</a:t>
            </a:r>
            <a:b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"com.atomikos.icatch.jta.UserTransactionImp"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"transactionTimeout"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"${transaction.timeout}"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1312" indent="-339725" algn="l">
              <a:lnSpc>
                <a:spcPct val="93000"/>
              </a:lnSpc>
              <a:tabLst>
                <a:tab pos="431800" algn="l"/>
                <a:tab pos="711200" algn="l"/>
                <a:tab pos="1308100" algn="l"/>
                <a:tab pos="1892300" algn="l"/>
                <a:tab pos="2489200" algn="l"/>
                <a:tab pos="3073400" algn="l"/>
                <a:tab pos="3670300" algn="l"/>
                <a:tab pos="4254500" algn="l"/>
                <a:tab pos="4851400" algn="l"/>
                <a:tab pos="5435600" algn="l"/>
                <a:tab pos="6019800" algn="l"/>
                <a:tab pos="6616700" algn="l"/>
                <a:tab pos="7200900" algn="l"/>
                <a:tab pos="7797800" algn="l"/>
                <a:tab pos="8382000" algn="l"/>
                <a:tab pos="8978900" algn="l"/>
                <a:tab pos="9563100" algn="l"/>
                <a:tab pos="10160000" algn="l"/>
                <a:tab pos="10744200" algn="l"/>
                <a:tab pos="11341100" algn="l"/>
                <a:tab pos="11785600" algn="l"/>
                <a:tab pos="12369800" algn="l"/>
                <a:tab pos="12954000" algn="l"/>
                <a:tab pos="13550900" algn="l"/>
              </a:tabLst>
              <a:defRPr sz="1800"/>
            </a:pPr>
            <a:r>
              <a:rPr sz="200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&lt;!-- Configure the Spring framework to use JTA transactions from </a:t>
            </a:r>
            <a:r>
              <a:rPr sz="2000" u="sng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Atomikos</a:t>
            </a:r>
            <a:r>
              <a:rPr sz="200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 --&gt;</a:t>
            </a:r>
            <a:br>
              <a:rPr sz="200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2000"/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"transactionManager"</a:t>
            </a:r>
            <a:b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/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"org.springframework.transaction.jta.JtaTransactionManager"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2000"/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"transactionManager"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"atomikosTransactionManager"</a:t>
            </a:r>
            <a:r>
              <a:rPr sz="2000"/>
              <a:t>  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2000"/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"userTransaction"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sz="2000"/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"atomikosUserTransaction"</a:t>
            </a:r>
            <a:r>
              <a:rPr sz="2000"/>
              <a:t>  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&lt;!-- enable the configuration of </a:t>
            </a:r>
            <a:r>
              <a:rPr sz="2000" u="sng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transactional</a:t>
            </a:r>
            <a:r>
              <a:rPr sz="200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 behavior based on annotations --&gt;</a:t>
            </a:r>
            <a:br>
              <a:rPr sz="200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200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tx:annotation-driven</a:t>
            </a:r>
            <a:r>
              <a:rPr sz="2000"/>
              <a:t> </a:t>
            </a:r>
            <a:r>
              <a:rPr sz="2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transaction-manager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sz="2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"transactionManager"</a:t>
            </a:r>
            <a: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63" name="Shape 4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Data </a:t>
            </a:r>
            <a:endParaRPr sz="5600"/>
          </a:p>
          <a:p>
            <a:pPr lvl="0">
              <a:defRPr sz="1800"/>
            </a:pPr>
            <a:r>
              <a:rPr sz="5600"/>
              <a:t>Transactions</a:t>
            </a:r>
          </a:p>
        </p:txBody>
      </p:sp>
      <p:sp>
        <p:nvSpPr>
          <p:cNvPr id="464" name="Shape 464"/>
          <p:cNvSpPr/>
          <p:nvPr>
            <p:ph type="body" idx="1"/>
          </p:nvPr>
        </p:nvSpPr>
        <p:spPr>
          <a:xfrm>
            <a:off x="653313" y="2463831"/>
            <a:ext cx="11698174" cy="63327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LAB 08 use Spring JDBC Repository to create an AuditDAO implementation</a:t>
            </a:r>
            <a:endParaRPr sz="4000"/>
          </a:p>
          <a:p>
            <a:pPr lvl="1">
              <a:defRPr sz="1800"/>
            </a:pPr>
            <a:r>
              <a:rPr sz="4000"/>
              <a:t>Uncomment Asserts in AuditDAOTest</a:t>
            </a:r>
            <a:endParaRPr sz="4000"/>
          </a:p>
          <a:p>
            <a:pPr lvl="1">
              <a:defRPr sz="1800"/>
            </a:pPr>
            <a:r>
              <a:rPr sz="4000"/>
              <a:t>Uncomment Asserts in UserTest</a:t>
            </a:r>
            <a:endParaRPr sz="4000"/>
          </a:p>
          <a:p>
            <a:pPr lvl="1">
              <a:defRPr sz="1800"/>
            </a:pPr>
            <a:r>
              <a:rPr sz="4000"/>
              <a:t>Change Objects to make test green</a:t>
            </a:r>
            <a:endParaRPr sz="4000"/>
          </a:p>
          <a:p>
            <a:pPr lvl="1">
              <a:defRPr sz="1800"/>
            </a:pPr>
            <a:r>
              <a:rPr sz="4000"/>
              <a:t>Use @Transactional appropriately</a:t>
            </a:r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67" name="Shape 467"/>
          <p:cNvSpPr/>
          <p:nvPr>
            <p:ph type="title"/>
          </p:nvPr>
        </p:nvSpPr>
        <p:spPr>
          <a:xfrm>
            <a:off x="653313" y="88071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LAB 08</a:t>
            </a:r>
          </a:p>
        </p:txBody>
      </p:sp>
      <p:sp>
        <p:nvSpPr>
          <p:cNvPr id="468" name="Shape 468"/>
          <p:cNvSpPr/>
          <p:nvPr/>
        </p:nvSpPr>
        <p:spPr>
          <a:xfrm>
            <a:off x="2535879" y="3751619"/>
            <a:ext cx="7933042" cy="67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Wait here until ready to move on…</a:t>
            </a:r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71" name="Shape 4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Web with Boot</a:t>
            </a:r>
          </a:p>
        </p:txBody>
      </p:sp>
      <p:sp>
        <p:nvSpPr>
          <p:cNvPr id="472" name="Shape 472"/>
          <p:cNvSpPr/>
          <p:nvPr>
            <p:ph type="body" idx="1"/>
          </p:nvPr>
        </p:nvSpPr>
        <p:spPr>
          <a:xfrm>
            <a:off x="653313" y="2463831"/>
            <a:ext cx="11698174" cy="63327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Provides easy boiler plates for starting apps</a:t>
            </a:r>
            <a:endParaRPr sz="4000"/>
          </a:p>
          <a:p>
            <a:pPr lvl="1">
              <a:defRPr sz="1800"/>
            </a:pPr>
            <a:r>
              <a:rPr sz="4000"/>
              <a:t>Support from STS </a:t>
            </a:r>
            <a:br>
              <a:rPr sz="4000"/>
            </a:br>
            <a:r>
              <a:rPr sz="4000"/>
              <a:t>File-&gt;New-&gt;Spring Starter Project</a:t>
            </a:r>
            <a:endParaRPr sz="4000"/>
          </a:p>
          <a:p>
            <a:pPr lvl="1">
              <a:defRPr sz="1800"/>
            </a:pPr>
            <a:r>
              <a:rPr sz="40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http://projects.spring.io/spring-boot</a:t>
            </a:r>
            <a:br>
              <a:rPr sz="4000"/>
            </a:br>
            <a:endParaRPr sz="4000"/>
          </a:p>
          <a:p>
            <a:pPr lvl="0">
              <a:defRPr sz="1800"/>
            </a:pPr>
            <a:r>
              <a:rPr sz="4000"/>
              <a:t>Easy getting started with InitializR</a:t>
            </a:r>
            <a:endParaRPr sz="4000"/>
          </a:p>
          <a:p>
            <a:pPr lvl="1">
              <a:defRPr sz="1800"/>
            </a:pPr>
            <a:r>
              <a:rPr sz="4000"/>
              <a:t>select types of options (Web, JMS, JPA, etc)</a:t>
            </a:r>
            <a:endParaRPr sz="4000"/>
          </a:p>
          <a:p>
            <a:pPr lvl="1">
              <a:defRPr sz="1800"/>
            </a:pPr>
            <a:r>
              <a:rPr sz="4000"/>
              <a:t>generates boiler plate zip to download</a:t>
            </a:r>
            <a:endParaRPr sz="4000"/>
          </a:p>
          <a:p>
            <a:pPr lvl="1">
              <a:defRPr sz="1800"/>
            </a:pPr>
            <a:r>
              <a:rPr sz="40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3" invalidUrl="" action="" tgtFrame="" tooltip="" history="1" highlightClick="0" endSnd="0"/>
              </a:rPr>
              <a:t>http://start.spring.io</a:t>
            </a:r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75" name="Shape 475"/>
          <p:cNvSpPr/>
          <p:nvPr>
            <p:ph type="title"/>
          </p:nvPr>
        </p:nvSpPr>
        <p:spPr>
          <a:xfrm>
            <a:off x="539013" y="2094671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DEMO Spring-Boot</a:t>
            </a:r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78" name="Shape 4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Resources</a:t>
            </a:r>
          </a:p>
        </p:txBody>
      </p:sp>
      <p:sp>
        <p:nvSpPr>
          <p:cNvPr id="479" name="Shape 479"/>
          <p:cNvSpPr/>
          <p:nvPr/>
        </p:nvSpPr>
        <p:spPr>
          <a:xfrm>
            <a:off x="498946" y="2128584"/>
            <a:ext cx="12217362" cy="3162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9013" tIns="59013" rIns="59013" bIns="59013">
            <a:spAutoFit/>
          </a:bodyPr>
          <a:lstStyle/>
          <a:p>
            <a:pPr lvl="0">
              <a:defRPr sz="1800"/>
            </a:pPr>
            <a:r>
              <a:rPr sz="2800">
                <a:hlinkClick r:id="rId2" invalidUrl="" action="" tgtFrame="" tooltip="" history="1" highlightClick="0" endSnd="0"/>
              </a:rPr>
              <a:t>http://docs.spring.io/spring/docs/current/spring-framework-reference/htmlsingle/</a:t>
            </a:r>
            <a:r>
              <a:rPr sz="2800"/>
              <a:t> </a:t>
            </a:r>
            <a:endParaRPr sz="2800"/>
          </a:p>
          <a:p>
            <a:pPr lvl="0">
              <a:defRPr sz="1800"/>
            </a:pPr>
            <a:r>
              <a:rPr sz="2800">
                <a:hlinkClick r:id="rId3" invalidUrl="" action="" tgtFrame="" tooltip="" history="1" highlightClick="0" endSnd="0"/>
              </a:rPr>
              <a:t>http://spring.io/docs</a:t>
            </a:r>
            <a:endParaRPr sz="2800"/>
          </a:p>
          <a:p>
            <a:pPr lvl="0">
              <a:defRPr sz="1800"/>
            </a:pPr>
            <a:r>
              <a:rPr sz="2800">
                <a:hlinkClick r:id="rId4" invalidUrl="" action="" tgtFrame="" tooltip="" history="1" highlightClick="0" endSnd="0"/>
              </a:rPr>
              <a:t>http://spring.io/guides</a:t>
            </a:r>
            <a:endParaRPr sz="2800"/>
          </a:p>
          <a:p>
            <a:pPr lvl="0">
              <a:defRPr sz="1800"/>
            </a:pPr>
            <a:r>
              <a:rPr sz="2800"/>
              <a:t>http://www.theserverside.com/news/1364527/Introduction-to-the-Spring-Framework</a:t>
            </a:r>
            <a:endParaRPr sz="2800"/>
          </a:p>
          <a:p>
            <a:pPr lvl="0">
              <a:defRPr sz="1800"/>
            </a:pPr>
            <a:r>
              <a:rPr sz="2800"/>
              <a:t>http://www.javabeat.net/tutorials/8-spring-framework-beginners-tutorial.html</a:t>
            </a:r>
            <a:endParaRPr sz="2800"/>
          </a:p>
          <a:p>
            <a:pPr lvl="0">
              <a:defRPr sz="1800"/>
            </a:pPr>
            <a:r>
              <a:rPr sz="2800" u="sng"/>
              <a:t>Spring In Action</a:t>
            </a:r>
            <a:r>
              <a:rPr sz="2800"/>
              <a:t>, Walls</a:t>
            </a:r>
            <a:endParaRPr sz="2800"/>
          </a:p>
          <a:p>
            <a:pPr lvl="0">
              <a:defRPr sz="1800"/>
            </a:pPr>
            <a:r>
              <a:rPr sz="2800" u="sng"/>
              <a:t>Pro Spring</a:t>
            </a:r>
            <a:r>
              <a:rPr sz="2800"/>
              <a:t>, Harrop and Machacek</a:t>
            </a:r>
            <a:br>
              <a:rPr sz="2800"/>
            </a:b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104" name="Shape 104"/>
          <p:cNvSpPr/>
          <p:nvPr>
            <p:ph type="title"/>
          </p:nvPr>
        </p:nvSpPr>
        <p:spPr>
          <a:xfrm>
            <a:off x="652289" y="114748"/>
            <a:ext cx="11698173" cy="16801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Introduction</a:t>
            </a:r>
            <a:endParaRPr sz="5600"/>
          </a:p>
          <a:p>
            <a:pPr lvl="0">
              <a:defRPr sz="1800"/>
            </a:pPr>
            <a:r>
              <a:rPr sz="5600"/>
              <a:t>Core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What does POJO dependencies look like?</a:t>
            </a:r>
            <a:br>
              <a:rPr sz="4000"/>
            </a:br>
            <a:r>
              <a:rPr sz="4000"/>
              <a:t>Lab 01</a:t>
            </a:r>
            <a:endParaRPr sz="4000"/>
          </a:p>
          <a:p>
            <a:pPr lvl="0">
              <a:defRPr sz="1800"/>
            </a:pPr>
            <a:r>
              <a:rPr sz="4000"/>
              <a:t>What does it look like with Spring XML ?</a:t>
            </a:r>
            <a:br>
              <a:rPr sz="4000"/>
            </a:br>
            <a:r>
              <a:rPr sz="4000"/>
              <a:t>Lab 02</a:t>
            </a:r>
            <a:endParaRPr sz="4000"/>
          </a:p>
          <a:p>
            <a:pPr lvl="0">
              <a:defRPr sz="1800"/>
            </a:pPr>
            <a:r>
              <a:rPr sz="4000"/>
              <a:t>What does it look like with Spring Annotations?</a:t>
            </a:r>
            <a:br>
              <a:rPr sz="4000"/>
            </a:br>
            <a:r>
              <a:rPr sz="4000"/>
              <a:t>Lab 03</a:t>
            </a:r>
            <a:endParaRPr sz="4000"/>
          </a:p>
          <a:p>
            <a:pPr lvl="0">
              <a:defRPr sz="1800"/>
            </a:pPr>
            <a:r>
              <a:rPr sz="4000"/>
              <a:t>What are Spring profiles?</a:t>
            </a:r>
            <a:br>
              <a:rPr sz="4000"/>
            </a:br>
            <a:r>
              <a:rPr sz="4000"/>
              <a:t>Lab 04 / Lab 05</a:t>
            </a:r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82" name="Shape 4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Resources</a:t>
            </a:r>
          </a:p>
        </p:txBody>
      </p:sp>
      <p:sp>
        <p:nvSpPr>
          <p:cNvPr id="483" name="Shape 483"/>
          <p:cNvSpPr/>
          <p:nvPr/>
        </p:nvSpPr>
        <p:spPr>
          <a:xfrm>
            <a:off x="648190" y="2181345"/>
            <a:ext cx="11708420" cy="5390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9013" tIns="59013" rIns="59013" bIns="59013">
            <a:spAutoFit/>
          </a:bodyPr>
          <a:lstStyle/>
          <a:p>
            <a:pPr lvl="0">
              <a:defRPr sz="1800"/>
            </a:pPr>
            <a:r>
              <a:rPr sz="3300">
                <a:hlinkClick r:id="rId2" invalidUrl="" action="" tgtFrame="" tooltip="" history="1" highlightClick="0" endSnd="0"/>
              </a:rPr>
              <a:t>http://refcardz.dzone.com/refcardz/spring-configuration</a:t>
            </a:r>
            <a:endParaRPr sz="3300"/>
          </a:p>
          <a:p>
            <a:pPr lvl="0">
              <a:defRPr sz="1800"/>
            </a:pPr>
            <a:r>
              <a:rPr sz="3300">
                <a:hlinkClick r:id="rId3" invalidUrl="" action="" tgtFrame="" tooltip="" history="1" highlightClick="0" endSnd="0"/>
              </a:rPr>
              <a:t>http://refcardz.dzone.com/refcardz/spring-annotations</a:t>
            </a:r>
            <a:endParaRPr sz="3300"/>
          </a:p>
          <a:p>
            <a:pPr lvl="0">
              <a:defRPr sz="1800"/>
            </a:pPr>
            <a:r>
              <a:rPr sz="3300">
                <a:hlinkClick r:id="rId4" invalidUrl="" action="" tgtFrame="" tooltip="" history="1" highlightClick="0" endSnd="0"/>
              </a:rPr>
              <a:t>http://refcardz.dzone.com/refcardz/core-spring-data</a:t>
            </a:r>
            <a:endParaRPr sz="3300"/>
          </a:p>
          <a:p>
            <a:pPr lvl="0">
              <a:defRPr sz="1800"/>
            </a:pPr>
            <a:r>
              <a:rPr sz="3300">
                <a:hlinkClick r:id="rId5" invalidUrl="" action="" tgtFrame="" tooltip="" history="1" highlightClick="0" endSnd="0"/>
              </a:rPr>
              <a:t>http://refcardz.dzone.com/refcardz/eclipse-tools-spring</a:t>
            </a:r>
            <a:endParaRPr sz="3300"/>
          </a:p>
          <a:p>
            <a:pPr lvl="0">
              <a:defRPr sz="1800"/>
            </a:pPr>
            <a:r>
              <a:rPr sz="3300">
                <a:hlinkClick r:id="rId6" invalidUrl="" action="" tgtFrame="" tooltip="" history="1" highlightClick="0" endSnd="0"/>
              </a:rPr>
              <a:t>http://refcardz.dzone.com/refcardz/spring-web-flow</a:t>
            </a:r>
            <a:endParaRPr sz="3300"/>
          </a:p>
          <a:p>
            <a:pPr lvl="0">
              <a:defRPr sz="1800"/>
            </a:pPr>
            <a:r>
              <a:rPr sz="3300">
                <a:hlinkClick r:id="rId7" invalidUrl="" action="" tgtFrame="" tooltip="" history="1" highlightClick="0" endSnd="0"/>
              </a:rPr>
              <a:t>http://refcardz.dzone.com/refcardz/expression-based-authorization</a:t>
            </a:r>
            <a:endParaRPr sz="3300"/>
          </a:p>
          <a:p>
            <a:pPr lvl="0">
              <a:defRPr sz="1800"/>
            </a:pPr>
            <a:r>
              <a:rPr sz="3300">
                <a:hlinkClick r:id="rId8" invalidUrl="" action="" tgtFrame="" tooltip="" history="1" highlightClick="0" endSnd="0"/>
              </a:rPr>
              <a:t>http://refcardz.dzone.com/refcardz/getting-started-with-jpa</a:t>
            </a:r>
            <a:endParaRPr sz="3300"/>
          </a:p>
          <a:p>
            <a:pPr lvl="0">
              <a:defRPr sz="1800"/>
            </a:pPr>
            <a:r>
              <a:rPr sz="3300">
                <a:hlinkClick r:id="rId9" invalidUrl="" action="" tgtFrame="" tooltip="" history="1" highlightClick="0" endSnd="0"/>
              </a:rPr>
              <a:t>http://refcardz.dzone.com/refcardz/whats-new-jpa-20</a:t>
            </a:r>
            <a:endParaRPr sz="3300"/>
          </a:p>
          <a:p>
            <a:pPr lvl="0">
              <a:defRPr sz="1800"/>
            </a:pPr>
            <a:r>
              <a:rPr sz="3300">
                <a:hlinkClick r:id="rId10" invalidUrl="" action="" tgtFrame="" tooltip="" history="1" highlightClick="0" endSnd="0"/>
              </a:rPr>
              <a:t>http://refcardz.dzone.com/refcardz/eclipselink-jpa</a:t>
            </a:r>
            <a:endParaRPr sz="3300"/>
          </a:p>
          <a:p>
            <a:pPr lvl="0">
              <a:defRPr sz="1800"/>
            </a:pPr>
            <a:r>
              <a:rPr sz="3300">
                <a:hlinkClick r:id="rId11" invalidUrl="" action="" tgtFrame="" tooltip="" history="1" highlightClick="0" endSnd="0"/>
              </a:rPr>
              <a:t>http://refcardz.dzone.com/refcardz/spring-integration</a:t>
            </a:r>
            <a:endParaRPr sz="3300"/>
          </a:p>
          <a:p>
            <a:pPr lvl="0">
              <a:defRPr sz="1800"/>
            </a:pPr>
            <a:r>
              <a:rPr sz="3300">
                <a:hlinkClick r:id="rId12" invalidUrl="" action="" tgtFrame="" tooltip="" history="1" highlightClick="0" endSnd="0"/>
              </a:rPr>
              <a:t>http://refcardz.dzone.com/refcardz/spring-batch-refcard</a:t>
            </a:r>
            <a:endParaRPr sz="3300"/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486" name="Shape 486"/>
          <p:cNvSpPr/>
          <p:nvPr>
            <p:ph type="title"/>
          </p:nvPr>
        </p:nvSpPr>
        <p:spPr>
          <a:xfrm>
            <a:off x="539013" y="2094671"/>
            <a:ext cx="11698174" cy="21679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2200"/>
            </a:fld>
          </a:p>
        </p:txBody>
      </p:sp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Spring Framework:  Introduction</a:t>
            </a:r>
            <a:br>
              <a:rPr sz="5600"/>
            </a:br>
            <a:r>
              <a:rPr sz="5600"/>
              <a:t>Dependencies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653313" y="2357124"/>
            <a:ext cx="11698174" cy="6332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LAB 01 simple POJO dependencies</a:t>
            </a:r>
            <a:endParaRPr sz="4000"/>
          </a:p>
          <a:p>
            <a:pPr lvl="1">
              <a:defRPr sz="1800"/>
            </a:pPr>
            <a:r>
              <a:rPr sz="4000"/>
              <a:t>Go to unit test and uncomment the Asserts</a:t>
            </a:r>
            <a:endParaRPr sz="4000"/>
          </a:p>
          <a:p>
            <a:pPr lvl="1">
              <a:defRPr sz="1800"/>
            </a:pPr>
            <a:r>
              <a:rPr sz="4000"/>
              <a:t>Change code to make test green</a:t>
            </a:r>
            <a:endParaRPr sz="4000"/>
          </a:p>
          <a:p>
            <a:pPr lvl="1">
              <a:defRPr sz="1800"/>
            </a:pPr>
            <a:r>
              <a:rPr sz="4000"/>
              <a:t>Create the HAS-A relationships between</a:t>
            </a:r>
            <a:br>
              <a:rPr sz="4000"/>
            </a:br>
            <a:r>
              <a:rPr sz="4000"/>
              <a:t>User to ATM to Bank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59013" tIns="59013" rIns="59013" bIns="59013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9013" tIns="59013" rIns="59013" bIns="59013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59013" tIns="59013" rIns="59013" bIns="59013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9013" tIns="59013" rIns="59013" bIns="59013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