
<file path=[Content_Types].xml><?xml version="1.0" encoding="utf-8"?>
<Types xmlns="http://schemas.openxmlformats.org/package/2006/content-types">
  <Default Extension="png" ContentType="image/png"/>
  <Default Extension="png&amp;ehk=4JO8KFZnwmhgKb5JrlUwSg&amp;pid=OfficeInsert" ContentType="image/png"/>
  <Default Extension="emf" ContentType="image/x-emf"/>
  <Default Extension="jpeg" ContentType="image/jpeg"/>
  <Default Extension="png&amp;ehk=jiZSaKLWltFXjQ6wLIGtpg&amp;pid=OfficeInsert"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91" r:id="rId5"/>
  </p:sldMasterIdLst>
  <p:notesMasterIdLst>
    <p:notesMasterId r:id="rId36"/>
  </p:notesMasterIdLst>
  <p:handoutMasterIdLst>
    <p:handoutMasterId r:id="rId37"/>
  </p:handoutMasterIdLst>
  <p:sldIdLst>
    <p:sldId id="1367" r:id="rId6"/>
    <p:sldId id="1401" r:id="rId7"/>
    <p:sldId id="1318" r:id="rId8"/>
    <p:sldId id="1433" r:id="rId9"/>
    <p:sldId id="1436" r:id="rId10"/>
    <p:sldId id="1440" r:id="rId11"/>
    <p:sldId id="1411" r:id="rId12"/>
    <p:sldId id="1441" r:id="rId13"/>
    <p:sldId id="1438" r:id="rId14"/>
    <p:sldId id="1409" r:id="rId15"/>
    <p:sldId id="1427" r:id="rId16"/>
    <p:sldId id="1407" r:id="rId17"/>
    <p:sldId id="1439" r:id="rId18"/>
    <p:sldId id="1408" r:id="rId19"/>
    <p:sldId id="1434" r:id="rId20"/>
    <p:sldId id="1415" r:id="rId21"/>
    <p:sldId id="1416" r:id="rId22"/>
    <p:sldId id="1417" r:id="rId23"/>
    <p:sldId id="1418" r:id="rId24"/>
    <p:sldId id="1430" r:id="rId25"/>
    <p:sldId id="1429" r:id="rId26"/>
    <p:sldId id="1419" r:id="rId27"/>
    <p:sldId id="1435" r:id="rId28"/>
    <p:sldId id="1421" r:id="rId29"/>
    <p:sldId id="1422" r:id="rId30"/>
    <p:sldId id="1431" r:id="rId31"/>
    <p:sldId id="1432" r:id="rId32"/>
    <p:sldId id="1425" r:id="rId33"/>
    <p:sldId id="1426" r:id="rId34"/>
    <p:sldId id="1326"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3 TR-TV Template" id="{A073DAE3-B461-442F-A3D3-6642BD875E45}">
          <p14:sldIdLst>
            <p14:sldId id="1367"/>
            <p14:sldId id="1401"/>
            <p14:sldId id="1318"/>
            <p14:sldId id="1433"/>
            <p14:sldId id="1436"/>
            <p14:sldId id="1440"/>
            <p14:sldId id="1411"/>
            <p14:sldId id="1441"/>
            <p14:sldId id="1438"/>
            <p14:sldId id="1409"/>
            <p14:sldId id="1427"/>
            <p14:sldId id="1407"/>
            <p14:sldId id="1439"/>
            <p14:sldId id="1408"/>
            <p14:sldId id="1434"/>
            <p14:sldId id="1415"/>
            <p14:sldId id="1416"/>
            <p14:sldId id="1417"/>
            <p14:sldId id="1418"/>
            <p14:sldId id="1430"/>
            <p14:sldId id="1429"/>
            <p14:sldId id="1419"/>
            <p14:sldId id="1435"/>
            <p14:sldId id="1421"/>
            <p14:sldId id="1422"/>
            <p14:sldId id="1431"/>
            <p14:sldId id="1432"/>
            <p14:sldId id="1425"/>
            <p14:sldId id="1426"/>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107C10"/>
    <a:srgbClr val="0078D7"/>
    <a:srgbClr val="FFFFFF"/>
    <a:srgbClr val="505050"/>
    <a:srgbClr val="FF8C00"/>
    <a:srgbClr val="00BCF2"/>
    <a:srgbClr val="000000"/>
    <a:srgbClr val="D63F27"/>
    <a:srgbClr val="F78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6" autoAdjust="0"/>
    <p:restoredTop sz="57767" autoAdjust="0"/>
  </p:normalViewPr>
  <p:slideViewPr>
    <p:cSldViewPr>
      <p:cViewPr varScale="1">
        <p:scale>
          <a:sx n="54" d="100"/>
          <a:sy n="54" d="100"/>
        </p:scale>
        <p:origin x="1276"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1/11/2017 7:43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1/11/2017 7:42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483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Activating Windows</a:t>
            </a:r>
            <a:r>
              <a:rPr lang="en-US" baseline="0" dirty="0"/>
              <a:t> Subsystem for 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First things first, ensure you have compatible hardware.  WSL requires </a:t>
            </a:r>
            <a:r>
              <a:rPr lang="en-US" dirty="0"/>
              <a:t>an AMD/Intel x64 compatible CPU &amp; OS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Next</a:t>
            </a:r>
            <a:r>
              <a:rPr lang="en-US" baseline="0" dirty="0"/>
              <a:t> ensure you are running a </a:t>
            </a:r>
            <a:r>
              <a:rPr lang="en-US" dirty="0"/>
              <a:t>64-bit version of </a:t>
            </a:r>
            <a:r>
              <a:rPr lang="en-US" b="1" dirty="0"/>
              <a:t>Windows 10 Anniversary Update version 16xx / build 14316 or later</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7269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head to settings and turn on developer mode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6619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head to Windows </a:t>
            </a:r>
            <a:r>
              <a:rPr lang="en-US" dirty="0" err="1"/>
              <a:t>feaature</a:t>
            </a:r>
            <a:r>
              <a:rPr lang="en-US" baseline="0" dirty="0"/>
              <a:t> and check the box next to Windows Subsystem for Linux (Beta) and reboot</a:t>
            </a: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96739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Alternately:</a:t>
            </a:r>
          </a:p>
          <a:p>
            <a:r>
              <a:rPr lang="en-US" dirty="0"/>
              <a:t>Open a PowerShell prompt as administrator and run:</a:t>
            </a:r>
            <a:br>
              <a:rPr lang="en-US" dirty="0"/>
            </a:br>
            <a:r>
              <a:rPr lang="en-US" dirty="0"/>
              <a:t>Enable-</a:t>
            </a:r>
            <a:r>
              <a:rPr lang="en-US" dirty="0" err="1"/>
              <a:t>WindowsOptionalFeature</a:t>
            </a:r>
            <a:r>
              <a:rPr lang="en-US" dirty="0"/>
              <a:t> -Online -</a:t>
            </a:r>
            <a:r>
              <a:rPr lang="en-US" dirty="0" err="1"/>
              <a:t>FeatureName</a:t>
            </a:r>
            <a:r>
              <a:rPr lang="en-US" dirty="0"/>
              <a:t> Microsoft-Windows-Subsystem-Linux </a:t>
            </a:r>
          </a:p>
          <a:p>
            <a:endParaRPr lang="en-US" dirty="0"/>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7006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reboot,</a:t>
            </a:r>
            <a:r>
              <a:rPr lang="en-US" baseline="0" dirty="0"/>
              <a:t> hit the windows key and type “bash” to bring up the bash on Ubuntu on Windows installer.  And there you have it!</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73304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Without further ado,</a:t>
            </a:r>
            <a:r>
              <a:rPr lang="en-US" baseline="0" dirty="0"/>
              <a:t> Let’s introduce</a:t>
            </a:r>
            <a:r>
              <a:rPr lang="en-US" dirty="0"/>
              <a:t> Bash on Ubuntu on Windows – created in partnership with Canonical</a:t>
            </a:r>
            <a:r>
              <a:rPr lang="en-US" baseline="0" dirty="0"/>
              <a:t> - maintainers of the popular </a:t>
            </a:r>
            <a:r>
              <a:rPr lang="en-US" baseline="0" dirty="0" err="1"/>
              <a:t>debian</a:t>
            </a:r>
            <a:r>
              <a:rPr lang="en-US" baseline="0" dirty="0"/>
              <a:t> based Ubuntu Linux distro on running on o</a:t>
            </a:r>
            <a:r>
              <a:rPr lang="en-US" dirty="0"/>
              <a:t>ur new distro-agnostic, Linux compatible subsystem</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41702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64252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9869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22773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418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b="0" kern="1200" dirty="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to obtain the latest edition of Windows Subsystem for Linux that will be included in the upcoming Windows Anniversary update.</a:t>
            </a:r>
          </a:p>
          <a:p>
            <a:r>
              <a:rPr lang="en-US" sz="900" b="0" kern="1200" dirty="0">
                <a:solidFill>
                  <a:schemeClr val="tx1"/>
                </a:solidFill>
                <a:latin typeface="Segoe UI" pitchFamily="34" charset="0"/>
                <a:ea typeface="+mn-ea"/>
                <a:cs typeface="+mn-cs"/>
              </a:rPr>
              <a:t>Anniversary</a:t>
            </a:r>
            <a:r>
              <a:rPr lang="en-US" sz="900" b="0" kern="1200" baseline="0" dirty="0">
                <a:solidFill>
                  <a:schemeClr val="tx1"/>
                </a:solidFill>
                <a:latin typeface="Segoe UI" pitchFamily="34" charset="0"/>
                <a:ea typeface="+mn-ea"/>
                <a:cs typeface="+mn-cs"/>
              </a:rPr>
              <a:t> update currently slated for August 2, </a:t>
            </a:r>
            <a:r>
              <a:rPr lang="en-US" sz="900" b="0" kern="1200" baseline="0" dirty="0" err="1">
                <a:solidFill>
                  <a:schemeClr val="tx1"/>
                </a:solidFill>
                <a:latin typeface="Segoe UI" pitchFamily="34" charset="0"/>
                <a:ea typeface="+mn-ea"/>
                <a:cs typeface="+mn-cs"/>
              </a:rPr>
              <a:t>althou</a:t>
            </a:r>
            <a:r>
              <a:rPr lang="en-US" sz="900" b="0" kern="1200" baseline="0" dirty="0">
                <a:solidFill>
                  <a:schemeClr val="tx1"/>
                </a:solidFill>
                <a:latin typeface="Segoe UI" pitchFamily="34" charset="0"/>
                <a:ea typeface="+mn-ea"/>
                <a:cs typeface="+mn-cs"/>
              </a:rPr>
              <a:t> Windows </a:t>
            </a:r>
            <a:r>
              <a:rPr lang="en-US" sz="900" b="0" kern="1200" baseline="0" dirty="0" err="1">
                <a:solidFill>
                  <a:schemeClr val="tx1"/>
                </a:solidFill>
                <a:latin typeface="Segoe UI" pitchFamily="34" charset="0"/>
                <a:ea typeface="+mn-ea"/>
                <a:cs typeface="+mn-cs"/>
              </a:rPr>
              <a:t>Susbsystem</a:t>
            </a:r>
            <a:r>
              <a:rPr lang="en-US" sz="900" b="0" kern="1200" baseline="0" dirty="0">
                <a:solidFill>
                  <a:schemeClr val="tx1"/>
                </a:solidFill>
                <a:latin typeface="Segoe UI" pitchFamily="34" charset="0"/>
                <a:ea typeface="+mn-ea"/>
                <a:cs typeface="+mn-cs"/>
              </a:rPr>
              <a:t> for Linux already being included in recent Windows 10 Insider Preview</a:t>
            </a:r>
          </a:p>
          <a:p>
            <a:endParaRPr lang="en-US" sz="900" b="0" kern="1200" baseline="0" dirty="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Understanding what Bash on Ubuntu for Windows is and the extent/ limitations of it's current features and functionality.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While</a:t>
            </a:r>
            <a:r>
              <a:rPr lang="en-US" baseline="0" dirty="0"/>
              <a:t> this feature is currently a preview of what is to come, you will be surprised to see that many native Linux tools and programs work out the box.  These range from ability to run popular text based command line tools like </a:t>
            </a:r>
            <a:r>
              <a:rPr lang="en-US" baseline="0" dirty="0" err="1"/>
              <a:t>awk</a:t>
            </a:r>
            <a:r>
              <a:rPr lang="en-US" baseline="0" dirty="0"/>
              <a:t>, </a:t>
            </a:r>
            <a:r>
              <a:rPr lang="en-US" baseline="0" dirty="0" err="1"/>
              <a:t>sed</a:t>
            </a:r>
            <a:r>
              <a:rPr lang="en-US" baseline="0" dirty="0"/>
              <a:t>, and grep to support for graphical applications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How the Bash on Ubuntu on Windows environment can assist in developer workflow and what this means to existing developers who rely on these tools on other platforms.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We</a:t>
            </a:r>
            <a:r>
              <a:rPr lang="en-US" baseline="0" dirty="0"/>
              <a:t> will specifically show how today, you can begin integrating Bash on Ubuntu on Windows into your developer workflow in the cross-platform Visual Studio Code IDE to do things that were difficult beforehand.  Specifically, we will look at building a static blog using the ruby-based Jekyll framework to deploy a site instance in azure.  All without leaving the IDE and it’s integrated terminal</a:t>
            </a:r>
            <a:endParaRPr lang="en-US" dirty="0"/>
          </a:p>
          <a:p>
            <a:endParaRPr lang="en-US" sz="900" b="1" kern="1200" dirty="0">
              <a:solidFill>
                <a:schemeClr val="tx1"/>
              </a:solidFill>
              <a:latin typeface="Segoe UI" pitchFamily="34" charset="0"/>
              <a:ea typeface="+mn-ea"/>
              <a:cs typeface="+mn-cs"/>
            </a:endParaRPr>
          </a:p>
          <a:p>
            <a:endParaRPr lang="en-US" sz="900" b="1" kern="1200" dirty="0">
              <a:solidFill>
                <a:schemeClr val="tx1"/>
              </a:solidFill>
              <a:latin typeface="Segoe UI" pitchFamily="34" charset="0"/>
              <a:ea typeface="+mn-ea"/>
              <a:cs typeface="+mn-cs"/>
            </a:endParaRPr>
          </a:p>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031565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92952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2780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90353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Build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1/11/2017 7:42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5469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2019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1/11/2017 7:42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quick overview of the session agenda.  We will begin by discuss Windows </a:t>
            </a:r>
            <a:r>
              <a:rPr lang="en-US" baseline="0" dirty="0" err="1"/>
              <a:t>Subsytem</a:t>
            </a:r>
            <a:r>
              <a:rPr lang="en-US" baseline="0" dirty="0"/>
              <a:t> for Linux with a high lever overview, next we will move into a demonstration of the features and </a:t>
            </a:r>
            <a:r>
              <a:rPr lang="en-US" baseline="0" dirty="0" err="1"/>
              <a:t>functionatity</a:t>
            </a:r>
            <a:r>
              <a:rPr lang="en-US" baseline="0" dirty="0"/>
              <a:t> present in Bash on Ubuntu on </a:t>
            </a:r>
            <a:r>
              <a:rPr lang="en-US" baseline="0" dirty="0" err="1"/>
              <a:t>Windowsand</a:t>
            </a:r>
            <a:r>
              <a:rPr lang="en-US" baseline="0" dirty="0"/>
              <a:t> conclude with a demonstration on how these tools can leverage new developer </a:t>
            </a:r>
            <a:r>
              <a:rPr lang="en-US" baseline="0" dirty="0" err="1"/>
              <a:t>worlflows</a:t>
            </a:r>
            <a:r>
              <a:rPr lang="en-US" baseline="0" dirty="0"/>
              <a:t> on Windows 10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is the Windows</a:t>
            </a:r>
            <a:r>
              <a:rPr lang="en-US" baseline="0" dirty="0"/>
              <a:t> </a:t>
            </a:r>
            <a:r>
              <a:rPr lang="en-US" baseline="0" dirty="0" err="1"/>
              <a:t>Susbsystem</a:t>
            </a:r>
            <a:r>
              <a:rPr lang="en-US" baseline="0" dirty="0"/>
              <a:t> for Linux?  Where did it come from,  what can it do, and how can I get it?</a:t>
            </a:r>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2393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its inception, Microsoft Windows NT was designed to allow environment subsystems like Win32 to present a programmatic interface to applications without being tied to implementation details inside the kernel. This allowed the NT kernel to support POSIX, OS/2 and Win32 subsystems at its initial release.</a:t>
            </a:r>
          </a:p>
          <a:p>
            <a:endParaRPr lang="en-US" dirty="0"/>
          </a:p>
          <a:p>
            <a:r>
              <a:rPr lang="en-US" dirty="0"/>
              <a:t>Early subsystems were implemented as user mode modules that issued appropriate NT system calls based on the API they presented to applications for that subsystem</a:t>
            </a:r>
          </a:p>
          <a:p>
            <a:endParaRPr lang="en-US" dirty="0"/>
          </a:p>
          <a:p>
            <a:r>
              <a:rPr lang="en-US" dirty="0"/>
              <a:t>When a user mode application got launched the loader invoked the right subsystem to satisfy the application dependencies based on the executable header.</a:t>
            </a:r>
          </a:p>
          <a:p>
            <a:endParaRPr lang="en-US" dirty="0"/>
          </a:p>
          <a:p>
            <a:r>
              <a:rPr lang="en-US" dirty="0"/>
              <a:t>The primary role of SUA was to encourage applications to get ported to Windows without significant rewrites. This was achieved by implementing the POSIX user mode APIs using NT constructs.</a:t>
            </a:r>
            <a:r>
              <a:rPr lang="en-US" baseline="0" dirty="0"/>
              <a:t>  While successful, t</a:t>
            </a:r>
            <a:r>
              <a:rPr lang="en-US" dirty="0"/>
              <a:t>his model relied on the need for programs to be recompiled in</a:t>
            </a:r>
            <a:r>
              <a:rPr lang="en-US" baseline="0" dirty="0"/>
              <a:t> addition to</a:t>
            </a:r>
            <a:r>
              <a:rPr lang="en-US" dirty="0"/>
              <a:t> ongoing feature porting which</a:t>
            </a:r>
            <a:r>
              <a:rPr lang="en-US" baseline="0" dirty="0"/>
              <a:t> could become</a:t>
            </a:r>
            <a:r>
              <a:rPr lang="en-US" dirty="0"/>
              <a:t> a maintenance burden.</a:t>
            </a:r>
          </a:p>
          <a:p>
            <a:endParaRPr lang="en-US" dirty="0"/>
          </a:p>
          <a:p>
            <a:r>
              <a:rPr lang="en-US" dirty="0"/>
              <a:t>Establishe</a:t>
            </a:r>
            <a:r>
              <a:rPr lang="en-US" baseline="0" dirty="0"/>
              <a:t>d in September of 2011. </a:t>
            </a:r>
            <a:r>
              <a:rPr lang="en-US" dirty="0"/>
              <a:t>Drawbridge is a research prototype of a new form of virtualization for application sandboxing.</a:t>
            </a:r>
            <a:r>
              <a:rPr lang="en-US" baseline="0" dirty="0"/>
              <a:t> </a:t>
            </a:r>
            <a:r>
              <a:rPr lang="en-US" dirty="0"/>
              <a:t>This</a:t>
            </a:r>
            <a:r>
              <a:rPr lang="en-US" baseline="0" dirty="0"/>
              <a:t> </a:t>
            </a:r>
            <a:r>
              <a:rPr lang="en-US" baseline="0" dirty="0" err="1"/>
              <a:t>introdued</a:t>
            </a:r>
            <a:r>
              <a:rPr lang="en-US" baseline="0" dirty="0"/>
              <a:t> the </a:t>
            </a:r>
            <a:r>
              <a:rPr lang="en-US" dirty="0" err="1"/>
              <a:t>picoprocess</a:t>
            </a:r>
            <a:r>
              <a:rPr lang="en-US" dirty="0"/>
              <a:t> , a lightweight, secure isolation container</a:t>
            </a:r>
            <a:r>
              <a:rPr lang="en-US" baseline="0" dirty="0"/>
              <a:t> that</a:t>
            </a:r>
            <a:r>
              <a:rPr lang="en-US" dirty="0"/>
              <a:t> is built from an OS process address space, but with all traditional OS services removed</a:t>
            </a: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2392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time these initial subsystems were retired. However, since the Windows NT Kernel was architected to allow new subsystem environments, we were able to use the initial investments made in this area and broaden them to develop the Windows Subsystem for Linux.</a:t>
            </a:r>
          </a:p>
          <a:p>
            <a:endParaRPr lang="en-US" dirty="0"/>
          </a:p>
          <a:p>
            <a:r>
              <a:rPr lang="en-US" dirty="0"/>
              <a:t>WSL is a collection of components that enables native Linux ELF64 binaries to run on Windows. It contains both user mode and kernel mode components. It is primarily comprised of:</a:t>
            </a:r>
          </a:p>
          <a:p>
            <a:endParaRPr lang="en-US" dirty="0"/>
          </a:p>
          <a:p>
            <a:r>
              <a:rPr lang="en-US" dirty="0"/>
              <a:t>User mode session manager service that handles the Linux instance life cycle</a:t>
            </a:r>
          </a:p>
          <a:p>
            <a:r>
              <a:rPr lang="en-US" dirty="0"/>
              <a:t>Pico provider drivers (lxss.sys, lxcore.sys) that emulate a Linux kernel by translating Linux </a:t>
            </a:r>
            <a:r>
              <a:rPr lang="en-US" dirty="0" err="1"/>
              <a:t>syscalls</a:t>
            </a:r>
            <a:endParaRPr lang="en-US" dirty="0"/>
          </a:p>
          <a:p>
            <a:r>
              <a:rPr lang="en-US" dirty="0"/>
              <a:t>Pico processes that host the unmodified user mode Linux (e.g. /bin/bash)</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On</a:t>
            </a:r>
            <a:r>
              <a:rPr lang="en-US" baseline="0" dirty="0"/>
              <a:t> the next slide we will see how </a:t>
            </a:r>
            <a:r>
              <a:rPr lang="en-US" dirty="0"/>
              <a:t>WSL handles Linux </a:t>
            </a:r>
            <a:r>
              <a:rPr lang="en-US" dirty="0" err="1"/>
              <a:t>syscalls</a:t>
            </a:r>
            <a:r>
              <a:rPr lang="en-US" dirty="0"/>
              <a:t> by coordinating between the NT kernel and a </a:t>
            </a:r>
            <a:r>
              <a:rPr lang="en-US" dirty="0" err="1"/>
              <a:t>pico</a:t>
            </a:r>
            <a:r>
              <a:rPr lang="en-US" dirty="0"/>
              <a:t> driver which contains a clean room implementation of the Linux </a:t>
            </a:r>
            <a:r>
              <a:rPr lang="en-US" dirty="0" err="1"/>
              <a:t>syscall</a:t>
            </a:r>
            <a:r>
              <a:rPr lang="en-US" dirty="0"/>
              <a:t> interface. As of writing, lxss.sys has ~235 of the Linux </a:t>
            </a:r>
            <a:r>
              <a:rPr lang="en-US" dirty="0" err="1"/>
              <a:t>syscalls</a:t>
            </a:r>
            <a:r>
              <a:rPr lang="en-US" dirty="0"/>
              <a:t> implemented with varying level of support. This support will continue to improve over time especially with the great feedback we get from the community.</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5606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first time an NT process requests launching a Linux binary a</a:t>
            </a:r>
            <a:r>
              <a:rPr lang="en-US" baseline="0" dirty="0"/>
              <a:t> Linux i</a:t>
            </a:r>
            <a:r>
              <a:rPr lang="en-US" dirty="0"/>
              <a:t>nstance is created.</a:t>
            </a:r>
            <a:r>
              <a:rPr lang="en-US" baseline="0" dirty="0"/>
              <a:t>  N</a:t>
            </a:r>
            <a:r>
              <a:rPr lang="en-US" dirty="0"/>
              <a:t>ative unmodified Linux binaries  (or</a:t>
            </a:r>
            <a:r>
              <a:rPr lang="en-US" baseline="0" dirty="0"/>
              <a:t> executable ELF files) are loaded </a:t>
            </a:r>
            <a:r>
              <a:rPr lang="en-US" dirty="0"/>
              <a:t>into a Pico process’s address space and executed atop a Linux-compatible layer of </a:t>
            </a:r>
            <a:r>
              <a:rPr lang="en-US" dirty="0" err="1"/>
              <a:t>syscalls</a:t>
            </a:r>
            <a:r>
              <a:rPr lang="en-US" dirty="0"/>
              <a:t>. A </a:t>
            </a:r>
            <a:r>
              <a:rPr lang="en-US" dirty="0" err="1"/>
              <a:t>syscall</a:t>
            </a:r>
            <a:r>
              <a:rPr lang="en-US" dirty="0"/>
              <a:t> is a service provided by the kernel that can be called from user mode. Both the Linux kernel and Windows NT kernel expose several hundred </a:t>
            </a:r>
            <a:r>
              <a:rPr lang="en-US" dirty="0" err="1"/>
              <a:t>syscalls</a:t>
            </a:r>
            <a:r>
              <a:rPr lang="en-US" dirty="0"/>
              <a:t> to user mode, but they have different semantics and are generally not directly compatible.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Pico processes and drivers provide the foundation for the Windows Subsystem for Linux.  While WSL includes kernel mode drivers (lxss.sys and lxcore.sys) that are responsible for handling Linux system call requests in coordination with the Windows NT kernel. The drivers do not contain code from the Linux kernel but are instead a clean room implementation of Linux-compatible kernel interfaces. On native Linux, when a </a:t>
            </a:r>
            <a:r>
              <a:rPr lang="en-US" dirty="0" err="1"/>
              <a:t>syscall</a:t>
            </a:r>
            <a:r>
              <a:rPr lang="en-US" dirty="0"/>
              <a:t> is made from a user mode executable it is handled by the Linux kernel. On WSL, when a </a:t>
            </a:r>
            <a:r>
              <a:rPr lang="en-US" dirty="0" err="1"/>
              <a:t>syscall</a:t>
            </a:r>
            <a:r>
              <a:rPr lang="en-US" dirty="0"/>
              <a:t> is made from the same executable the Windows NT kernel forwards the request to lxcore.sys.  Where possible, lxcore.sys translates the Linux </a:t>
            </a:r>
            <a:r>
              <a:rPr lang="en-US" dirty="0" err="1"/>
              <a:t>syscall</a:t>
            </a:r>
            <a:r>
              <a:rPr lang="en-US" dirty="0"/>
              <a:t> to the equivalent Windows NT call which in turn does the heavy lifting.  Where there is no reasonable mapping the Windows kernel mode driver must service the request directly. </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1/11/2017 7:42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0236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system support in WSL was designed to meet two goals.</a:t>
            </a:r>
          </a:p>
          <a:p>
            <a:r>
              <a:rPr lang="en-US" dirty="0"/>
              <a:t>Provide an environment that supports the full fidelity of Linux file systems</a:t>
            </a:r>
          </a:p>
          <a:p>
            <a:r>
              <a:rPr lang="en-US" dirty="0"/>
              <a:t>Allow interoperability with drives and files in Windows</a:t>
            </a:r>
          </a:p>
          <a:p>
            <a:r>
              <a:rPr lang="en-US" dirty="0"/>
              <a:t>The Windows Subsystem for Linux provides virtual file system support similar to the real Linux kernel. Two file systems are used to provide access to files on the users system: </a:t>
            </a:r>
            <a:r>
              <a:rPr lang="en-US" dirty="0" err="1"/>
              <a:t>VolFs</a:t>
            </a:r>
            <a:r>
              <a:rPr lang="en-US" dirty="0"/>
              <a:t> and </a:t>
            </a:r>
            <a:r>
              <a:rPr lang="en-US" dirty="0" err="1"/>
              <a:t>DriveFs</a:t>
            </a:r>
            <a:r>
              <a:rPr lang="en-US" dirty="0"/>
              <a:t>.</a:t>
            </a:r>
          </a:p>
          <a:p>
            <a:endParaRPr lang="en-US" dirty="0"/>
          </a:p>
          <a:p>
            <a:r>
              <a:rPr lang="en-US" dirty="0" err="1"/>
              <a:t>VolFs</a:t>
            </a:r>
            <a:r>
              <a:rPr lang="en-US" dirty="0"/>
              <a:t> is a file system that provides full support for Linux file system features, including:</a:t>
            </a:r>
          </a:p>
          <a:p>
            <a:r>
              <a:rPr lang="en-US" dirty="0"/>
              <a:t>•Linux permissions that can be modified through operations such as </a:t>
            </a:r>
            <a:r>
              <a:rPr lang="en-US" dirty="0" err="1"/>
              <a:t>chmod</a:t>
            </a:r>
            <a:r>
              <a:rPr lang="en-US" dirty="0"/>
              <a:t> and </a:t>
            </a:r>
            <a:r>
              <a:rPr lang="en-US" dirty="0" err="1"/>
              <a:t>chroot</a:t>
            </a:r>
            <a:endParaRPr lang="en-US" dirty="0"/>
          </a:p>
          <a:p>
            <a:r>
              <a:rPr lang="en-US" dirty="0"/>
              <a:t>•Symbolic links to other files</a:t>
            </a:r>
          </a:p>
          <a:p>
            <a:r>
              <a:rPr lang="en-US" dirty="0"/>
              <a:t>•File names with characters that are not normally legal in Windows file names</a:t>
            </a:r>
          </a:p>
          <a:p>
            <a:r>
              <a:rPr lang="en-US" dirty="0"/>
              <a:t>•Case sensitivity</a:t>
            </a:r>
          </a:p>
          <a:p>
            <a:r>
              <a:rPr lang="en-US" dirty="0"/>
              <a:t>Directories containing the Linux system, application files (/</a:t>
            </a:r>
            <a:r>
              <a:rPr lang="en-US" dirty="0" err="1"/>
              <a:t>etc</a:t>
            </a:r>
            <a:r>
              <a:rPr lang="en-US" dirty="0"/>
              <a:t>, /bin, /</a:t>
            </a:r>
            <a:r>
              <a:rPr lang="en-US" dirty="0" err="1"/>
              <a:t>usr</a:t>
            </a:r>
            <a:r>
              <a:rPr lang="en-US" dirty="0"/>
              <a:t>, etc.), and users Linux home folder, all use </a:t>
            </a:r>
            <a:r>
              <a:rPr lang="en-US" dirty="0" err="1"/>
              <a:t>VolFs</a:t>
            </a:r>
            <a:r>
              <a:rPr lang="en-US" dirty="0"/>
              <a:t>.</a:t>
            </a:r>
          </a:p>
          <a:p>
            <a:r>
              <a:rPr lang="en-US" dirty="0"/>
              <a:t>Interoperability between Windows applications and files in </a:t>
            </a:r>
            <a:r>
              <a:rPr lang="en-US" dirty="0" err="1"/>
              <a:t>VolFs</a:t>
            </a:r>
            <a:r>
              <a:rPr lang="en-US" dirty="0"/>
              <a:t> is not supported.</a:t>
            </a:r>
          </a:p>
          <a:p>
            <a:endParaRPr lang="en-US" dirty="0"/>
          </a:p>
          <a:p>
            <a:r>
              <a:rPr lang="en-US" dirty="0" err="1"/>
              <a:t>DriveFs</a:t>
            </a:r>
            <a:r>
              <a:rPr lang="en-US" dirty="0"/>
              <a:t> is the file system used for interoperability with Windows. It requires all files names to be legal Windows file names, uses Windows security, and does not support all the features of Linux file systems. Files are case sensitive and users cannot create files whose names differ only by case.</a:t>
            </a:r>
          </a:p>
          <a:p>
            <a:r>
              <a:rPr lang="en-US" dirty="0"/>
              <a:t>All fixed Windows volumes are mounted under /</a:t>
            </a:r>
            <a:r>
              <a:rPr lang="en-US" dirty="0" err="1"/>
              <a:t>mnt</a:t>
            </a:r>
            <a:r>
              <a:rPr lang="en-US" dirty="0"/>
              <a:t>/c, /</a:t>
            </a:r>
            <a:r>
              <a:rPr lang="en-US" dirty="0" err="1"/>
              <a:t>mnt</a:t>
            </a:r>
            <a:r>
              <a:rPr lang="en-US" dirty="0"/>
              <a:t>/d, etc., using </a:t>
            </a:r>
            <a:r>
              <a:rPr lang="en-US" dirty="0" err="1"/>
              <a:t>DriveFs</a:t>
            </a:r>
            <a:r>
              <a:rPr lang="en-US" dirty="0"/>
              <a:t>. This is where users can access all Windows files. This allows users to edit files with their favorite Windows editors such as Visual Studio Code, and manipulate them with open source tools in Bash using WSL at the same time.</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7843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By integrating the Linux environment</a:t>
            </a:r>
            <a:r>
              <a:rPr lang="en-US" baseline="0" dirty="0"/>
              <a:t> into Windows through WSL, you can now run native Linux binaries on Windows!  This opens up the opportunity to run popular *nix based applications like bash, </a:t>
            </a:r>
            <a:r>
              <a:rPr lang="en-US" baseline="0" dirty="0" err="1"/>
              <a:t>ssh</a:t>
            </a:r>
            <a:r>
              <a:rPr lang="en-US" baseline="0" dirty="0"/>
              <a:t>, grep, </a:t>
            </a:r>
            <a:r>
              <a:rPr lang="en-US" baseline="0" dirty="0" err="1"/>
              <a:t>sed</a:t>
            </a:r>
            <a:r>
              <a:rPr lang="en-US" baseline="0" dirty="0"/>
              <a:t>, </a:t>
            </a:r>
            <a:r>
              <a:rPr lang="en-US" baseline="0" dirty="0" err="1"/>
              <a:t>awk</a:t>
            </a:r>
            <a:r>
              <a:rPr lang="en-US" baseline="0" dirty="0"/>
              <a:t> </a:t>
            </a:r>
            <a:r>
              <a:rPr lang="en-US" baseline="0" dirty="0" err="1"/>
              <a:t>etc</a:t>
            </a:r>
            <a:r>
              <a:rPr lang="en-US" baseline="0" dirty="0"/>
              <a:t> without need for recompilation or a Virtual Machine to host a compatible operating system.  Furthermore, developers can leverage this environment to create and execute code  leveraging a variety of programming languages supported by *nix environments.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7:42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9401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9" name="Rectangle 18"/>
          <p:cNvSpPr/>
          <p:nvPr userDrawn="1"/>
        </p:nvSpPr>
        <p:spPr bwMode="white">
          <a:xfrm>
            <a:off x="0" y="0"/>
            <a:ext cx="12435840" cy="69951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0"/>
            <a:ext cx="12435840" cy="699516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9"/>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4.96142E-6 L -4.34261E-6 4.9614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2.42851E-6 L -3.02783E-6 2.42851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950"/>
                                        <p:tgtEl>
                                          <p:spTgt spid="1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1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1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2.13345E-6 L 1.62369E-6 2.13345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par>
                                <p:cTn id="50" presetID="10" presetClass="entr" presetSubtype="0" fill="hold" grpId="0" nodeType="withEffect">
                                  <p:stCondLst>
                                    <p:cond delay="7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950"/>
                                        <p:tgtEl>
                                          <p:spTgt spid="15"/>
                                        </p:tgtEl>
                                      </p:cBhvr>
                                    </p:animEffect>
                                  </p:childTnLst>
                                </p:cTn>
                              </p:par>
                              <p:par>
                                <p:cTn id="53" presetID="63" presetClass="path" presetSubtype="0" decel="100000" fill="hold" grpId="1" nodeType="withEffect">
                                  <p:stCondLst>
                                    <p:cond delay="700"/>
                                  </p:stCondLst>
                                  <p:childTnLst>
                                    <p:animMotion origin="layout" path="M -0.01455 -2.09714E-6 L -4.54174E-6 -2.09714E-6 " pathEditMode="relative" rAng="0" ptsTypes="AA">
                                      <p:cBhvr>
                                        <p:cTn id="54" dur="950" fill="hold"/>
                                        <p:tgtEl>
                                          <p:spTgt spid="15"/>
                                        </p:tgtEl>
                                        <p:attrNameLst>
                                          <p:attrName>ppt_x</p:attrName>
                                          <p:attrName>ppt_y</p:attrName>
                                        </p:attrNameLst>
                                      </p:cBhvr>
                                      <p:rCtr x="728" y="0"/>
                                    </p:animMotion>
                                  </p:childTnLst>
                                </p:cTn>
                              </p:par>
                              <p:par>
                                <p:cTn id="55" presetID="6" presetClass="emph" presetSubtype="0" accel="100000" autoRev="1" fill="hold" grpId="2" nodeType="withEffect">
                                  <p:stCondLst>
                                    <p:cond delay="0"/>
                                  </p:stCondLst>
                                  <p:childTnLst>
                                    <p:animScale>
                                      <p:cBhvr>
                                        <p:cTn id="56"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accent1"/>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209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126914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accent1"/>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898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29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910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4138797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0360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3" y="1476622"/>
            <a:ext cx="3469262" cy="1476622"/>
          </a:xfrm>
        </p:spPr>
        <p:txBody>
          <a:bodyPr anchor="b"/>
          <a:lstStyle>
            <a:lvl1pPr algn="l">
              <a:defRPr sz="2448" b="0"/>
            </a:lvl1pPr>
          </a:lstStyle>
          <a:p>
            <a:r>
              <a:rPr lang="en-US"/>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8114"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76626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0970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62960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2277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a:t>Click to edit Master title style</a:t>
            </a:r>
            <a:endParaRPr lang="en-US" dirty="0"/>
          </a:p>
        </p:txBody>
      </p:sp>
      <p:sp>
        <p:nvSpPr>
          <p:cNvPr id="14" name="Text Placeholder 3"/>
          <p:cNvSpPr>
            <a:spLocks noGrp="1"/>
          </p:cNvSpPr>
          <p:nvPr>
            <p:ph type="body" sz="half" idx="13"/>
          </p:nvPr>
        </p:nvSpPr>
        <p:spPr>
          <a:xfrm>
            <a:off x="1969109" y="3846248"/>
            <a:ext cx="7425621" cy="348986"/>
          </a:xfrm>
        </p:spPr>
        <p:txBody>
          <a:bodyPr anchor="t">
            <a:normAutofit/>
          </a:bodyPr>
          <a:lstStyle>
            <a:lvl1pPr marL="0" indent="0">
              <a:buNone/>
              <a:defRPr lang="en-US" sz="1428" b="0" i="0" kern="1200" cap="small" dirty="0">
                <a:solidFill>
                  <a:schemeClr val="accent1"/>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443" dirty="0"/>
              <a:t>“</a:t>
            </a:r>
          </a:p>
        </p:txBody>
      </p:sp>
      <p:sp>
        <p:nvSpPr>
          <p:cNvPr id="13" name="TextBox 12"/>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3195742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accent1"/>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48194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7" name="Straight Connector 16"/>
          <p:cNvCxnSpPr/>
          <p:nvPr/>
        </p:nvCxnSpPr>
        <p:spPr>
          <a:xfrm>
            <a:off x="3800859" y="2176075"/>
            <a:ext cx="0" cy="404128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5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a:t>Edit Master text styles</a:t>
            </a:r>
          </a:p>
        </p:txBody>
      </p:sp>
      <p:cxnSp>
        <p:nvCxnSpPr>
          <p:cNvPr id="17" name="Straight Connector 16"/>
          <p:cNvCxnSpPr/>
          <p:nvPr/>
        </p:nvCxnSpPr>
        <p:spPr>
          <a:xfrm>
            <a:off x="3800859" y="2176075"/>
            <a:ext cx="0" cy="404128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51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335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140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9" name="Rectangle 18"/>
          <p:cNvSpPr/>
          <p:nvPr userDrawn="1"/>
        </p:nvSpPr>
        <p:spPr bwMode="white">
          <a:xfrm>
            <a:off x="0" y="0"/>
            <a:ext cx="12435840" cy="69951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0"/>
            <a:ext cx="12435840" cy="699516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283475644"/>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9"/>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4.96142E-6 L -4.34261E-6 4.9614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2.42851E-6 L -3.02783E-6 2.42851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950"/>
                                        <p:tgtEl>
                                          <p:spTgt spid="1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1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1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2.13345E-6 L 1.62369E-6 2.13345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par>
                                <p:cTn id="50" presetID="10" presetClass="entr" presetSubtype="0" fill="hold" grpId="0" nodeType="withEffect">
                                  <p:stCondLst>
                                    <p:cond delay="7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950"/>
                                        <p:tgtEl>
                                          <p:spTgt spid="15"/>
                                        </p:tgtEl>
                                      </p:cBhvr>
                                    </p:animEffect>
                                  </p:childTnLst>
                                </p:cTn>
                              </p:par>
                              <p:par>
                                <p:cTn id="53" presetID="63" presetClass="path" presetSubtype="0" decel="100000" fill="hold" grpId="1" nodeType="withEffect">
                                  <p:stCondLst>
                                    <p:cond delay="700"/>
                                  </p:stCondLst>
                                  <p:childTnLst>
                                    <p:animMotion origin="layout" path="M -0.01455 -2.09714E-6 L -4.54174E-6 -2.09714E-6 " pathEditMode="relative" rAng="0" ptsTypes="AA">
                                      <p:cBhvr>
                                        <p:cTn id="54" dur="950" fill="hold"/>
                                        <p:tgtEl>
                                          <p:spTgt spid="15"/>
                                        </p:tgtEl>
                                        <p:attrNameLst>
                                          <p:attrName>ppt_x</p:attrName>
                                          <p:attrName>ppt_y</p:attrName>
                                        </p:attrNameLst>
                                      </p:cBhvr>
                                      <p:rCtr x="728" y="0"/>
                                    </p:animMotion>
                                  </p:childTnLst>
                                </p:cTn>
                              </p:par>
                              <p:par>
                                <p:cTn id="55" presetID="6" presetClass="emph" presetSubtype="0" accel="100000" autoRev="1" fill="hold" grpId="2" nodeType="withEffect">
                                  <p:stCondLst>
                                    <p:cond delay="0"/>
                                  </p:stCondLst>
                                  <p:childTnLst>
                                    <p:animScale>
                                      <p:cBhvr>
                                        <p:cTn id="56"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144877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738022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4193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811445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12425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902629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image" Target="../media/image9.png"/><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image" Target="../media/image12.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image" Target="../media/image1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sp>
            <p:nvSpPr>
              <p:cNvPr id="33" name="Rectangle 32"/>
              <p:cNvSpPr/>
              <p:nvPr userDrawn="1"/>
            </p:nvSpPr>
            <p:spPr bwMode="auto">
              <a:xfrm rot="5400000">
                <a:off x="12328887" y="335399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R:16 G:124 B:16</a:t>
                </a:r>
              </a:p>
            </p:txBody>
          </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
        <p:nvSpPr>
          <p:cNvPr id="22" name="Rectangle 21"/>
          <p:cNvSpPr/>
          <p:nvPr userDrawn="1"/>
        </p:nvSpPr>
        <p:spPr bwMode="auto">
          <a:xfrm rot="5400000">
            <a:off x="12328887" y="4268397"/>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8781641"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509A250-FF31-4206-8172-F9D3106AACB1}" type="datetimeFigureOut">
              <a:rPr lang="en-US" dirty="0"/>
              <a:t>1/11/2017</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grpSp>
        <p:nvGrpSpPr>
          <p:cNvPr id="13" name="Group 12"/>
          <p:cNvGrpSpPr/>
          <p:nvPr userDrawn="1"/>
        </p:nvGrpSpPr>
        <p:grpSpPr>
          <a:xfrm>
            <a:off x="12618967" y="0"/>
            <a:ext cx="952401" cy="5766965"/>
            <a:chOff x="12618967" y="0"/>
            <a:chExt cx="952401" cy="5766965"/>
          </a:xfrm>
        </p:grpSpPr>
        <p:grpSp>
          <p:nvGrpSpPr>
            <p:cNvPr id="15" name="Group 14"/>
            <p:cNvGrpSpPr/>
            <p:nvPr userDrawn="1"/>
          </p:nvGrpSpPr>
          <p:grpSpPr>
            <a:xfrm>
              <a:off x="12618967" y="0"/>
              <a:ext cx="952401" cy="5720411"/>
              <a:chOff x="12618967" y="0"/>
              <a:chExt cx="952401" cy="5720411"/>
            </a:xfrm>
          </p:grpSpPr>
          <p:grpSp>
            <p:nvGrpSpPr>
              <p:cNvPr id="18" name="Group 17"/>
              <p:cNvGrpSpPr/>
              <p:nvPr userDrawn="1"/>
            </p:nvGrpSpPr>
            <p:grpSpPr>
              <a:xfrm rot="5400000">
                <a:off x="11580864" y="1044098"/>
                <a:ext cx="2705442" cy="629236"/>
                <a:chOff x="1584344" y="4543426"/>
                <a:chExt cx="2705442" cy="629236"/>
              </a:xfrm>
            </p:grpSpPr>
            <p:sp>
              <p:nvSpPr>
                <p:cNvPr id="22" name="Rectangle 21"/>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25" name="Rectangle 24"/>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6" name="Rectangle 25"/>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7" name="Rectangle 26"/>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sp>
            <p:nvSpPr>
              <p:cNvPr id="19" name="Rectangle 18"/>
              <p:cNvSpPr/>
              <p:nvPr userDrawn="1"/>
            </p:nvSpPr>
            <p:spPr bwMode="auto">
              <a:xfrm rot="5400000">
                <a:off x="12328887" y="335399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R:16 G:124 B:16</a:t>
                </a:r>
              </a:p>
            </p:txBody>
          </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17" name="Rectangle 16"/>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
        <p:nvSpPr>
          <p:cNvPr id="28" name="Rectangle 27"/>
          <p:cNvSpPr/>
          <p:nvPr userDrawn="1"/>
        </p:nvSpPr>
        <p:spPr bwMode="auto">
          <a:xfrm rot="5400000">
            <a:off x="12328887" y="4268397"/>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Tree>
    <p:extLst>
      <p:ext uri="{BB962C8B-B14F-4D97-AF65-F5344CB8AC3E}">
        <p14:creationId xmlns:p14="http://schemas.microsoft.com/office/powerpoint/2010/main" val="274818120"/>
      </p:ext>
    </p:extLst>
  </p:cSld>
  <p:clrMap bg1="dk1" tx1="lt1" bg2="dk2" tx2="lt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 id="2147484903" r:id="rId12"/>
    <p:sldLayoutId id="2147484904" r:id="rId13"/>
    <p:sldLayoutId id="2147484905" r:id="rId14"/>
    <p:sldLayoutId id="2147484906" r:id="rId15"/>
    <p:sldLayoutId id="2147484907" r:id="rId16"/>
    <p:sldLayoutId id="2147484908" r:id="rId17"/>
    <p:sldLayoutId id="2147484909" r:id="rId18"/>
    <p:sldLayoutId id="2147484910" r:id="rId19"/>
    <p:sldLayoutId id="2147484911" r:id="rId20"/>
    <p:sldLayoutId id="2147484912" r:id="rId21"/>
    <p:sldLayoutId id="2147484913" r:id="rId22"/>
    <p:sldLayoutId id="2147484914" r:id="rId23"/>
    <p:sldLayoutId id="2147484915" r:id="rId24"/>
  </p:sldLayoutIdLst>
  <p:transition>
    <p:fade/>
  </p:transition>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accent1"/>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accent1"/>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accent1"/>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5pPr>
      <a:lvl6pPr marL="2564641"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accent1"/>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ethanhs/WSL-Programs"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amp;ehk=jiZSaKLWltFXjQ6wLIGtpg&amp;pid=OfficeInsert"/><Relationship Id="rId2" Type="http://schemas.openxmlformats.org/officeDocument/2006/relationships/notesSlide" Target="../notesSlides/notesSlide23.xml"/><Relationship Id="rId1" Type="http://schemas.openxmlformats.org/officeDocument/2006/relationships/slideLayout" Target="../slideLayouts/slideLayout48.xml"/><Relationship Id="rId4" Type="http://schemas.openxmlformats.org/officeDocument/2006/relationships/image" Target="../media/image27.png&amp;ehk=4JO8KFZnwmhgKb5JrlUwSg&amp;pid=OfficeInsert"/></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hyperlink" Target="https://aka.ms/winbashuv" TargetMode="External"/><Relationship Id="rId7" Type="http://schemas.openxmlformats.org/officeDocument/2006/relationships/hyperlink" Target="https://twitter.com/richturn_ms"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 Id="rId6" Type="http://schemas.openxmlformats.org/officeDocument/2006/relationships/hyperlink" Target="https://blogs.msdn.microsoft.com/commandline" TargetMode="External"/><Relationship Id="rId11" Type="http://schemas.openxmlformats.org/officeDocument/2006/relationships/image" Target="../media/image32.emf"/><Relationship Id="rId5" Type="http://schemas.openxmlformats.org/officeDocument/2006/relationships/hyperlink" Target="https://blogs.msdn.microsoft.com/wsl" TargetMode="External"/><Relationship Id="rId10" Type="http://schemas.openxmlformats.org/officeDocument/2006/relationships/image" Target="../media/image31.emf"/><Relationship Id="rId4" Type="http://schemas.openxmlformats.org/officeDocument/2006/relationships/hyperlink" Target="https://aka.ms/winbashgithub" TargetMode="External"/><Relationship Id="rId9"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4637" y="4183062"/>
            <a:ext cx="6399213" cy="1830388"/>
          </a:xfrm>
        </p:spPr>
        <p:txBody>
          <a:bodyPr/>
          <a:lstStyle/>
          <a:p>
            <a:r>
              <a:rPr lang="en-US" dirty="0"/>
              <a:t>Paul DeCarlo </a:t>
            </a:r>
          </a:p>
          <a:p>
            <a:r>
              <a:rPr lang="en-US" dirty="0"/>
              <a:t>Sr. Technology Evangelist</a:t>
            </a:r>
          </a:p>
          <a:p>
            <a:r>
              <a:rPr lang="en-US" dirty="0"/>
              <a:t>@</a:t>
            </a:r>
            <a:r>
              <a:rPr lang="en-US" dirty="0" err="1"/>
              <a:t>pjdecarlo</a:t>
            </a:r>
            <a:endParaRPr lang="en-US" dirty="0"/>
          </a:p>
        </p:txBody>
      </p:sp>
      <p:sp>
        <p:nvSpPr>
          <p:cNvPr id="4" name="Title 3"/>
          <p:cNvSpPr>
            <a:spLocks noGrp="1"/>
          </p:cNvSpPr>
          <p:nvPr>
            <p:ph type="title"/>
          </p:nvPr>
        </p:nvSpPr>
        <p:spPr>
          <a:xfrm>
            <a:off x="117538" y="982662"/>
            <a:ext cx="10058336" cy="1837298"/>
          </a:xfrm>
        </p:spPr>
        <p:txBody>
          <a:bodyPr>
            <a:normAutofit fontScale="90000"/>
          </a:bodyPr>
          <a:lstStyle/>
          <a:p>
            <a:r>
              <a:rPr lang="en-US" dirty="0"/>
              <a:t>Bash on Ubuntu </a:t>
            </a:r>
            <a:br>
              <a:rPr lang="en-US" dirty="0"/>
            </a:br>
            <a:r>
              <a:rPr lang="en-US" dirty="0"/>
              <a:t>on Windows</a:t>
            </a:r>
          </a:p>
        </p:txBody>
      </p:sp>
      <p:pic>
        <p:nvPicPr>
          <p:cNvPr id="3" name="Picture 2"/>
          <p:cNvPicPr>
            <a:picLocks noChangeAspect="1"/>
          </p:cNvPicPr>
          <p:nvPr/>
        </p:nvPicPr>
        <p:blipFill>
          <a:blip r:embed="rId3"/>
          <a:stretch>
            <a:fillRect/>
          </a:stretch>
        </p:blipFill>
        <p:spPr>
          <a:xfrm>
            <a:off x="7970837" y="1135062"/>
            <a:ext cx="3756991" cy="3200400"/>
          </a:xfrm>
          <a:prstGeom prst="rect">
            <a:avLst/>
          </a:prstGeom>
        </p:spPr>
      </p:pic>
    </p:spTree>
    <p:extLst>
      <p:ext uri="{BB962C8B-B14F-4D97-AF65-F5344CB8AC3E}">
        <p14:creationId xmlns:p14="http://schemas.microsoft.com/office/powerpoint/2010/main" val="266690289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99285" y="185965"/>
            <a:ext cx="11045569" cy="1428411"/>
          </a:xfrm>
        </p:spPr>
        <p:txBody>
          <a:bodyPr>
            <a:normAutofit/>
          </a:bodyPr>
          <a:lstStyle/>
          <a:p>
            <a:r>
              <a:rPr lang="en-US" dirty="0"/>
              <a:t>Activating Windows Subsystem for Linux</a:t>
            </a:r>
          </a:p>
        </p:txBody>
      </p:sp>
      <p:sp>
        <p:nvSpPr>
          <p:cNvPr id="6" name="Text Placeholder 5"/>
          <p:cNvSpPr>
            <a:spLocks noGrp="1"/>
          </p:cNvSpPr>
          <p:nvPr>
            <p:ph type="body" sz="quarter" idx="10"/>
          </p:nvPr>
        </p:nvSpPr>
        <p:spPr>
          <a:xfrm>
            <a:off x="278470" y="967680"/>
            <a:ext cx="11887200" cy="627864"/>
          </a:xfrm>
        </p:spPr>
        <p:txBody>
          <a:bodyPr/>
          <a:lstStyle/>
          <a:p>
            <a:r>
              <a:rPr lang="en-US" sz="3200" dirty="0"/>
              <a:t>Prerequisites:</a:t>
            </a:r>
          </a:p>
        </p:txBody>
      </p:sp>
      <p:sp>
        <p:nvSpPr>
          <p:cNvPr id="4" name="Rectangle 3"/>
          <p:cNvSpPr/>
          <p:nvPr/>
        </p:nvSpPr>
        <p:spPr>
          <a:xfrm>
            <a:off x="293194" y="1653348"/>
            <a:ext cx="11658600" cy="646331"/>
          </a:xfrm>
          <a:prstGeom prst="rect">
            <a:avLst/>
          </a:prstGeom>
        </p:spPr>
        <p:txBody>
          <a:bodyPr wrap="square">
            <a:spAutoFit/>
          </a:bodyPr>
          <a:lstStyle/>
          <a:p>
            <a:pPr marL="342900" indent="-342900">
              <a:buFont typeface="+mj-lt"/>
              <a:buAutoNum type="arabicPeriod"/>
            </a:pPr>
            <a:r>
              <a:rPr lang="en-US" dirty="0"/>
              <a:t>Must be running on an AMD/Intel x64 compatible CPU &amp; OS</a:t>
            </a:r>
          </a:p>
          <a:p>
            <a:pPr marL="342900" indent="-342900">
              <a:buFont typeface="+mj-lt"/>
              <a:buAutoNum type="arabicPeriod"/>
            </a:pPr>
            <a:r>
              <a:rPr lang="en-US" dirty="0"/>
              <a:t>Must be running a 64-bit version of </a:t>
            </a:r>
            <a:r>
              <a:rPr lang="en-US" b="1" dirty="0"/>
              <a:t>Windows 10 Anniversary Update version 16xx / build 14316 or later</a:t>
            </a:r>
            <a:endParaRPr lang="en-US" dirty="0"/>
          </a:p>
        </p:txBody>
      </p:sp>
      <p:pic>
        <p:nvPicPr>
          <p:cNvPr id="2" name="Picture 1"/>
          <p:cNvPicPr>
            <a:picLocks noChangeAspect="1"/>
          </p:cNvPicPr>
          <p:nvPr/>
        </p:nvPicPr>
        <p:blipFill>
          <a:blip r:embed="rId3"/>
          <a:stretch>
            <a:fillRect/>
          </a:stretch>
        </p:blipFill>
        <p:spPr>
          <a:xfrm>
            <a:off x="2656574" y="2357484"/>
            <a:ext cx="6914463" cy="4233722"/>
          </a:xfrm>
          <a:prstGeom prst="rect">
            <a:avLst/>
          </a:prstGeom>
        </p:spPr>
      </p:pic>
    </p:spTree>
    <p:extLst>
      <p:ext uri="{BB962C8B-B14F-4D97-AF65-F5344CB8AC3E}">
        <p14:creationId xmlns:p14="http://schemas.microsoft.com/office/powerpoint/2010/main" val="370901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59068" y="167131"/>
            <a:ext cx="11506602" cy="1428411"/>
          </a:xfrm>
        </p:spPr>
        <p:txBody>
          <a:bodyPr>
            <a:normAutofit/>
          </a:bodyPr>
          <a:lstStyle/>
          <a:p>
            <a:r>
              <a:rPr lang="en-US" dirty="0"/>
              <a:t>Activating Windows Subsystem for Linux</a:t>
            </a:r>
          </a:p>
        </p:txBody>
      </p:sp>
      <p:sp>
        <p:nvSpPr>
          <p:cNvPr id="6" name="Text Placeholder 5"/>
          <p:cNvSpPr>
            <a:spLocks noGrp="1"/>
          </p:cNvSpPr>
          <p:nvPr>
            <p:ph type="body" sz="quarter" idx="10"/>
          </p:nvPr>
        </p:nvSpPr>
        <p:spPr>
          <a:xfrm>
            <a:off x="278470" y="967680"/>
            <a:ext cx="11887200" cy="627864"/>
          </a:xfrm>
        </p:spPr>
        <p:txBody>
          <a:bodyPr/>
          <a:lstStyle/>
          <a:p>
            <a:r>
              <a:rPr lang="en-US" sz="3200" dirty="0"/>
              <a:t>Turn on Developer Mode:</a:t>
            </a:r>
          </a:p>
        </p:txBody>
      </p:sp>
      <p:sp>
        <p:nvSpPr>
          <p:cNvPr id="3" name="Rectangle 2"/>
          <p:cNvSpPr/>
          <p:nvPr/>
        </p:nvSpPr>
        <p:spPr>
          <a:xfrm>
            <a:off x="884237" y="5859462"/>
            <a:ext cx="11430000" cy="400110"/>
          </a:xfrm>
          <a:prstGeom prst="rect">
            <a:avLst/>
          </a:prstGeom>
        </p:spPr>
        <p:txBody>
          <a:bodyPr wrap="square">
            <a:spAutoFit/>
          </a:bodyPr>
          <a:lstStyle/>
          <a:p>
            <a:pPr lvl="1"/>
            <a:r>
              <a:rPr lang="en-US" sz="2000" dirty="0"/>
              <a:t>Settings | Update &amp; Security | For Developers | Check the Developer Mode radio button:</a:t>
            </a:r>
          </a:p>
        </p:txBody>
      </p:sp>
      <p:pic>
        <p:nvPicPr>
          <p:cNvPr id="2" name="Picture 1"/>
          <p:cNvPicPr>
            <a:picLocks noChangeAspect="1"/>
          </p:cNvPicPr>
          <p:nvPr/>
        </p:nvPicPr>
        <p:blipFill>
          <a:blip r:embed="rId3"/>
          <a:stretch>
            <a:fillRect/>
          </a:stretch>
        </p:blipFill>
        <p:spPr>
          <a:xfrm>
            <a:off x="2232025" y="1595543"/>
            <a:ext cx="7344310" cy="4159143"/>
          </a:xfrm>
          <a:prstGeom prst="rect">
            <a:avLst/>
          </a:prstGeom>
        </p:spPr>
      </p:pic>
    </p:spTree>
    <p:extLst>
      <p:ext uri="{BB962C8B-B14F-4D97-AF65-F5344CB8AC3E}">
        <p14:creationId xmlns:p14="http://schemas.microsoft.com/office/powerpoint/2010/main" val="362993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23085" y="148164"/>
            <a:ext cx="11197969" cy="1428411"/>
          </a:xfrm>
        </p:spPr>
        <p:txBody>
          <a:bodyPr>
            <a:normAutofit/>
          </a:bodyPr>
          <a:lstStyle/>
          <a:p>
            <a:r>
              <a:rPr lang="en-US" dirty="0"/>
              <a:t>Activating Windows Subsystem for Linux</a:t>
            </a:r>
          </a:p>
        </p:txBody>
      </p:sp>
      <p:sp>
        <p:nvSpPr>
          <p:cNvPr id="6" name="Text Placeholder 5"/>
          <p:cNvSpPr>
            <a:spLocks noGrp="1"/>
          </p:cNvSpPr>
          <p:nvPr>
            <p:ph type="body" sz="quarter" idx="10"/>
          </p:nvPr>
        </p:nvSpPr>
        <p:spPr>
          <a:xfrm>
            <a:off x="278470" y="967680"/>
            <a:ext cx="11887200" cy="1071062"/>
          </a:xfrm>
        </p:spPr>
        <p:txBody>
          <a:bodyPr>
            <a:normAutofit fontScale="92500"/>
          </a:bodyPr>
          <a:lstStyle/>
          <a:p>
            <a:r>
              <a:rPr lang="en-US" sz="3200" dirty="0"/>
              <a:t>From the start menu, open “Turn Windows Features on or off”:</a:t>
            </a:r>
            <a:br>
              <a:rPr lang="en-US" sz="3200" dirty="0"/>
            </a:b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637" y="1592262"/>
            <a:ext cx="3200400" cy="49766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637" y="1744662"/>
            <a:ext cx="5163300" cy="4491559"/>
          </a:xfrm>
          <a:prstGeom prst="rect">
            <a:avLst/>
          </a:prstGeom>
        </p:spPr>
      </p:pic>
    </p:spTree>
    <p:extLst>
      <p:ext uri="{BB962C8B-B14F-4D97-AF65-F5344CB8AC3E}">
        <p14:creationId xmlns:p14="http://schemas.microsoft.com/office/powerpoint/2010/main" val="317354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20435" y="147777"/>
            <a:ext cx="11197969" cy="1428411"/>
          </a:xfrm>
        </p:spPr>
        <p:txBody>
          <a:bodyPr>
            <a:normAutofit/>
          </a:bodyPr>
          <a:lstStyle/>
          <a:p>
            <a:r>
              <a:rPr lang="en-US" dirty="0"/>
              <a:t>Activating Windows Subsystem for Linux</a:t>
            </a:r>
          </a:p>
        </p:txBody>
      </p:sp>
      <p:sp>
        <p:nvSpPr>
          <p:cNvPr id="6" name="Text Placeholder 5"/>
          <p:cNvSpPr>
            <a:spLocks noGrp="1"/>
          </p:cNvSpPr>
          <p:nvPr>
            <p:ph type="body" sz="quarter" idx="10"/>
          </p:nvPr>
        </p:nvSpPr>
        <p:spPr>
          <a:xfrm>
            <a:off x="278470" y="967681"/>
            <a:ext cx="11887200" cy="1157982"/>
          </a:xfrm>
        </p:spPr>
        <p:txBody>
          <a:bodyPr>
            <a:normAutofit fontScale="77500" lnSpcReduction="20000"/>
          </a:bodyPr>
          <a:lstStyle/>
          <a:p>
            <a:r>
              <a:rPr lang="en-US" sz="3200" dirty="0"/>
              <a:t>Alternately:</a:t>
            </a:r>
          </a:p>
          <a:p>
            <a:r>
              <a:rPr lang="en-US" sz="3200" dirty="0"/>
              <a:t>Open a PowerShell prompt as administrator and run:</a:t>
            </a:r>
            <a:br>
              <a:rPr lang="en-US" sz="3200" dirty="0"/>
            </a:br>
            <a:endParaRPr lang="en-US" sz="3200" dirty="0"/>
          </a:p>
        </p:txBody>
      </p:sp>
      <p:pic>
        <p:nvPicPr>
          <p:cNvPr id="2" name="Picture 1"/>
          <p:cNvPicPr>
            <a:picLocks noChangeAspect="1"/>
          </p:cNvPicPr>
          <p:nvPr/>
        </p:nvPicPr>
        <p:blipFill>
          <a:blip r:embed="rId3"/>
          <a:stretch>
            <a:fillRect/>
          </a:stretch>
        </p:blipFill>
        <p:spPr>
          <a:xfrm>
            <a:off x="1768703" y="2592775"/>
            <a:ext cx="8901435" cy="3838614"/>
          </a:xfrm>
          <a:prstGeom prst="rect">
            <a:avLst/>
          </a:prstGeom>
        </p:spPr>
      </p:pic>
      <p:sp>
        <p:nvSpPr>
          <p:cNvPr id="8" name="Rectangle 7"/>
          <p:cNvSpPr/>
          <p:nvPr/>
        </p:nvSpPr>
        <p:spPr>
          <a:xfrm>
            <a:off x="390121" y="2174553"/>
            <a:ext cx="11658600" cy="369332"/>
          </a:xfrm>
          <a:prstGeom prst="rect">
            <a:avLst/>
          </a:prstGeom>
        </p:spPr>
        <p:txBody>
          <a:bodyPr wrap="square">
            <a:spAutoFit/>
          </a:bodyPr>
          <a:lstStyle/>
          <a:p>
            <a:r>
              <a:rPr lang="en-US" dirty="0"/>
              <a:t>Enable-</a:t>
            </a:r>
            <a:r>
              <a:rPr lang="en-US" dirty="0" err="1"/>
              <a:t>WindowsOptionalFeature</a:t>
            </a:r>
            <a:r>
              <a:rPr lang="en-US" dirty="0"/>
              <a:t> -Online -</a:t>
            </a:r>
            <a:r>
              <a:rPr lang="en-US" dirty="0" err="1"/>
              <a:t>FeatureName</a:t>
            </a:r>
            <a:r>
              <a:rPr lang="en-US" dirty="0"/>
              <a:t> Microsoft-Windows-Subsystem-Linux </a:t>
            </a:r>
          </a:p>
        </p:txBody>
      </p:sp>
    </p:spTree>
    <p:extLst>
      <p:ext uri="{BB962C8B-B14F-4D97-AF65-F5344CB8AC3E}">
        <p14:creationId xmlns:p14="http://schemas.microsoft.com/office/powerpoint/2010/main" val="219657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64" y="2049462"/>
            <a:ext cx="8078422" cy="4648200"/>
          </a:xfrm>
          <a:prstGeom prst="rect">
            <a:avLst/>
          </a:prstGeom>
        </p:spPr>
      </p:pic>
      <p:sp>
        <p:nvSpPr>
          <p:cNvPr id="17" name="Title 16"/>
          <p:cNvSpPr>
            <a:spLocks noGrp="1"/>
          </p:cNvSpPr>
          <p:nvPr>
            <p:ph type="title"/>
          </p:nvPr>
        </p:nvSpPr>
        <p:spPr>
          <a:xfrm>
            <a:off x="623085" y="242754"/>
            <a:ext cx="11197969" cy="1428411"/>
          </a:xfrm>
        </p:spPr>
        <p:txBody>
          <a:bodyPr>
            <a:normAutofit/>
          </a:bodyPr>
          <a:lstStyle/>
          <a:p>
            <a:r>
              <a:rPr lang="en-US" dirty="0"/>
              <a:t>Installing Bash on Ubuntu on Windows</a:t>
            </a:r>
          </a:p>
        </p:txBody>
      </p:sp>
      <p:sp>
        <p:nvSpPr>
          <p:cNvPr id="6" name="Text Placeholder 5"/>
          <p:cNvSpPr>
            <a:spLocks noGrp="1"/>
          </p:cNvSpPr>
          <p:nvPr>
            <p:ph type="body" sz="quarter" idx="10"/>
          </p:nvPr>
        </p:nvSpPr>
        <p:spPr>
          <a:xfrm>
            <a:off x="278470" y="967680"/>
            <a:ext cx="11887200" cy="960263"/>
          </a:xfrm>
        </p:spPr>
        <p:txBody>
          <a:bodyPr/>
          <a:lstStyle/>
          <a:p>
            <a:r>
              <a:rPr lang="en-US" sz="3200" dirty="0"/>
              <a:t>From CMD or PowerShell prompt and run “Bash” </a:t>
            </a:r>
            <a:br>
              <a:rPr lang="en-US" sz="3200" dirty="0"/>
            </a:br>
            <a:r>
              <a:rPr lang="en-US" sz="2400" dirty="0"/>
              <a:t>Then follow the simple prompts to accept </a:t>
            </a:r>
            <a:r>
              <a:rPr lang="en-US" sz="2400" dirty="0" err="1"/>
              <a:t>Canonical’s</a:t>
            </a:r>
            <a:r>
              <a:rPr lang="en-US" sz="2400" dirty="0"/>
              <a:t> license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037" y="2822182"/>
            <a:ext cx="7274284" cy="3886200"/>
          </a:xfrm>
          <a:prstGeom prst="rect">
            <a:avLst/>
          </a:prstGeom>
        </p:spPr>
      </p:pic>
    </p:spTree>
    <p:extLst>
      <p:ext uri="{BB962C8B-B14F-4D97-AF65-F5344CB8AC3E}">
        <p14:creationId xmlns:p14="http://schemas.microsoft.com/office/powerpoint/2010/main" val="37751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ln>
            <a:noFill/>
          </a:ln>
          <a:effectLst/>
        </p:spPr>
      </p:sp>
      <p:pic>
        <p:nvPicPr>
          <p:cNvPr id="17" name="Picture 16"/>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00639" cy="6994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13343" y="-1"/>
            <a:ext cx="570690" cy="378349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82961" y="2811519"/>
            <a:ext cx="6995517" cy="137148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4" name="Picture 13"/>
          <p:cNvPicPr>
            <a:picLocks noChangeAspect="1"/>
          </p:cNvPicPr>
          <p:nvPr/>
        </p:nvPicPr>
        <p:blipFill>
          <a:blip r:embed="rId8"/>
          <a:stretch>
            <a:fillRect/>
          </a:stretch>
        </p:blipFill>
        <p:spPr>
          <a:xfrm>
            <a:off x="656764" y="1825965"/>
            <a:ext cx="6396402" cy="3342119"/>
          </a:xfrm>
          <a:prstGeom prst="rect">
            <a:avLst/>
          </a:prstGeom>
          <a:effectLst/>
        </p:spPr>
      </p:pic>
      <p:sp>
        <p:nvSpPr>
          <p:cNvPr id="4" name="Title 3"/>
          <p:cNvSpPr>
            <a:spLocks noGrp="1"/>
          </p:cNvSpPr>
          <p:nvPr>
            <p:ph type="title"/>
          </p:nvPr>
        </p:nvSpPr>
        <p:spPr>
          <a:xfrm>
            <a:off x="8356190" y="1352274"/>
            <a:ext cx="3419597" cy="3127554"/>
          </a:xfrm>
        </p:spPr>
        <p:txBody>
          <a:bodyPr vert="horz" lIns="91440" tIns="45720" rIns="91440" bIns="45720" rtlCol="0" anchor="b">
            <a:normAutofit/>
          </a:bodyPr>
          <a:lstStyle/>
          <a:p>
            <a:pPr defTabSz="457200">
              <a:lnSpc>
                <a:spcPct val="90000"/>
              </a:lnSpc>
            </a:pPr>
            <a:r>
              <a:rPr lang="en-US" sz="5500">
                <a:solidFill>
                  <a:schemeClr val="tx2"/>
                </a:solidFill>
              </a:rPr>
              <a:t>Bash on Ubuntu on Windows</a:t>
            </a:r>
          </a:p>
        </p:txBody>
      </p:sp>
    </p:spTree>
    <p:extLst>
      <p:ext uri="{BB962C8B-B14F-4D97-AF65-F5344CB8AC3E}">
        <p14:creationId xmlns:p14="http://schemas.microsoft.com/office/powerpoint/2010/main" val="34702741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274639" y="2811462"/>
            <a:ext cx="10363198" cy="3334118"/>
          </a:xfrm>
        </p:spPr>
        <p:txBody>
          <a:bodyPr/>
          <a:lstStyle/>
          <a:p>
            <a:pPr marL="457200" indent="-457200">
              <a:buFont typeface="Arial" panose="020B0604020202020204" pitchFamily="34" charset="0"/>
              <a:buChar char="•"/>
            </a:pPr>
            <a:r>
              <a:rPr lang="en-US" dirty="0"/>
              <a:t>What you are about to see …</a:t>
            </a:r>
          </a:p>
          <a:p>
            <a:pPr marL="1041400" lvl="1" indent="-457200"/>
            <a:r>
              <a:rPr lang="en-US" dirty="0"/>
              <a:t>… Is a </a:t>
            </a:r>
            <a:r>
              <a:rPr lang="en-US" b="1" u="sng" dirty="0"/>
              <a:t>preview</a:t>
            </a:r>
          </a:p>
          <a:p>
            <a:pPr marL="1041400" lvl="1" indent="-457200"/>
            <a:r>
              <a:rPr lang="en-US" dirty="0"/>
              <a:t>… Of Ubuntu </a:t>
            </a:r>
            <a:r>
              <a:rPr lang="en-US" dirty="0" err="1"/>
              <a:t>usermode</a:t>
            </a:r>
            <a:r>
              <a:rPr lang="en-US" dirty="0"/>
              <a:t> tools</a:t>
            </a:r>
          </a:p>
          <a:p>
            <a:pPr marL="1041400" lvl="1" indent="-457200"/>
            <a:r>
              <a:rPr lang="en-US" dirty="0"/>
              <a:t>… Running on the new Windows Subsystem for Linux (WSL)</a:t>
            </a:r>
          </a:p>
          <a:p>
            <a:pPr marL="1041400" lvl="1" indent="-457200"/>
            <a:r>
              <a:rPr lang="en-US" dirty="0"/>
              <a:t>… Available now in Windows 10 Anniversary Edition</a:t>
            </a:r>
          </a:p>
          <a:p>
            <a:pPr marL="1041400" lvl="1" indent="-457200"/>
            <a:endParaRPr lang="en-US" i="1" dirty="0"/>
          </a:p>
          <a:p>
            <a:pPr algn="ctr"/>
            <a:r>
              <a:rPr lang="en-US" i="1" dirty="0"/>
              <a:t>[No VM’s are required to reproduce this demo!]</a:t>
            </a:r>
          </a:p>
        </p:txBody>
      </p:sp>
    </p:spTree>
    <p:extLst>
      <p:ext uri="{BB962C8B-B14F-4D97-AF65-F5344CB8AC3E}">
        <p14:creationId xmlns:p14="http://schemas.microsoft.com/office/powerpoint/2010/main" val="265429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939266"/>
          </a:xfrm>
        </p:spPr>
        <p:txBody>
          <a:bodyPr/>
          <a:lstStyle/>
          <a:p>
            <a:r>
              <a:rPr lang="en-US" sz="1800" dirty="0">
                <a:latin typeface="Consolas" panose="020B0609020204030204" pitchFamily="49" charset="0"/>
              </a:rPr>
              <a:t>Let’s take a look at the filesystem: </a:t>
            </a:r>
            <a:r>
              <a:rPr lang="en-US" sz="1800" dirty="0">
                <a:solidFill>
                  <a:schemeClr val="tx1"/>
                </a:solidFill>
                <a:latin typeface="Consolas" panose="020B0609020204030204" pitchFamily="49" charset="0"/>
              </a:rPr>
              <a:t>ls /</a:t>
            </a:r>
          </a:p>
          <a:p>
            <a:r>
              <a:rPr lang="en-US" sz="1800" dirty="0">
                <a:latin typeface="Consolas" panose="020B0609020204030204" pitchFamily="49" charset="0"/>
              </a:rPr>
              <a:t>What CPU are we using? </a:t>
            </a:r>
            <a:r>
              <a:rPr lang="en-US" sz="1800" dirty="0">
                <a:solidFill>
                  <a:schemeClr val="tx1"/>
                </a:solidFill>
                <a:latin typeface="Consolas" panose="020B0609020204030204" pitchFamily="49" charset="0"/>
              </a:rPr>
              <a:t>less /proc/</a:t>
            </a:r>
            <a:r>
              <a:rPr lang="en-US" sz="1800" dirty="0" err="1">
                <a:solidFill>
                  <a:schemeClr val="tx1"/>
                </a:solidFill>
                <a:latin typeface="Consolas" panose="020B0609020204030204" pitchFamily="49" charset="0"/>
              </a:rPr>
              <a:t>cpuinfo</a:t>
            </a:r>
            <a:endParaRPr lang="en-US" sz="1800" dirty="0">
              <a:solidFill>
                <a:schemeClr val="tx1"/>
              </a:solidFill>
              <a:latin typeface="Consolas" panose="020B0609020204030204" pitchFamily="49" charset="0"/>
            </a:endParaRPr>
          </a:p>
          <a:p>
            <a:r>
              <a:rPr lang="en-US" sz="1800" dirty="0">
                <a:latin typeface="Consolas" panose="020B0609020204030204" pitchFamily="49" charset="0"/>
              </a:rPr>
              <a:t>Let’s run something fun: </a:t>
            </a:r>
            <a:r>
              <a:rPr lang="en-US" sz="1800" dirty="0">
                <a:solidFill>
                  <a:schemeClr val="tx1"/>
                </a:solidFill>
                <a:latin typeface="Consolas" panose="020B0609020204030204" pitchFamily="49" charset="0"/>
              </a:rPr>
              <a:t>fortune </a:t>
            </a:r>
            <a:r>
              <a:rPr lang="en-US" sz="1800" dirty="0">
                <a:solidFill>
                  <a:schemeClr val="tx2"/>
                </a:solidFill>
                <a:latin typeface="Consolas" panose="020B0609020204030204" pitchFamily="49" charset="0"/>
              </a:rPr>
              <a:t>(notice prompt to install)</a:t>
            </a:r>
          </a:p>
          <a:p>
            <a:pPr marL="342900" lvl="1" indent="0">
              <a:buNone/>
            </a:pPr>
            <a:r>
              <a:rPr lang="en-US" sz="1800" dirty="0">
                <a:solidFill>
                  <a:schemeClr val="tx2"/>
                </a:solidFill>
                <a:latin typeface="Consolas" panose="020B0609020204030204" pitchFamily="49" charset="0"/>
              </a:rPr>
              <a:t>Oh! Ok, let’s install fortune: </a:t>
            </a:r>
            <a:r>
              <a:rPr lang="en-US" sz="1800" dirty="0" err="1">
                <a:latin typeface="Consolas" panose="020B0609020204030204" pitchFamily="49" charset="0"/>
              </a:rPr>
              <a:t>sudo</a:t>
            </a:r>
            <a:r>
              <a:rPr lang="en-US" sz="1800" dirty="0">
                <a:latin typeface="Consolas" panose="020B0609020204030204" pitchFamily="49" charset="0"/>
              </a:rPr>
              <a:t> apt-get install fortune</a:t>
            </a:r>
          </a:p>
          <a:p>
            <a:r>
              <a:rPr lang="en-US" sz="1800" dirty="0">
                <a:latin typeface="Consolas" panose="020B0609020204030204" pitchFamily="49" charset="0"/>
              </a:rPr>
              <a:t>Now lets try again: </a:t>
            </a:r>
            <a:r>
              <a:rPr lang="en-US" sz="1800" dirty="0">
                <a:solidFill>
                  <a:schemeClr val="tx1"/>
                </a:solidFill>
                <a:latin typeface="Consolas" panose="020B0609020204030204" pitchFamily="49" charset="0"/>
              </a:rPr>
              <a:t>fortune</a:t>
            </a:r>
            <a:r>
              <a:rPr lang="en-US" sz="1800" dirty="0">
                <a:latin typeface="Consolas" panose="020B0609020204030204" pitchFamily="49" charset="0"/>
              </a:rPr>
              <a:t> (view output)</a:t>
            </a:r>
          </a:p>
          <a:p>
            <a:r>
              <a:rPr lang="en-US" sz="1800" dirty="0">
                <a:latin typeface="Consolas" panose="020B0609020204030204" pitchFamily="49" charset="0"/>
              </a:rPr>
              <a:t>Let’s make this even more fun: </a:t>
            </a:r>
            <a:r>
              <a:rPr lang="en-US" sz="1800" dirty="0" err="1">
                <a:solidFill>
                  <a:schemeClr val="tx1"/>
                </a:solidFill>
                <a:latin typeface="Consolas" panose="020B0609020204030204" pitchFamily="49" charset="0"/>
              </a:rPr>
              <a:t>sudo</a:t>
            </a:r>
            <a:r>
              <a:rPr lang="en-US" sz="1800" dirty="0">
                <a:solidFill>
                  <a:schemeClr val="tx1"/>
                </a:solidFill>
                <a:latin typeface="Consolas" panose="020B0609020204030204" pitchFamily="49" charset="0"/>
              </a:rPr>
              <a:t> apt-get install </a:t>
            </a:r>
            <a:r>
              <a:rPr lang="en-US" sz="1800" dirty="0" err="1">
                <a:solidFill>
                  <a:schemeClr val="tx1"/>
                </a:solidFill>
                <a:latin typeface="Consolas" panose="020B0609020204030204" pitchFamily="49" charset="0"/>
              </a:rPr>
              <a:t>cowsay</a:t>
            </a:r>
            <a:endParaRPr lang="en-US" sz="1800" dirty="0">
              <a:solidFill>
                <a:schemeClr val="tx1"/>
              </a:solidFill>
              <a:latin typeface="Consolas" panose="020B0609020204030204" pitchFamily="49" charset="0"/>
            </a:endParaRPr>
          </a:p>
          <a:p>
            <a:r>
              <a:rPr lang="en-US" sz="1800" dirty="0">
                <a:latin typeface="Consolas" panose="020B0609020204030204" pitchFamily="49" charset="0"/>
              </a:rPr>
              <a:t>Let’s see what a bovine philosopher might say: </a:t>
            </a:r>
            <a:r>
              <a:rPr lang="en-US" sz="1800" dirty="0">
                <a:solidFill>
                  <a:schemeClr val="tx1"/>
                </a:solidFill>
                <a:latin typeface="Consolas" panose="020B0609020204030204" pitchFamily="49" charset="0"/>
              </a:rPr>
              <a:t>fortune | </a:t>
            </a:r>
            <a:r>
              <a:rPr lang="en-US" sz="1800" dirty="0" err="1">
                <a:solidFill>
                  <a:schemeClr val="tx1"/>
                </a:solidFill>
                <a:latin typeface="Consolas" panose="020B0609020204030204" pitchFamily="49" charset="0"/>
              </a:rPr>
              <a:t>cowsay</a:t>
            </a:r>
            <a:endParaRPr lang="en-US" sz="1800" dirty="0">
              <a:solidFill>
                <a:schemeClr val="tx1"/>
              </a:solidFill>
              <a:latin typeface="Consolas" panose="020B0609020204030204" pitchFamily="49" charset="0"/>
            </a:endParaRPr>
          </a:p>
          <a:p>
            <a:r>
              <a:rPr lang="en-US" sz="1800" dirty="0">
                <a:latin typeface="Consolas" panose="020B0609020204030204" pitchFamily="49" charset="0"/>
              </a:rPr>
              <a:t>Shall we check the weather in </a:t>
            </a:r>
            <a:r>
              <a:rPr lang="en-US" sz="1800" dirty="0" err="1">
                <a:latin typeface="Consolas" panose="020B0609020204030204" pitchFamily="49" charset="0"/>
              </a:rPr>
              <a:t>Hobbiton</a:t>
            </a:r>
            <a:r>
              <a:rPr lang="en-US" sz="1800" dirty="0">
                <a:latin typeface="Consolas" panose="020B0609020204030204" pitchFamily="49" charset="0"/>
              </a:rPr>
              <a:t>? </a:t>
            </a:r>
            <a:r>
              <a:rPr lang="en-US" sz="1800" dirty="0">
                <a:solidFill>
                  <a:schemeClr val="tx1"/>
                </a:solidFill>
                <a:latin typeface="Consolas" panose="020B0609020204030204" pitchFamily="49" charset="0"/>
              </a:rPr>
              <a:t>clear; curl -4 wttr.in/middle-earth</a:t>
            </a:r>
          </a:p>
          <a:p>
            <a:endParaRPr lang="en-US" sz="1800" dirty="0">
              <a:solidFill>
                <a:schemeClr val="tx2"/>
              </a:solidFill>
              <a:latin typeface="Consolas" panose="020B0609020204030204" pitchFamily="49" charset="0"/>
            </a:endParaRPr>
          </a:p>
          <a:p>
            <a:pPr lvl="1"/>
            <a:r>
              <a:rPr lang="en-US" sz="200" dirty="0" err="1">
                <a:solidFill>
                  <a:schemeClr val="tx2"/>
                </a:solidFill>
                <a:latin typeface="Consolas" panose="020B0609020204030204" pitchFamily="49" charset="0"/>
              </a:rPr>
              <a:t>Dd</a:t>
            </a:r>
            <a:endParaRPr lang="en-US" sz="200" dirty="0">
              <a:solidFill>
                <a:schemeClr val="tx2"/>
              </a:solidFill>
              <a:latin typeface="Consolas" panose="020B0609020204030204" pitchFamily="49" charset="0"/>
            </a:endParaRPr>
          </a:p>
          <a:p>
            <a:pPr lvl="1"/>
            <a:r>
              <a:rPr lang="en-US" sz="200" dirty="0">
                <a:solidFill>
                  <a:schemeClr val="tx2"/>
                </a:solidFill>
                <a:latin typeface="Consolas" panose="020B0609020204030204" pitchFamily="49" charset="0"/>
              </a:rPr>
              <a:t>d</a:t>
            </a:r>
          </a:p>
        </p:txBody>
      </p:sp>
      <p:sp>
        <p:nvSpPr>
          <p:cNvPr id="2" name="Title 1"/>
          <p:cNvSpPr>
            <a:spLocks noGrp="1"/>
          </p:cNvSpPr>
          <p:nvPr>
            <p:ph type="title"/>
          </p:nvPr>
        </p:nvSpPr>
        <p:spPr/>
        <p:txBody>
          <a:bodyPr/>
          <a:lstStyle/>
          <a:p>
            <a:r>
              <a:rPr lang="en-US" dirty="0"/>
              <a:t>Demo example</a:t>
            </a:r>
          </a:p>
        </p:txBody>
      </p:sp>
    </p:spTree>
    <p:extLst>
      <p:ext uri="{BB962C8B-B14F-4D97-AF65-F5344CB8AC3E}">
        <p14:creationId xmlns:p14="http://schemas.microsoft.com/office/powerpoint/2010/main" val="3195839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70756"/>
          </a:xfrm>
        </p:spPr>
        <p:txBody>
          <a:bodyPr/>
          <a:lstStyle/>
          <a:p>
            <a:r>
              <a:rPr lang="en-US" sz="3200" dirty="0">
                <a:solidFill>
                  <a:schemeClr val="tx2"/>
                </a:solidFill>
                <a:latin typeface="Consolas" panose="020B0609020204030204" pitchFamily="49" charset="0"/>
              </a:rPr>
              <a:t>Any dev’s in the room?</a:t>
            </a:r>
          </a:p>
          <a:p>
            <a:r>
              <a:rPr lang="en-US" sz="2800" dirty="0">
                <a:solidFill>
                  <a:srgbClr val="D63F27"/>
                </a:solidFill>
                <a:latin typeface="Consolas" panose="020B0609020204030204" pitchFamily="49" charset="0"/>
              </a:rPr>
              <a:t>Note: run this beforehand – can take a while!</a:t>
            </a:r>
          </a:p>
          <a:p>
            <a:pPr marL="342900" lvl="1" indent="0">
              <a:buNone/>
            </a:pPr>
            <a:r>
              <a:rPr lang="en-US" dirty="0">
                <a:solidFill>
                  <a:schemeClr val="tx2"/>
                </a:solidFill>
                <a:latin typeface="Consolas" panose="020B0609020204030204" pitchFamily="49" charset="0"/>
              </a:rPr>
              <a:t>	</a:t>
            </a:r>
            <a:r>
              <a:rPr lang="en-US" dirty="0" err="1">
                <a:solidFill>
                  <a:schemeClr val="tx2"/>
                </a:solidFill>
                <a:latin typeface="Consolas" panose="020B0609020204030204" pitchFamily="49" charset="0"/>
              </a:rPr>
              <a:t>sudo</a:t>
            </a:r>
            <a:r>
              <a:rPr lang="en-US" dirty="0">
                <a:solidFill>
                  <a:schemeClr val="tx2"/>
                </a:solidFill>
                <a:latin typeface="Consolas" panose="020B0609020204030204" pitchFamily="49" charset="0"/>
              </a:rPr>
              <a:t>-apt-get install build-essential –y</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cd ~/</a:t>
            </a:r>
          </a:p>
          <a:p>
            <a:r>
              <a:rPr lang="en-US" sz="1800" dirty="0" err="1">
                <a:solidFill>
                  <a:schemeClr val="tx1"/>
                </a:solidFill>
                <a:latin typeface="Consolas" panose="020B0609020204030204" pitchFamily="49" charset="0"/>
              </a:rPr>
              <a:t>mkdir</a:t>
            </a:r>
            <a:r>
              <a:rPr lang="en-US" sz="1800" dirty="0">
                <a:solidFill>
                  <a:schemeClr val="tx1"/>
                </a:solidFill>
                <a:latin typeface="Consolas" panose="020B0609020204030204" pitchFamily="49" charset="0"/>
              </a:rPr>
              <a:t> demo</a:t>
            </a:r>
          </a:p>
          <a:p>
            <a:r>
              <a:rPr lang="en-US" sz="1800" dirty="0">
                <a:solidFill>
                  <a:schemeClr val="tx1"/>
                </a:solidFill>
                <a:latin typeface="Consolas" panose="020B0609020204030204" pitchFamily="49" charset="0"/>
              </a:rPr>
              <a:t>cd demo</a:t>
            </a:r>
          </a:p>
          <a:p>
            <a:r>
              <a:rPr lang="en-US" sz="1800" dirty="0">
                <a:solidFill>
                  <a:schemeClr val="tx1"/>
                </a:solidFill>
                <a:latin typeface="Consolas" panose="020B0609020204030204" pitchFamily="49" charset="0"/>
              </a:rPr>
              <a:t>vim hello.cpp</a:t>
            </a:r>
          </a:p>
          <a:p>
            <a:pPr marL="558800" lvl="2" indent="0">
              <a:buNone/>
            </a:pPr>
            <a:r>
              <a:rPr lang="en-US" sz="1600" dirty="0">
                <a:solidFill>
                  <a:schemeClr val="tx1"/>
                </a:solidFill>
                <a:latin typeface="Consolas" panose="020B0609020204030204" pitchFamily="49" charset="0"/>
              </a:rPr>
              <a:t>#include &lt;</a:t>
            </a:r>
            <a:r>
              <a:rPr lang="en-US" sz="1600" dirty="0" err="1">
                <a:solidFill>
                  <a:schemeClr val="tx1"/>
                </a:solidFill>
                <a:latin typeface="Consolas" panose="020B0609020204030204" pitchFamily="49" charset="0"/>
              </a:rPr>
              <a:t>iostream</a:t>
            </a:r>
            <a:r>
              <a:rPr lang="en-US" sz="1600" dirty="0">
                <a:solidFill>
                  <a:schemeClr val="tx1"/>
                </a:solidFill>
                <a:latin typeface="Consolas" panose="020B0609020204030204" pitchFamily="49" charset="0"/>
              </a:rPr>
              <a:t>&gt;</a:t>
            </a:r>
          </a:p>
          <a:p>
            <a:pPr marL="558800" lvl="2" indent="0">
              <a:buNone/>
            </a:pPr>
            <a:r>
              <a:rPr lang="en-US" sz="1600" dirty="0" err="1">
                <a:solidFill>
                  <a:schemeClr val="tx1"/>
                </a:solidFill>
                <a:latin typeface="Consolas" panose="020B0609020204030204" pitchFamily="49" charset="0"/>
              </a:rPr>
              <a:t>int</a:t>
            </a:r>
            <a:r>
              <a:rPr lang="en-US" sz="1600" dirty="0">
                <a:solidFill>
                  <a:schemeClr val="tx1"/>
                </a:solidFill>
                <a:latin typeface="Consolas" panose="020B0609020204030204" pitchFamily="49" charset="0"/>
              </a:rPr>
              <a:t> main(void)</a:t>
            </a:r>
          </a:p>
          <a:p>
            <a:pPr marL="558800" lvl="2" indent="0">
              <a:buNone/>
            </a:pPr>
            <a:r>
              <a:rPr lang="en-US" sz="1600" dirty="0">
                <a:solidFill>
                  <a:schemeClr val="tx1"/>
                </a:solidFill>
                <a:latin typeface="Consolas" panose="020B0609020204030204" pitchFamily="49" charset="0"/>
              </a:rPr>
              <a:t>{</a:t>
            </a:r>
          </a:p>
          <a:p>
            <a:pPr marL="558800" lvl="2" indent="0">
              <a:buNone/>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std</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std</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 &lt;&lt; "Hello World!\n" &lt;&lt; </a:t>
            </a:r>
            <a:r>
              <a:rPr lang="en-US" sz="1600" dirty="0" err="1">
                <a:solidFill>
                  <a:schemeClr val="tx1"/>
                </a:solidFill>
                <a:latin typeface="Consolas" panose="020B0609020204030204" pitchFamily="49" charset="0"/>
              </a:rPr>
              <a:t>std</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pPr marL="558800" lvl="2" indent="0">
              <a:buNone/>
            </a:pPr>
            <a:r>
              <a:rPr lang="en-US" sz="1600" dirty="0">
                <a:solidFill>
                  <a:schemeClr val="tx1"/>
                </a:solidFill>
                <a:latin typeface="Consolas" panose="020B0609020204030204" pitchFamily="49" charset="0"/>
              </a:rPr>
              <a:t>        return 0;</a:t>
            </a:r>
          </a:p>
          <a:p>
            <a:pPr marL="558800" lvl="2" indent="0">
              <a:buNone/>
            </a:pPr>
            <a:r>
              <a:rPr lang="en-US" sz="16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wq</a:t>
            </a:r>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g++ hello.cpp –o hello</a:t>
            </a:r>
          </a:p>
          <a:p>
            <a:r>
              <a:rPr lang="en-US" sz="1800" dirty="0">
                <a:solidFill>
                  <a:schemeClr val="tx2"/>
                </a:solidFill>
                <a:latin typeface="Consolas" panose="020B0609020204030204" pitchFamily="49" charset="0"/>
              </a:rPr>
              <a:t>And run it: </a:t>
            </a:r>
            <a:r>
              <a:rPr lang="en-US" sz="1800" dirty="0">
                <a:solidFill>
                  <a:schemeClr val="tx1"/>
                </a:solidFill>
                <a:latin typeface="Consolas" panose="020B0609020204030204" pitchFamily="49" charset="0"/>
              </a:rPr>
              <a:t>./hello</a:t>
            </a:r>
          </a:p>
        </p:txBody>
      </p:sp>
      <p:sp>
        <p:nvSpPr>
          <p:cNvPr id="3" name="Title 2"/>
          <p:cNvSpPr>
            <a:spLocks noGrp="1"/>
          </p:cNvSpPr>
          <p:nvPr>
            <p:ph type="title"/>
          </p:nvPr>
        </p:nvSpPr>
        <p:spPr/>
        <p:txBody>
          <a:bodyPr/>
          <a:lstStyle/>
          <a:p>
            <a:r>
              <a:rPr lang="en-US" dirty="0"/>
              <a:t>C++ Demo Example</a:t>
            </a:r>
          </a:p>
        </p:txBody>
      </p:sp>
    </p:spTree>
    <p:extLst>
      <p:ext uri="{BB962C8B-B14F-4D97-AF65-F5344CB8AC3E}">
        <p14:creationId xmlns:p14="http://schemas.microsoft.com/office/powerpoint/2010/main" val="12050373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18105"/>
          </a:xfrm>
        </p:spPr>
        <p:txBody>
          <a:bodyPr/>
          <a:lstStyle/>
          <a:p>
            <a:r>
              <a:rPr lang="en-US" sz="3200" dirty="0">
                <a:solidFill>
                  <a:schemeClr val="tx2"/>
                </a:solidFill>
                <a:latin typeface="Consolas" panose="020B0609020204030204" pitchFamily="49" charset="0"/>
              </a:rPr>
              <a:t>Any Ruby dev’s in the room?</a:t>
            </a:r>
          </a:p>
          <a:p>
            <a:r>
              <a:rPr lang="en-US" sz="2800" dirty="0">
                <a:solidFill>
                  <a:srgbClr val="D63F27"/>
                </a:solidFill>
                <a:latin typeface="Consolas" panose="020B0609020204030204" pitchFamily="49" charset="0"/>
              </a:rPr>
              <a:t>Note: run this beforehand – takes a short while!</a:t>
            </a:r>
          </a:p>
          <a:p>
            <a:pPr marL="342900" lvl="1" indent="0">
              <a:buNone/>
            </a:pPr>
            <a:r>
              <a:rPr lang="en-US" dirty="0" err="1">
                <a:solidFill>
                  <a:schemeClr val="tx2"/>
                </a:solidFill>
                <a:latin typeface="Consolas" panose="020B0609020204030204" pitchFamily="49" charset="0"/>
              </a:rPr>
              <a:t>sudo</a:t>
            </a:r>
            <a:r>
              <a:rPr lang="en-US" dirty="0">
                <a:solidFill>
                  <a:schemeClr val="tx2"/>
                </a:solidFill>
                <a:latin typeface="Consolas" panose="020B0609020204030204" pitchFamily="49" charset="0"/>
              </a:rPr>
              <a:t>-apt-get install ruby –y</a:t>
            </a:r>
          </a:p>
          <a:p>
            <a:pPr marL="342900" lvl="1" indent="0">
              <a:buNone/>
            </a:pPr>
            <a:endParaRPr lang="en-US" dirty="0">
              <a:solidFill>
                <a:schemeClr val="tx2"/>
              </a:solidFill>
              <a:latin typeface="Consolas" panose="020B0609020204030204" pitchFamily="49" charset="0"/>
            </a:endParaRPr>
          </a:p>
          <a:p>
            <a:r>
              <a:rPr lang="en-US" sz="1800" dirty="0">
                <a:solidFill>
                  <a:schemeClr val="tx1"/>
                </a:solidFill>
                <a:latin typeface="Consolas" panose="020B0609020204030204" pitchFamily="49" charset="0"/>
              </a:rPr>
              <a:t>cd ~/</a:t>
            </a:r>
          </a:p>
          <a:p>
            <a:r>
              <a:rPr lang="en-US" sz="1800" dirty="0" err="1">
                <a:solidFill>
                  <a:schemeClr val="tx1"/>
                </a:solidFill>
                <a:latin typeface="Consolas" panose="020B0609020204030204" pitchFamily="49" charset="0"/>
              </a:rPr>
              <a:t>mkdir</a:t>
            </a:r>
            <a:r>
              <a:rPr lang="en-US" sz="1800" dirty="0">
                <a:solidFill>
                  <a:schemeClr val="tx1"/>
                </a:solidFill>
                <a:latin typeface="Consolas" panose="020B0609020204030204" pitchFamily="49" charset="0"/>
              </a:rPr>
              <a:t> demo</a:t>
            </a:r>
          </a:p>
          <a:p>
            <a:r>
              <a:rPr lang="en-US" sz="1800" dirty="0">
                <a:solidFill>
                  <a:schemeClr val="tx1"/>
                </a:solidFill>
                <a:latin typeface="Consolas" panose="020B0609020204030204" pitchFamily="49" charset="0"/>
              </a:rPr>
              <a:t>cd demo</a:t>
            </a:r>
          </a:p>
          <a:p>
            <a:r>
              <a:rPr lang="en-US" sz="1800" dirty="0">
                <a:solidFill>
                  <a:schemeClr val="tx1"/>
                </a:solidFill>
                <a:latin typeface="Consolas" panose="020B0609020204030204" pitchFamily="49" charset="0"/>
              </a:rPr>
              <a:t>vim </a:t>
            </a:r>
            <a:r>
              <a:rPr lang="en-US" sz="1800" dirty="0" err="1">
                <a:solidFill>
                  <a:schemeClr val="tx1"/>
                </a:solidFill>
                <a:latin typeface="Consolas" panose="020B0609020204030204" pitchFamily="49" charset="0"/>
              </a:rPr>
              <a:t>hello.rb</a:t>
            </a:r>
            <a:endParaRPr lang="en-US" sz="1800" dirty="0">
              <a:solidFill>
                <a:schemeClr val="tx1"/>
              </a:solidFill>
              <a:latin typeface="Consolas" panose="020B0609020204030204" pitchFamily="49" charset="0"/>
            </a:endParaRPr>
          </a:p>
          <a:p>
            <a:pPr marL="558800" lvl="2" indent="0">
              <a:buNone/>
            </a:pPr>
            <a:r>
              <a:rPr lang="en-US" sz="1600" dirty="0">
                <a:solidFill>
                  <a:schemeClr val="tx1"/>
                </a:solidFill>
                <a:latin typeface="Consolas" panose="020B0609020204030204" pitchFamily="49" charset="0"/>
              </a:rPr>
              <a:t>puts ‘Hello World!’</a:t>
            </a:r>
          </a:p>
          <a:p>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wq</a:t>
            </a:r>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ruby </a:t>
            </a:r>
            <a:r>
              <a:rPr lang="en-US" sz="1800" dirty="0" err="1">
                <a:solidFill>
                  <a:schemeClr val="tx1"/>
                </a:solidFill>
                <a:latin typeface="Consolas" panose="020B0609020204030204" pitchFamily="49" charset="0"/>
              </a:rPr>
              <a:t>hello.rb</a:t>
            </a:r>
            <a:endParaRPr lang="en-US" sz="1800" dirty="0">
              <a:solidFill>
                <a:schemeClr val="tx1"/>
              </a:solidFill>
              <a:latin typeface="Consolas" panose="020B0609020204030204" pitchFamily="49" charset="0"/>
            </a:endParaRPr>
          </a:p>
          <a:p>
            <a:endParaRPr lang="en-US" sz="1800" dirty="0">
              <a:solidFill>
                <a:schemeClr val="tx2"/>
              </a:solidFill>
              <a:latin typeface="Consolas" panose="020B0609020204030204" pitchFamily="49" charset="0"/>
            </a:endParaRPr>
          </a:p>
        </p:txBody>
      </p:sp>
      <p:sp>
        <p:nvSpPr>
          <p:cNvPr id="3" name="Title 2"/>
          <p:cNvSpPr>
            <a:spLocks noGrp="1"/>
          </p:cNvSpPr>
          <p:nvPr>
            <p:ph type="title"/>
          </p:nvPr>
        </p:nvSpPr>
        <p:spPr/>
        <p:txBody>
          <a:bodyPr/>
          <a:lstStyle/>
          <a:p>
            <a:r>
              <a:rPr lang="en-US" dirty="0"/>
              <a:t>Ruby Demo Example</a:t>
            </a:r>
          </a:p>
        </p:txBody>
      </p:sp>
    </p:spTree>
    <p:extLst>
      <p:ext uri="{BB962C8B-B14F-4D97-AF65-F5344CB8AC3E}">
        <p14:creationId xmlns:p14="http://schemas.microsoft.com/office/powerpoint/2010/main" val="11352221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8" y="1212850"/>
            <a:ext cx="11887200" cy="3939540"/>
          </a:xfrm>
        </p:spPr>
        <p:txBody>
          <a:bodyPr>
            <a:normAutofit/>
          </a:bodyPr>
          <a:lstStyle/>
          <a:p>
            <a:r>
              <a:rPr lang="en-US" dirty="0"/>
              <a:t>Session objective(s): </a:t>
            </a:r>
          </a:p>
          <a:p>
            <a:pPr lvl="1"/>
            <a:endParaRPr lang="en-US" dirty="0"/>
          </a:p>
          <a:p>
            <a:pPr lvl="1"/>
            <a:r>
              <a:rPr lang="en-US" dirty="0"/>
              <a:t>How to obtain the latest edition of Windows Subsystem for Linux that will be included in the upcoming Windows Anniversary update.</a:t>
            </a:r>
          </a:p>
          <a:p>
            <a:pPr lvl="1"/>
            <a:endParaRPr lang="en-US" dirty="0"/>
          </a:p>
          <a:p>
            <a:pPr lvl="1"/>
            <a:r>
              <a:rPr lang="en-US" dirty="0"/>
              <a:t>Understanding what Bash on Ubuntu for Windows is and the extent/ limitations of it's current features and functionality.</a:t>
            </a:r>
          </a:p>
          <a:p>
            <a:pPr lvl="1"/>
            <a:endParaRPr lang="en-US" dirty="0"/>
          </a:p>
          <a:p>
            <a:pPr lvl="1"/>
            <a:r>
              <a:rPr lang="en-US" dirty="0"/>
              <a:t>How the Bash on Ubuntu on Windows environment can assist in developer workflow and what this means to existing developers who rely on these tools on other platforms.</a:t>
            </a:r>
          </a:p>
          <a:p>
            <a:pPr lvl="1"/>
            <a:endParaRPr lang="en-US" dirty="0"/>
          </a:p>
        </p:txBody>
      </p:sp>
    </p:spTree>
    <p:extLst>
      <p:ext uri="{BB962C8B-B14F-4D97-AF65-F5344CB8AC3E}">
        <p14:creationId xmlns:p14="http://schemas.microsoft.com/office/powerpoint/2010/main" val="130124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18105"/>
          </a:xfrm>
        </p:spPr>
        <p:txBody>
          <a:bodyPr/>
          <a:lstStyle/>
          <a:p>
            <a:r>
              <a:rPr lang="en-US" sz="3200" dirty="0">
                <a:solidFill>
                  <a:schemeClr val="tx2"/>
                </a:solidFill>
                <a:latin typeface="Consolas" panose="020B0609020204030204" pitchFamily="49" charset="0"/>
              </a:rPr>
              <a:t>Any Python dev’s in the room?</a:t>
            </a:r>
          </a:p>
          <a:p>
            <a:r>
              <a:rPr lang="en-US" sz="2800" dirty="0">
                <a:solidFill>
                  <a:srgbClr val="D63F27"/>
                </a:solidFill>
                <a:latin typeface="Consolas" panose="020B0609020204030204" pitchFamily="49" charset="0"/>
              </a:rPr>
              <a:t>Note: run this beforehand – takes a short while!</a:t>
            </a:r>
          </a:p>
          <a:p>
            <a:pPr marL="342900" lvl="1" indent="0">
              <a:buNone/>
            </a:pPr>
            <a:r>
              <a:rPr lang="en-US" dirty="0" err="1">
                <a:solidFill>
                  <a:schemeClr val="tx2"/>
                </a:solidFill>
                <a:latin typeface="Consolas" panose="020B0609020204030204" pitchFamily="49" charset="0"/>
              </a:rPr>
              <a:t>Sudo</a:t>
            </a:r>
            <a:r>
              <a:rPr lang="en-US" dirty="0">
                <a:solidFill>
                  <a:schemeClr val="tx2"/>
                </a:solidFill>
                <a:latin typeface="Consolas" panose="020B0609020204030204" pitchFamily="49" charset="0"/>
              </a:rPr>
              <a:t> apt-get install python –y</a:t>
            </a:r>
          </a:p>
          <a:p>
            <a:pPr marL="342900" lvl="1" indent="0">
              <a:buNone/>
            </a:pPr>
            <a:endParaRPr lang="en-US" dirty="0">
              <a:solidFill>
                <a:schemeClr val="tx2"/>
              </a:solidFill>
              <a:latin typeface="Consolas" panose="020B0609020204030204" pitchFamily="49" charset="0"/>
            </a:endParaRPr>
          </a:p>
          <a:p>
            <a:r>
              <a:rPr lang="en-US" sz="1800" dirty="0">
                <a:solidFill>
                  <a:schemeClr val="tx1"/>
                </a:solidFill>
                <a:latin typeface="Consolas" panose="020B0609020204030204" pitchFamily="49" charset="0"/>
              </a:rPr>
              <a:t>cd ~/</a:t>
            </a:r>
          </a:p>
          <a:p>
            <a:r>
              <a:rPr lang="en-US" sz="1800" dirty="0" err="1">
                <a:solidFill>
                  <a:schemeClr val="tx1"/>
                </a:solidFill>
                <a:latin typeface="Consolas" panose="020B0609020204030204" pitchFamily="49" charset="0"/>
              </a:rPr>
              <a:t>mkdir</a:t>
            </a:r>
            <a:r>
              <a:rPr lang="en-US" sz="1800" dirty="0">
                <a:solidFill>
                  <a:schemeClr val="tx1"/>
                </a:solidFill>
                <a:latin typeface="Consolas" panose="020B0609020204030204" pitchFamily="49" charset="0"/>
              </a:rPr>
              <a:t> demo</a:t>
            </a:r>
          </a:p>
          <a:p>
            <a:r>
              <a:rPr lang="en-US" sz="1800" dirty="0">
                <a:solidFill>
                  <a:schemeClr val="tx1"/>
                </a:solidFill>
                <a:latin typeface="Consolas" panose="020B0609020204030204" pitchFamily="49" charset="0"/>
              </a:rPr>
              <a:t>cd demo</a:t>
            </a:r>
          </a:p>
          <a:p>
            <a:r>
              <a:rPr lang="en-US" sz="1800" dirty="0">
                <a:solidFill>
                  <a:schemeClr val="tx1"/>
                </a:solidFill>
                <a:latin typeface="Consolas" panose="020B0609020204030204" pitchFamily="49" charset="0"/>
              </a:rPr>
              <a:t>vim hello.py</a:t>
            </a:r>
          </a:p>
          <a:p>
            <a:pPr marL="558800" lvl="2" indent="0">
              <a:buNone/>
            </a:pPr>
            <a:r>
              <a:rPr lang="en-US" sz="1600" dirty="0">
                <a:solidFill>
                  <a:schemeClr val="tx1"/>
                </a:solidFill>
                <a:latin typeface="Consolas" panose="020B0609020204030204" pitchFamily="49" charset="0"/>
              </a:rPr>
              <a:t>print(‘Hello World!’)</a:t>
            </a:r>
          </a:p>
          <a:p>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wq</a:t>
            </a:r>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python hello.py</a:t>
            </a:r>
          </a:p>
          <a:p>
            <a:endParaRPr lang="en-US" sz="1800" dirty="0">
              <a:solidFill>
                <a:schemeClr val="tx2"/>
              </a:solidFill>
              <a:latin typeface="Consolas" panose="020B0609020204030204" pitchFamily="49" charset="0"/>
            </a:endParaRPr>
          </a:p>
        </p:txBody>
      </p:sp>
      <p:sp>
        <p:nvSpPr>
          <p:cNvPr id="3" name="Title 2"/>
          <p:cNvSpPr>
            <a:spLocks noGrp="1"/>
          </p:cNvSpPr>
          <p:nvPr>
            <p:ph type="title"/>
          </p:nvPr>
        </p:nvSpPr>
        <p:spPr/>
        <p:txBody>
          <a:bodyPr/>
          <a:lstStyle/>
          <a:p>
            <a:r>
              <a:rPr lang="en-US" dirty="0"/>
              <a:t>Python Demo Example</a:t>
            </a:r>
          </a:p>
        </p:txBody>
      </p:sp>
    </p:spTree>
    <p:extLst>
      <p:ext uri="{BB962C8B-B14F-4D97-AF65-F5344CB8AC3E}">
        <p14:creationId xmlns:p14="http://schemas.microsoft.com/office/powerpoint/2010/main" val="26576583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027659"/>
            <a:ext cx="11887200" cy="6370975"/>
          </a:xfrm>
        </p:spPr>
        <p:txBody>
          <a:bodyPr/>
          <a:lstStyle/>
          <a:p>
            <a:r>
              <a:rPr lang="en-US" sz="3200" b="1" dirty="0"/>
              <a:t>The open source, cross-platform fork of the .NET Framework</a:t>
            </a:r>
            <a:endParaRPr lang="en-US" sz="3200" b="1" dirty="0">
              <a:solidFill>
                <a:schemeClr val="tx2"/>
              </a:solidFill>
              <a:latin typeface="Consolas" panose="020B0609020204030204" pitchFamily="49" charset="0"/>
            </a:endParaRPr>
          </a:p>
          <a:p>
            <a:r>
              <a:rPr lang="en-US" sz="2800" dirty="0">
                <a:solidFill>
                  <a:srgbClr val="D63F27"/>
                </a:solidFill>
                <a:latin typeface="Consolas" panose="020B0609020204030204" pitchFamily="49" charset="0"/>
              </a:rPr>
              <a:t>Note: run this beforehand – takes a short while!</a:t>
            </a:r>
          </a:p>
          <a:p>
            <a:pPr marL="342900" lvl="1" indent="0">
              <a:buNone/>
            </a:pPr>
            <a:r>
              <a:rPr lang="en-US" sz="1800" dirty="0" err="1">
                <a:solidFill>
                  <a:schemeClr val="tx2"/>
                </a:solidFill>
                <a:latin typeface="Consolas" panose="020B0609020204030204" pitchFamily="49" charset="0"/>
              </a:rPr>
              <a:t>sudo</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sh</a:t>
            </a:r>
            <a:r>
              <a:rPr lang="en-US" sz="1800" dirty="0">
                <a:solidFill>
                  <a:schemeClr val="tx2"/>
                </a:solidFill>
                <a:latin typeface="Consolas" panose="020B0609020204030204" pitchFamily="49" charset="0"/>
              </a:rPr>
              <a:t> -c 'echo "deb [arch=amd64] https://apt-mo.trafficmanager.net/repos/dotnet/ trusty main" &gt; /</a:t>
            </a:r>
            <a:r>
              <a:rPr lang="en-US" sz="1800" dirty="0" err="1">
                <a:solidFill>
                  <a:schemeClr val="tx2"/>
                </a:solidFill>
                <a:latin typeface="Consolas" panose="020B0609020204030204" pitchFamily="49" charset="0"/>
              </a:rPr>
              <a:t>etc</a:t>
            </a:r>
            <a:r>
              <a:rPr lang="en-US" sz="1800" dirty="0">
                <a:solidFill>
                  <a:schemeClr val="tx2"/>
                </a:solidFill>
                <a:latin typeface="Consolas" panose="020B0609020204030204" pitchFamily="49" charset="0"/>
              </a:rPr>
              <a:t>/apt/</a:t>
            </a:r>
            <a:r>
              <a:rPr lang="en-US" sz="1800" dirty="0" err="1">
                <a:solidFill>
                  <a:schemeClr val="tx2"/>
                </a:solidFill>
                <a:latin typeface="Consolas" panose="020B0609020204030204" pitchFamily="49" charset="0"/>
              </a:rPr>
              <a:t>sources.list.d</a:t>
            </a:r>
            <a:r>
              <a:rPr lang="en-US" sz="1800" dirty="0">
                <a:solidFill>
                  <a:schemeClr val="tx2"/>
                </a:solidFill>
                <a:latin typeface="Consolas" panose="020B0609020204030204" pitchFamily="49" charset="0"/>
              </a:rPr>
              <a:t>/</a:t>
            </a:r>
            <a:r>
              <a:rPr lang="en-US" sz="1800" dirty="0" err="1">
                <a:solidFill>
                  <a:schemeClr val="tx2"/>
                </a:solidFill>
                <a:latin typeface="Consolas" panose="020B0609020204030204" pitchFamily="49" charset="0"/>
              </a:rPr>
              <a:t>dotnetdev.list</a:t>
            </a:r>
            <a:r>
              <a:rPr lang="en-US" sz="1800" dirty="0">
                <a:solidFill>
                  <a:schemeClr val="tx2"/>
                </a:solidFill>
                <a:latin typeface="Consolas" panose="020B0609020204030204" pitchFamily="49" charset="0"/>
              </a:rPr>
              <a:t>' </a:t>
            </a:r>
          </a:p>
          <a:p>
            <a:pPr marL="342900" lvl="1" indent="0">
              <a:buNone/>
            </a:pPr>
            <a:r>
              <a:rPr lang="en-US" sz="1800" dirty="0" err="1">
                <a:solidFill>
                  <a:schemeClr val="tx2"/>
                </a:solidFill>
                <a:latin typeface="Consolas" panose="020B0609020204030204" pitchFamily="49" charset="0"/>
              </a:rPr>
              <a:t>sudo</a:t>
            </a:r>
            <a:r>
              <a:rPr lang="en-US" sz="1800" dirty="0">
                <a:solidFill>
                  <a:schemeClr val="tx2"/>
                </a:solidFill>
                <a:latin typeface="Consolas" panose="020B0609020204030204" pitchFamily="49" charset="0"/>
              </a:rPr>
              <a:t> apt-key </a:t>
            </a:r>
            <a:r>
              <a:rPr lang="en-US" sz="1800" dirty="0" err="1">
                <a:solidFill>
                  <a:schemeClr val="tx2"/>
                </a:solidFill>
                <a:latin typeface="Consolas" panose="020B0609020204030204" pitchFamily="49" charset="0"/>
              </a:rPr>
              <a:t>adv</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keyserver</a:t>
            </a:r>
            <a:r>
              <a:rPr lang="en-US" sz="1800" dirty="0">
                <a:solidFill>
                  <a:schemeClr val="tx2"/>
                </a:solidFill>
                <a:latin typeface="Consolas" panose="020B0609020204030204" pitchFamily="49" charset="0"/>
              </a:rPr>
              <a:t> apt-mo.trafficmanager.net --</a:t>
            </a:r>
            <a:r>
              <a:rPr lang="en-US" sz="1800" dirty="0" err="1">
                <a:solidFill>
                  <a:schemeClr val="tx2"/>
                </a:solidFill>
                <a:latin typeface="Consolas" panose="020B0609020204030204" pitchFamily="49" charset="0"/>
              </a:rPr>
              <a:t>recv</a:t>
            </a:r>
            <a:r>
              <a:rPr lang="en-US" sz="1800" dirty="0">
                <a:solidFill>
                  <a:schemeClr val="tx2"/>
                </a:solidFill>
                <a:latin typeface="Consolas" panose="020B0609020204030204" pitchFamily="49" charset="0"/>
              </a:rPr>
              <a:t>-keys 417A0893</a:t>
            </a:r>
          </a:p>
          <a:p>
            <a:pPr marL="342900" lvl="1" indent="0">
              <a:buNone/>
            </a:pPr>
            <a:r>
              <a:rPr lang="en-US" sz="1800" dirty="0" err="1">
                <a:solidFill>
                  <a:schemeClr val="tx2"/>
                </a:solidFill>
                <a:latin typeface="Consolas" panose="020B0609020204030204" pitchFamily="49" charset="0"/>
              </a:rPr>
              <a:t>sudo</a:t>
            </a:r>
            <a:r>
              <a:rPr lang="en-US" sz="1800" dirty="0">
                <a:solidFill>
                  <a:schemeClr val="tx2"/>
                </a:solidFill>
                <a:latin typeface="Consolas" panose="020B0609020204030204" pitchFamily="49" charset="0"/>
              </a:rPr>
              <a:t> apt-get update </a:t>
            </a:r>
          </a:p>
          <a:p>
            <a:pPr marL="342900" lvl="1" indent="0">
              <a:buNone/>
            </a:pPr>
            <a:r>
              <a:rPr lang="en-US" sz="1800" dirty="0" err="1">
                <a:solidFill>
                  <a:schemeClr val="tx2"/>
                </a:solidFill>
                <a:latin typeface="Consolas" panose="020B0609020204030204" pitchFamily="49" charset="0"/>
              </a:rPr>
              <a:t>sudo</a:t>
            </a:r>
            <a:r>
              <a:rPr lang="en-US" sz="1800" dirty="0">
                <a:solidFill>
                  <a:schemeClr val="tx2"/>
                </a:solidFill>
                <a:latin typeface="Consolas" panose="020B0609020204030204" pitchFamily="49" charset="0"/>
              </a:rPr>
              <a:t> apt-get install dotnet-dev-1.0.0-preview2-003121e</a:t>
            </a:r>
          </a:p>
          <a:p>
            <a:r>
              <a:rPr lang="en-US" sz="1800" dirty="0">
                <a:solidFill>
                  <a:schemeClr val="tx1"/>
                </a:solidFill>
                <a:latin typeface="Consolas" panose="020B0609020204030204" pitchFamily="49" charset="0"/>
              </a:rPr>
              <a:t>cd ~/</a:t>
            </a:r>
          </a:p>
          <a:p>
            <a:r>
              <a:rPr lang="en-US" sz="1800" dirty="0" err="1">
                <a:solidFill>
                  <a:schemeClr val="tx1"/>
                </a:solidFill>
                <a:latin typeface="Consolas" panose="020B0609020204030204" pitchFamily="49" charset="0"/>
              </a:rPr>
              <a:t>mkdir</a:t>
            </a:r>
            <a:r>
              <a:rPr lang="en-US" sz="1800" dirty="0">
                <a:solidFill>
                  <a:schemeClr val="tx1"/>
                </a:solidFill>
                <a:latin typeface="Consolas" panose="020B0609020204030204" pitchFamily="49" charset="0"/>
              </a:rPr>
              <a:t> demo</a:t>
            </a:r>
          </a:p>
          <a:p>
            <a:r>
              <a:rPr lang="en-US" sz="1800" dirty="0">
                <a:solidFill>
                  <a:schemeClr val="tx1"/>
                </a:solidFill>
                <a:latin typeface="Consolas" panose="020B0609020204030204" pitchFamily="49" charset="0"/>
              </a:rPr>
              <a:t>cd demo</a:t>
            </a:r>
          </a:p>
          <a:p>
            <a:r>
              <a:rPr lang="en-US" sz="1800" dirty="0" err="1">
                <a:solidFill>
                  <a:schemeClr val="tx1"/>
                </a:solidFill>
                <a:latin typeface="Consolas" panose="020B0609020204030204" pitchFamily="49" charset="0"/>
              </a:rPr>
              <a:t>dotnet</a:t>
            </a:r>
            <a:r>
              <a:rPr lang="en-US" sz="1800" dirty="0">
                <a:solidFill>
                  <a:schemeClr val="tx1"/>
                </a:solidFill>
                <a:latin typeface="Consolas" panose="020B0609020204030204" pitchFamily="49" charset="0"/>
              </a:rPr>
              <a:t> new</a:t>
            </a:r>
          </a:p>
          <a:p>
            <a:r>
              <a:rPr lang="en-US" sz="1800" dirty="0" err="1">
                <a:solidFill>
                  <a:schemeClr val="tx1"/>
                </a:solidFill>
                <a:latin typeface="Consolas" panose="020B0609020204030204" pitchFamily="49" charset="0"/>
              </a:rPr>
              <a:t>dotnet</a:t>
            </a:r>
            <a:r>
              <a:rPr lang="en-US" sz="1800" dirty="0">
                <a:solidFill>
                  <a:schemeClr val="tx1"/>
                </a:solidFill>
                <a:latin typeface="Consolas" panose="020B0609020204030204" pitchFamily="49" charset="0"/>
              </a:rPr>
              <a:t> restore</a:t>
            </a:r>
          </a:p>
          <a:p>
            <a:r>
              <a:rPr lang="en-US" sz="1800" dirty="0" err="1">
                <a:solidFill>
                  <a:schemeClr val="tx1"/>
                </a:solidFill>
                <a:latin typeface="Consolas" panose="020B0609020204030204" pitchFamily="49" charset="0"/>
              </a:rPr>
              <a:t>dotnet</a:t>
            </a:r>
            <a:r>
              <a:rPr lang="en-US" sz="1800" dirty="0">
                <a:solidFill>
                  <a:schemeClr val="tx1"/>
                </a:solidFill>
                <a:latin typeface="Consolas" panose="020B0609020204030204" pitchFamily="49" charset="0"/>
              </a:rPr>
              <a:t> run</a:t>
            </a:r>
          </a:p>
          <a:p>
            <a:endParaRPr lang="en-US" sz="1800" dirty="0">
              <a:solidFill>
                <a:schemeClr val="tx2"/>
              </a:solidFill>
              <a:latin typeface="Consolas" panose="020B0609020204030204" pitchFamily="49" charset="0"/>
            </a:endParaRPr>
          </a:p>
        </p:txBody>
      </p:sp>
      <p:sp>
        <p:nvSpPr>
          <p:cNvPr id="3" name="Title 2"/>
          <p:cNvSpPr>
            <a:spLocks noGrp="1"/>
          </p:cNvSpPr>
          <p:nvPr>
            <p:ph type="title"/>
          </p:nvPr>
        </p:nvSpPr>
        <p:spPr>
          <a:xfrm>
            <a:off x="655637" y="373062"/>
            <a:ext cx="9593307" cy="1428411"/>
          </a:xfrm>
        </p:spPr>
        <p:txBody>
          <a:bodyPr/>
          <a:lstStyle/>
          <a:p>
            <a:r>
              <a:rPr lang="en-US" dirty="0"/>
              <a:t>.NET Core</a:t>
            </a:r>
          </a:p>
        </p:txBody>
      </p:sp>
    </p:spTree>
    <p:extLst>
      <p:ext uri="{BB962C8B-B14F-4D97-AF65-F5344CB8AC3E}">
        <p14:creationId xmlns:p14="http://schemas.microsoft.com/office/powerpoint/2010/main" val="17011561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just saw</a:t>
            </a:r>
          </a:p>
        </p:txBody>
      </p:sp>
      <p:sp>
        <p:nvSpPr>
          <p:cNvPr id="3" name="Rectangle 2"/>
          <p:cNvSpPr/>
          <p:nvPr/>
        </p:nvSpPr>
        <p:spPr>
          <a:xfrm>
            <a:off x="6446837" y="3995250"/>
            <a:ext cx="5562599" cy="242888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Rectangle 3"/>
          <p:cNvSpPr/>
          <p:nvPr/>
        </p:nvSpPr>
        <p:spPr>
          <a:xfrm>
            <a:off x="6446837" y="956603"/>
            <a:ext cx="5562599" cy="27692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248482" y="1295105"/>
            <a:ext cx="4419600" cy="199246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Ubuntu</a:t>
            </a: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6"/>
          <p:cNvSpPr/>
          <p:nvPr/>
        </p:nvSpPr>
        <p:spPr>
          <a:xfrm>
            <a:off x="7285037" y="4232858"/>
            <a:ext cx="4419600" cy="1978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Windows Kernel</a:t>
            </a:r>
          </a:p>
        </p:txBody>
      </p:sp>
      <p:sp>
        <p:nvSpPr>
          <p:cNvPr id="8" name="Rectangle 7"/>
          <p:cNvSpPr/>
          <p:nvPr/>
        </p:nvSpPr>
        <p:spPr>
          <a:xfrm>
            <a:off x="7546344" y="4465664"/>
            <a:ext cx="4005893" cy="109831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r>
              <a:rPr lang="en-US" dirty="0"/>
              <a:t>Windows Subsystem for Linux</a:t>
            </a:r>
          </a:p>
        </p:txBody>
      </p:sp>
      <p:sp>
        <p:nvSpPr>
          <p:cNvPr id="9" name="TextBox 8"/>
          <p:cNvSpPr txBox="1"/>
          <p:nvPr/>
        </p:nvSpPr>
        <p:spPr>
          <a:xfrm>
            <a:off x="6507085" y="1295105"/>
            <a:ext cx="461665" cy="1568267"/>
          </a:xfrm>
          <a:prstGeom prst="rect">
            <a:avLst/>
          </a:prstGeom>
          <a:noFill/>
        </p:spPr>
        <p:txBody>
          <a:bodyPr vert="vert270" wrap="square" rtlCol="0">
            <a:spAutoFit/>
          </a:bodyPr>
          <a:lstStyle/>
          <a:p>
            <a:pPr algn="ctr"/>
            <a:r>
              <a:rPr lang="en-US" dirty="0">
                <a:solidFill>
                  <a:schemeClr val="bg1"/>
                </a:solidFill>
              </a:rPr>
              <a:t>User-mode</a:t>
            </a:r>
          </a:p>
        </p:txBody>
      </p:sp>
      <p:sp>
        <p:nvSpPr>
          <p:cNvPr id="10" name="TextBox 9"/>
          <p:cNvSpPr txBox="1"/>
          <p:nvPr/>
        </p:nvSpPr>
        <p:spPr>
          <a:xfrm>
            <a:off x="6507085" y="4465665"/>
            <a:ext cx="461665" cy="1568267"/>
          </a:xfrm>
          <a:prstGeom prst="rect">
            <a:avLst/>
          </a:prstGeom>
          <a:noFill/>
        </p:spPr>
        <p:txBody>
          <a:bodyPr vert="vert270" wrap="square" rtlCol="0">
            <a:spAutoFit/>
          </a:bodyPr>
          <a:lstStyle/>
          <a:p>
            <a:pPr algn="ctr"/>
            <a:r>
              <a:rPr lang="en-US" dirty="0">
                <a:solidFill>
                  <a:schemeClr val="bg1"/>
                </a:solidFill>
              </a:rPr>
              <a:t>Kernel</a:t>
            </a:r>
          </a:p>
        </p:txBody>
      </p:sp>
      <p:sp>
        <p:nvSpPr>
          <p:cNvPr id="11" name="Rectangle 10"/>
          <p:cNvSpPr/>
          <p:nvPr/>
        </p:nvSpPr>
        <p:spPr>
          <a:xfrm>
            <a:off x="7593164" y="2192338"/>
            <a:ext cx="3803345" cy="8257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Bash, GC++, etc.</a:t>
            </a:r>
          </a:p>
        </p:txBody>
      </p:sp>
      <p:sp>
        <p:nvSpPr>
          <p:cNvPr id="12" name="Rectangle 11"/>
          <p:cNvSpPr/>
          <p:nvPr/>
        </p:nvSpPr>
        <p:spPr>
          <a:xfrm>
            <a:off x="8524806" y="4564851"/>
            <a:ext cx="504305" cy="303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8443278" y="3300703"/>
            <a:ext cx="299257" cy="11992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Up-Down Arrow 19"/>
          <p:cNvSpPr/>
          <p:nvPr/>
        </p:nvSpPr>
        <p:spPr>
          <a:xfrm>
            <a:off x="9059676" y="3300703"/>
            <a:ext cx="299257" cy="11992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Up-Down Arrow 20"/>
          <p:cNvSpPr/>
          <p:nvPr/>
        </p:nvSpPr>
        <p:spPr>
          <a:xfrm>
            <a:off x="9676074" y="3300703"/>
            <a:ext cx="299257" cy="11992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Up-Down Arrow 21"/>
          <p:cNvSpPr/>
          <p:nvPr/>
        </p:nvSpPr>
        <p:spPr>
          <a:xfrm>
            <a:off x="10908872" y="3300703"/>
            <a:ext cx="299257" cy="11992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Content Placeholder 2"/>
          <p:cNvSpPr txBox="1">
            <a:spLocks/>
          </p:cNvSpPr>
          <p:nvPr/>
        </p:nvSpPr>
        <p:spPr>
          <a:xfrm>
            <a:off x="838200" y="1825625"/>
            <a:ext cx="5374178" cy="4351338"/>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Native Linux tools</a:t>
            </a:r>
          </a:p>
          <a:p>
            <a:pPr lvl="1"/>
            <a:r>
              <a:rPr lang="en-US" dirty="0"/>
              <a:t>Bash, apt-get, fortune &amp; </a:t>
            </a:r>
            <a:r>
              <a:rPr lang="en-US" dirty="0" err="1"/>
              <a:t>cowsay</a:t>
            </a:r>
            <a:endParaRPr lang="en-US" dirty="0"/>
          </a:p>
          <a:p>
            <a:pPr lvl="1"/>
            <a:r>
              <a:rPr lang="en-US" dirty="0"/>
              <a:t>GNU C++, Ruby, .NET Core</a:t>
            </a:r>
          </a:p>
          <a:p>
            <a:r>
              <a:rPr lang="en-US" dirty="0"/>
              <a:t>On Windows Subsystem for Linux</a:t>
            </a:r>
          </a:p>
          <a:p>
            <a:pPr lvl="1"/>
            <a:r>
              <a:rPr lang="en-US" dirty="0"/>
              <a:t>A new feature of the Windows kernel</a:t>
            </a:r>
          </a:p>
          <a:p>
            <a:pPr lvl="1"/>
            <a:r>
              <a:rPr lang="en-US" dirty="0"/>
              <a:t>Exposes a Linux-compatible </a:t>
            </a:r>
            <a:r>
              <a:rPr lang="en-US" dirty="0" err="1"/>
              <a:t>syscall</a:t>
            </a:r>
            <a:r>
              <a:rPr lang="en-US" dirty="0"/>
              <a:t> layer</a:t>
            </a:r>
          </a:p>
        </p:txBody>
      </p:sp>
      <p:grpSp>
        <p:nvGrpSpPr>
          <p:cNvPr id="34" name="Group 33"/>
          <p:cNvGrpSpPr/>
          <p:nvPr/>
        </p:nvGrpSpPr>
        <p:grpSpPr>
          <a:xfrm>
            <a:off x="7562874" y="4562776"/>
            <a:ext cx="3755648" cy="307777"/>
            <a:chOff x="7562874" y="4562776"/>
            <a:chExt cx="3755648" cy="307777"/>
          </a:xfrm>
        </p:grpSpPr>
        <p:sp>
          <p:nvSpPr>
            <p:cNvPr id="14" name="TextBox 13"/>
            <p:cNvSpPr txBox="1"/>
            <p:nvPr/>
          </p:nvSpPr>
          <p:spPr>
            <a:xfrm>
              <a:off x="7562874" y="4562776"/>
              <a:ext cx="778483" cy="307777"/>
            </a:xfrm>
            <a:prstGeom prst="rect">
              <a:avLst/>
            </a:prstGeom>
            <a:noFill/>
          </p:spPr>
          <p:txBody>
            <a:bodyPr wrap="none" rtlCol="0">
              <a:spAutoFit/>
            </a:bodyPr>
            <a:lstStyle/>
            <a:p>
              <a:r>
                <a:rPr lang="en-US" sz="1400" dirty="0" err="1">
                  <a:solidFill>
                    <a:schemeClr val="bg1">
                      <a:lumMod val="95000"/>
                    </a:schemeClr>
                  </a:solidFill>
                </a:rPr>
                <a:t>Syscalls</a:t>
              </a:r>
              <a:endParaRPr lang="en-US" sz="1400" dirty="0">
                <a:solidFill>
                  <a:schemeClr val="bg1">
                    <a:lumMod val="95000"/>
                  </a:schemeClr>
                </a:solidFill>
              </a:endParaRPr>
            </a:p>
          </p:txBody>
        </p:sp>
        <p:grpSp>
          <p:nvGrpSpPr>
            <p:cNvPr id="33" name="Group 32"/>
            <p:cNvGrpSpPr/>
            <p:nvPr/>
          </p:nvGrpSpPr>
          <p:grpSpPr>
            <a:xfrm>
              <a:off x="8356064" y="4563813"/>
              <a:ext cx="2962458" cy="305703"/>
              <a:chOff x="8356064" y="4563810"/>
              <a:chExt cx="2962458" cy="305703"/>
            </a:xfrm>
          </p:grpSpPr>
          <p:sp>
            <p:nvSpPr>
              <p:cNvPr id="15" name="Rectangle 14"/>
              <p:cNvSpPr/>
              <p:nvPr/>
            </p:nvSpPr>
            <p:spPr>
              <a:xfrm>
                <a:off x="8356064" y="4563810"/>
                <a:ext cx="482138" cy="305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solidFill>
                      <a:schemeClr val="accent2"/>
                    </a:solidFill>
                  </a:rPr>
                  <a:t>read</a:t>
                </a:r>
              </a:p>
            </p:txBody>
          </p:sp>
          <p:sp>
            <p:nvSpPr>
              <p:cNvPr id="16" name="Rectangle 15"/>
              <p:cNvSpPr/>
              <p:nvPr/>
            </p:nvSpPr>
            <p:spPr>
              <a:xfrm>
                <a:off x="8976144" y="4563810"/>
                <a:ext cx="482138" cy="305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solidFill>
                      <a:schemeClr val="accent2"/>
                    </a:solidFill>
                  </a:rPr>
                  <a:t>write</a:t>
                </a:r>
              </a:p>
            </p:txBody>
          </p:sp>
          <p:sp>
            <p:nvSpPr>
              <p:cNvPr id="17" name="Rectangle 16"/>
              <p:cNvSpPr/>
              <p:nvPr/>
            </p:nvSpPr>
            <p:spPr>
              <a:xfrm>
                <a:off x="9596224" y="4563810"/>
                <a:ext cx="482138" cy="305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solidFill>
                      <a:schemeClr val="accent2"/>
                    </a:solidFill>
                  </a:rPr>
                  <a:t>open</a:t>
                </a:r>
              </a:p>
            </p:txBody>
          </p:sp>
          <p:sp>
            <p:nvSpPr>
              <p:cNvPr id="18" name="Rectangle 17"/>
              <p:cNvSpPr/>
              <p:nvPr/>
            </p:nvSpPr>
            <p:spPr>
              <a:xfrm>
                <a:off x="10836384" y="4563810"/>
                <a:ext cx="482138" cy="305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solidFill>
                      <a:schemeClr val="accent2"/>
                    </a:solidFill>
                  </a:rPr>
                  <a:t>…</a:t>
                </a:r>
              </a:p>
            </p:txBody>
          </p:sp>
          <p:sp>
            <p:nvSpPr>
              <p:cNvPr id="24" name="Rectangle 23"/>
              <p:cNvSpPr/>
              <p:nvPr/>
            </p:nvSpPr>
            <p:spPr>
              <a:xfrm>
                <a:off x="10216304" y="4563810"/>
                <a:ext cx="482138" cy="305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solidFill>
                      <a:schemeClr val="accent2"/>
                    </a:solidFill>
                  </a:rPr>
                  <a:t>fork</a:t>
                </a:r>
              </a:p>
            </p:txBody>
          </p:sp>
        </p:grpSp>
      </p:grpSp>
      <p:sp>
        <p:nvSpPr>
          <p:cNvPr id="25" name="Up-Down Arrow 24"/>
          <p:cNvSpPr/>
          <p:nvPr/>
        </p:nvSpPr>
        <p:spPr>
          <a:xfrm>
            <a:off x="10292473" y="3300703"/>
            <a:ext cx="299257" cy="11992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234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fade">
                                      <p:cBhvr>
                                        <p:cTn id="10" dur="500"/>
                                        <p:tgtEl>
                                          <p:spTgt spid="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fade">
                                      <p:cBhvr>
                                        <p:cTn id="13" dur="500"/>
                                        <p:tgtEl>
                                          <p:spTgt spid="23">
                                            <p:txEl>
                                              <p:pRg st="2" end="2"/>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xEl>
                                              <p:pRg st="3" end="3"/>
                                            </p:txEl>
                                          </p:spTgt>
                                        </p:tgtEl>
                                        <p:attrNameLst>
                                          <p:attrName>style.visibility</p:attrName>
                                        </p:attrNameLst>
                                      </p:cBhvr>
                                      <p:to>
                                        <p:strVal val="visible"/>
                                      </p:to>
                                    </p:set>
                                    <p:animEffect transition="in" filter="fade">
                                      <p:cBhvr>
                                        <p:cTn id="26" dur="500"/>
                                        <p:tgtEl>
                                          <p:spTgt spid="23">
                                            <p:txEl>
                                              <p:pRg st="3" end="3"/>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xEl>
                                              <p:pRg st="4" end="4"/>
                                            </p:txEl>
                                          </p:spTgt>
                                        </p:tgtEl>
                                        <p:attrNameLst>
                                          <p:attrName>style.visibility</p:attrName>
                                        </p:attrNameLst>
                                      </p:cBhvr>
                                      <p:to>
                                        <p:strVal val="visible"/>
                                      </p:to>
                                    </p:set>
                                    <p:animEffect transition="in" filter="fade">
                                      <p:cBhvr>
                                        <p:cTn id="35" dur="500"/>
                                        <p:tgtEl>
                                          <p:spTgt spid="2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Effect transition="in" filter="fade">
                                      <p:cBhvr>
                                        <p:cTn id="43" dur="500"/>
                                        <p:tgtEl>
                                          <p:spTgt spid="23">
                                            <p:txEl>
                                              <p:pRg st="5" end="5"/>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2000"/>
                            </p:stCondLst>
                            <p:childTnLst>
                              <p:par>
                                <p:cTn id="57" presetID="2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par>
                          <p:cTn id="60" fill="hold">
                            <p:stCondLst>
                              <p:cond delay="2500"/>
                            </p:stCondLst>
                            <p:childTnLst>
                              <p:par>
                                <p:cTn id="61" presetID="22" presetClass="entr" presetSubtype="1"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childTnLst>
                          </p:cTn>
                        </p:par>
                        <p:par>
                          <p:cTn id="64" fill="hold">
                            <p:stCondLst>
                              <p:cond delay="3000"/>
                            </p:stCondLst>
                            <p:childTnLst>
                              <p:par>
                                <p:cTn id="65" presetID="22" presetClass="entr" presetSubtype="1"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up)">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7" grpId="0" animBg="1"/>
      <p:bldP spid="8" grpId="0" uiExpand="1" animBg="1"/>
      <p:bldP spid="11" grpId="0" uiExpand="1" animBg="1"/>
      <p:bldP spid="19" grpId="0" animBg="1"/>
      <p:bldP spid="20" grpId="0" animBg="1"/>
      <p:bldP spid="21" grpId="0" animBg="1"/>
      <p:bldP spid="22" grpId="0" animBg="1"/>
      <p:bldP spid="23" grpId="0" uiExpand="1" build="p"/>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works … and what doesn’t?</a:t>
            </a:r>
            <a:br>
              <a:rPr lang="en-US" dirty="0"/>
            </a:br>
            <a:br>
              <a:rPr lang="en-US" dirty="0"/>
            </a:br>
            <a:br>
              <a:rPr lang="en-US" dirty="0"/>
            </a:br>
            <a:endParaRPr lang="en-US" dirty="0"/>
          </a:p>
        </p:txBody>
      </p:sp>
      <p:sp>
        <p:nvSpPr>
          <p:cNvPr id="3" name="Text Placeholder 2"/>
          <p:cNvSpPr>
            <a:spLocks noGrp="1"/>
          </p:cNvSpPr>
          <p:nvPr>
            <p:ph idx="1"/>
          </p:nvPr>
        </p:nvSpPr>
        <p:spPr>
          <a:xfrm>
            <a:off x="274637" y="1439862"/>
            <a:ext cx="11887200" cy="5207579"/>
          </a:xfrm>
        </p:spPr>
        <p:txBody>
          <a:bodyPr/>
          <a:lstStyle/>
          <a:p>
            <a:r>
              <a:rPr lang="en-US" dirty="0"/>
              <a:t>This is a preview of a brand new technology</a:t>
            </a:r>
          </a:p>
          <a:p>
            <a:pPr lvl="1"/>
            <a:r>
              <a:rPr lang="en-US" dirty="0"/>
              <a:t>THERE WILL BE GAPS!  </a:t>
            </a:r>
          </a:p>
          <a:p>
            <a:r>
              <a:rPr lang="en-US" dirty="0"/>
              <a:t>Many popular Linux tools </a:t>
            </a:r>
            <a:r>
              <a:rPr lang="en-US" i="1" dirty="0"/>
              <a:t>Work Well In Testing</a:t>
            </a:r>
            <a:r>
              <a:rPr lang="en-US" dirty="0"/>
              <a:t>™</a:t>
            </a:r>
          </a:p>
          <a:p>
            <a:pPr lvl="1"/>
            <a:r>
              <a:rPr lang="en-US" dirty="0"/>
              <a:t>Bash, apt-get, Ruby, </a:t>
            </a:r>
            <a:r>
              <a:rPr lang="en-US" dirty="0" err="1"/>
              <a:t>git</a:t>
            </a:r>
            <a:r>
              <a:rPr lang="en-US" dirty="0"/>
              <a:t>, Python, GC++, Quake</a:t>
            </a:r>
          </a:p>
          <a:p>
            <a:r>
              <a:rPr lang="en-US" dirty="0"/>
              <a:t>Things to avoid right now</a:t>
            </a:r>
          </a:p>
          <a:p>
            <a:pPr lvl="1"/>
            <a:r>
              <a:rPr lang="en-US" dirty="0"/>
              <a:t>NPM has some issues</a:t>
            </a:r>
          </a:p>
          <a:p>
            <a:pPr lvl="1"/>
            <a:r>
              <a:rPr lang="en-US" dirty="0"/>
              <a:t>Go, Rust &amp; </a:t>
            </a:r>
            <a:r>
              <a:rPr lang="en-US" dirty="0" err="1"/>
              <a:t>CoreCLR</a:t>
            </a:r>
            <a:r>
              <a:rPr lang="en-US" dirty="0"/>
              <a:t> have issues (working on fixes)</a:t>
            </a:r>
          </a:p>
          <a:p>
            <a:r>
              <a:rPr lang="en-US" dirty="0"/>
              <a:t>We’re working hard to close gaps</a:t>
            </a:r>
          </a:p>
          <a:p>
            <a:pPr lvl="1"/>
            <a:r>
              <a:rPr lang="en-US" dirty="0"/>
              <a:t>MANY scenarios are untested … </a:t>
            </a:r>
          </a:p>
          <a:p>
            <a:pPr lvl="1"/>
            <a:r>
              <a:rPr lang="en-US" dirty="0"/>
              <a:t>List maintained @ </a:t>
            </a:r>
            <a:r>
              <a:rPr lang="en-US" dirty="0">
                <a:hlinkClick r:id="rId3"/>
              </a:rPr>
              <a:t>https://github.com/ethanhs/WSL-Programs</a:t>
            </a:r>
            <a:r>
              <a:rPr lang="en-US" dirty="0"/>
              <a:t> </a:t>
            </a:r>
          </a:p>
        </p:txBody>
      </p:sp>
    </p:spTree>
    <p:extLst>
      <p:ext uri="{BB962C8B-B14F-4D97-AF65-F5344CB8AC3E}">
        <p14:creationId xmlns:p14="http://schemas.microsoft.com/office/powerpoint/2010/main" val="2295098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Using Bash in your Developer Workflow</a:t>
            </a:r>
          </a:p>
        </p:txBody>
      </p:sp>
    </p:spTree>
    <p:extLst>
      <p:ext uri="{BB962C8B-B14F-4D97-AF65-F5344CB8AC3E}">
        <p14:creationId xmlns:p14="http://schemas.microsoft.com/office/powerpoint/2010/main" val="11074526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tools work out the box</a:t>
            </a:r>
          </a:p>
        </p:txBody>
      </p:sp>
      <p:sp>
        <p:nvSpPr>
          <p:cNvPr id="4" name="Text Placeholder 3"/>
          <p:cNvSpPr>
            <a:spLocks noGrp="1"/>
          </p:cNvSpPr>
          <p:nvPr>
            <p:ph idx="1"/>
          </p:nvPr>
        </p:nvSpPr>
        <p:spPr>
          <a:xfrm>
            <a:off x="274637" y="1439862"/>
            <a:ext cx="11887200" cy="4259628"/>
          </a:xfrm>
        </p:spPr>
        <p:txBody>
          <a:bodyPr/>
          <a:lstStyle/>
          <a:p>
            <a:r>
              <a:rPr lang="en-US" dirty="0"/>
              <a:t>DNS tools</a:t>
            </a:r>
          </a:p>
          <a:p>
            <a:pPr lvl="1"/>
            <a:r>
              <a:rPr lang="en-US" dirty="0"/>
              <a:t>curl</a:t>
            </a:r>
          </a:p>
          <a:p>
            <a:pPr lvl="1"/>
            <a:r>
              <a:rPr lang="en-US" dirty="0" err="1"/>
              <a:t>whois</a:t>
            </a:r>
            <a:endParaRPr lang="en-US" dirty="0"/>
          </a:p>
          <a:p>
            <a:pPr lvl="1"/>
            <a:r>
              <a:rPr lang="en-US" dirty="0" err="1"/>
              <a:t>nslookup</a:t>
            </a:r>
            <a:endParaRPr lang="en-US" dirty="0"/>
          </a:p>
          <a:p>
            <a:pPr lvl="1"/>
            <a:r>
              <a:rPr lang="en-US" dirty="0"/>
              <a:t>dig</a:t>
            </a:r>
          </a:p>
          <a:p>
            <a:r>
              <a:rPr lang="en-US" dirty="0"/>
              <a:t>Remote Client Support</a:t>
            </a:r>
          </a:p>
          <a:p>
            <a:pPr lvl="1"/>
            <a:r>
              <a:rPr lang="en-US" dirty="0" err="1"/>
              <a:t>ssh</a:t>
            </a:r>
            <a:endParaRPr lang="en-US" dirty="0"/>
          </a:p>
          <a:p>
            <a:pPr lvl="1"/>
            <a:r>
              <a:rPr lang="en-US" dirty="0"/>
              <a:t>telnet</a:t>
            </a:r>
          </a:p>
          <a:p>
            <a:pPr lvl="1"/>
            <a:endParaRPr lang="en-US" dirty="0"/>
          </a:p>
        </p:txBody>
      </p:sp>
    </p:spTree>
    <p:extLst>
      <p:ext uri="{BB962C8B-B14F-4D97-AF65-F5344CB8AC3E}">
        <p14:creationId xmlns:p14="http://schemas.microsoft.com/office/powerpoint/2010/main" val="654028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Integration with VS Code</a:t>
            </a:r>
          </a:p>
        </p:txBody>
      </p:sp>
      <p:sp>
        <p:nvSpPr>
          <p:cNvPr id="4" name="Text Placeholder 3"/>
          <p:cNvSpPr>
            <a:spLocks noGrp="1"/>
          </p:cNvSpPr>
          <p:nvPr>
            <p:ph idx="1"/>
          </p:nvPr>
        </p:nvSpPr>
        <p:spPr>
          <a:xfrm>
            <a:off x="274638" y="1212851"/>
            <a:ext cx="11887200" cy="1065212"/>
          </a:xfrm>
        </p:spPr>
        <p:txBody>
          <a:bodyPr/>
          <a:lstStyle/>
          <a:p>
            <a:r>
              <a:rPr lang="en-US" dirty="0"/>
              <a:t>Visual Studio 1.2.0 supports integrated terminal</a:t>
            </a:r>
          </a:p>
          <a:p>
            <a:pPr lvl="1"/>
            <a:endParaRPr lang="en-US" dirty="0"/>
          </a:p>
        </p:txBody>
      </p:sp>
      <p:pic>
        <p:nvPicPr>
          <p:cNvPr id="5" name="Picture 4"/>
          <p:cNvPicPr>
            <a:picLocks noChangeAspect="1"/>
          </p:cNvPicPr>
          <p:nvPr/>
        </p:nvPicPr>
        <p:blipFill>
          <a:blip r:embed="rId3"/>
          <a:stretch>
            <a:fillRect/>
          </a:stretch>
        </p:blipFill>
        <p:spPr>
          <a:xfrm>
            <a:off x="1951037" y="2049462"/>
            <a:ext cx="7962899" cy="3748162"/>
          </a:xfrm>
          <a:prstGeom prst="rect">
            <a:avLst/>
          </a:prstGeom>
        </p:spPr>
      </p:pic>
      <p:sp>
        <p:nvSpPr>
          <p:cNvPr id="6" name="Rectangle 5"/>
          <p:cNvSpPr/>
          <p:nvPr/>
        </p:nvSpPr>
        <p:spPr>
          <a:xfrm>
            <a:off x="1417637" y="5926349"/>
            <a:ext cx="11430000" cy="707886"/>
          </a:xfrm>
          <a:prstGeom prst="rect">
            <a:avLst/>
          </a:prstGeom>
        </p:spPr>
        <p:txBody>
          <a:bodyPr wrap="square">
            <a:spAutoFit/>
          </a:bodyPr>
          <a:lstStyle/>
          <a:p>
            <a:pPr lvl="1"/>
            <a:r>
              <a:rPr lang="en-US" sz="2000" dirty="0"/>
              <a:t>   File | Preferences | User Setting | add the following to </a:t>
            </a:r>
            <a:r>
              <a:rPr lang="en-US" sz="2000" dirty="0" err="1"/>
              <a:t>settings.json</a:t>
            </a:r>
            <a:r>
              <a:rPr lang="en-US" sz="2000" dirty="0"/>
              <a:t>:</a:t>
            </a:r>
          </a:p>
          <a:p>
            <a:pPr lvl="1"/>
            <a:r>
              <a:rPr lang="en-US" sz="2000" dirty="0"/>
              <a:t>“</a:t>
            </a:r>
            <a:r>
              <a:rPr lang="en-US" sz="2000" dirty="0" err="1"/>
              <a:t>terminal.integrated.shell.windows</a:t>
            </a:r>
            <a:r>
              <a:rPr lang="en-US" sz="2000" dirty="0"/>
              <a:t>”: “C:\\Windows\\</a:t>
            </a:r>
            <a:r>
              <a:rPr lang="en-US" sz="2000" dirty="0" err="1"/>
              <a:t>sysnative</a:t>
            </a:r>
            <a:r>
              <a:rPr lang="en-US" sz="2000" dirty="0"/>
              <a:t>\\bash.exe”</a:t>
            </a:r>
          </a:p>
        </p:txBody>
      </p:sp>
    </p:spTree>
    <p:extLst>
      <p:ext uri="{BB962C8B-B14F-4D97-AF65-F5344CB8AC3E}">
        <p14:creationId xmlns:p14="http://schemas.microsoft.com/office/powerpoint/2010/main" val="3990562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Other than creating the Azure account, and doing the necessary ..."/>
          <p:cNvPicPr>
            <a:picLocks noChangeAspect="1"/>
          </p:cNvPicPr>
          <p:nvPr/>
        </p:nvPicPr>
        <p:blipFill>
          <a:blip r:embed="rId3"/>
          <a:stretch>
            <a:fillRect/>
          </a:stretch>
        </p:blipFill>
        <p:spPr>
          <a:xfrm>
            <a:off x="7818437" y="2659062"/>
            <a:ext cx="2857500" cy="2857500"/>
          </a:xfrm>
          <a:prstGeom prst="rect">
            <a:avLst/>
          </a:prstGeom>
        </p:spPr>
      </p:pic>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274639" y="2811462"/>
            <a:ext cx="6248398" cy="3742563"/>
          </a:xfrm>
        </p:spPr>
        <p:txBody>
          <a:bodyPr/>
          <a:lstStyle/>
          <a:p>
            <a:pPr marL="457200" indent="-457200">
              <a:buFont typeface="Arial" panose="020B0604020202020204" pitchFamily="34" charset="0"/>
              <a:buChar char="•"/>
            </a:pPr>
            <a:r>
              <a:rPr lang="en-US" dirty="0"/>
              <a:t>A ruby developer deploying a Jekyll generated blog to Azure from VS Code running on Windows 10</a:t>
            </a:r>
          </a:p>
          <a:p>
            <a:pPr marL="457200" indent="-457200">
              <a:buFont typeface="Arial" panose="020B0604020202020204" pitchFamily="34" charset="0"/>
              <a:buChar char="•"/>
            </a:pPr>
            <a:endParaRPr lang="en-US" i="1" dirty="0"/>
          </a:p>
          <a:p>
            <a:pPr marL="457200" indent="-457200">
              <a:buFont typeface="Arial" panose="020B0604020202020204" pitchFamily="34" charset="0"/>
              <a:buChar char="•"/>
            </a:pPr>
            <a:r>
              <a:rPr lang="en-US" i="1" dirty="0"/>
              <a:t>Steps @ aka.ms/</a:t>
            </a:r>
            <a:r>
              <a:rPr lang="en-US" i="1" dirty="0" err="1"/>
              <a:t>jekylldemo</a:t>
            </a:r>
            <a:endParaRPr lang="en-US" i="1" dirty="0"/>
          </a:p>
        </p:txBody>
      </p:sp>
      <p:pic>
        <p:nvPicPr>
          <p:cNvPr id="5" name="Picture 4" descr="logo Jekyll CMS"/>
          <p:cNvPicPr>
            <a:picLocks noChangeAspect="1"/>
          </p:cNvPicPr>
          <p:nvPr/>
        </p:nvPicPr>
        <p:blipFill>
          <a:blip r:embed="rId4"/>
          <a:stretch>
            <a:fillRect/>
          </a:stretch>
        </p:blipFill>
        <p:spPr>
          <a:xfrm>
            <a:off x="6875462" y="1487450"/>
            <a:ext cx="4743450" cy="2190750"/>
          </a:xfrm>
          <a:prstGeom prst="rect">
            <a:avLst/>
          </a:prstGeom>
        </p:spPr>
      </p:pic>
    </p:spTree>
    <p:extLst>
      <p:ext uri="{BB962C8B-B14F-4D97-AF65-F5344CB8AC3E}">
        <p14:creationId xmlns:p14="http://schemas.microsoft.com/office/powerpoint/2010/main" val="4317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5" name="Text Placeholder 4"/>
          <p:cNvSpPr>
            <a:spLocks noGrp="1"/>
          </p:cNvSpPr>
          <p:nvPr>
            <p:ph idx="1"/>
          </p:nvPr>
        </p:nvSpPr>
        <p:spPr>
          <a:xfrm>
            <a:off x="274638" y="1212850"/>
            <a:ext cx="9067799" cy="5207579"/>
          </a:xfrm>
        </p:spPr>
        <p:txBody>
          <a:bodyPr/>
          <a:lstStyle/>
          <a:p>
            <a:r>
              <a:rPr lang="en-US" dirty="0"/>
              <a:t>We need your help!</a:t>
            </a:r>
          </a:p>
          <a:p>
            <a:r>
              <a:rPr lang="en-US" dirty="0"/>
              <a:t>Kick the t[</a:t>
            </a:r>
            <a:r>
              <a:rPr lang="en-US" dirty="0" err="1"/>
              <a:t>y|i</a:t>
            </a:r>
            <a:r>
              <a:rPr lang="en-US" dirty="0"/>
              <a:t>]res!</a:t>
            </a:r>
          </a:p>
          <a:p>
            <a:pPr lvl="1"/>
            <a:r>
              <a:rPr lang="en-US" dirty="0" err="1"/>
              <a:t>Flighting</a:t>
            </a:r>
            <a:r>
              <a:rPr lang="en-US" dirty="0"/>
              <a:t> in Windows 10 fast-ring builds 14316+</a:t>
            </a:r>
          </a:p>
          <a:p>
            <a:pPr lvl="1"/>
            <a:r>
              <a:rPr lang="en-US" dirty="0"/>
              <a:t>Arriving in Windows 10 Anniversary Update (Summer 2016)</a:t>
            </a:r>
          </a:p>
          <a:p>
            <a:r>
              <a:rPr lang="en-US" dirty="0"/>
              <a:t>Tell us …</a:t>
            </a:r>
          </a:p>
          <a:p>
            <a:pPr lvl="1"/>
            <a:r>
              <a:rPr lang="en-US" dirty="0"/>
              <a:t>What’s broken</a:t>
            </a:r>
          </a:p>
          <a:p>
            <a:pPr lvl="1"/>
            <a:r>
              <a:rPr lang="en-US" dirty="0"/>
              <a:t>What works!</a:t>
            </a:r>
          </a:p>
          <a:p>
            <a:pPr lvl="1"/>
            <a:r>
              <a:rPr lang="en-US" dirty="0"/>
              <a:t>What you’d like changed</a:t>
            </a:r>
          </a:p>
          <a:p>
            <a:r>
              <a:rPr lang="en-US" dirty="0"/>
              <a:t>Share your experiences</a:t>
            </a:r>
          </a:p>
          <a:p>
            <a:pPr lvl="1"/>
            <a:r>
              <a:rPr lang="en-US" dirty="0"/>
              <a:t>Blog, tweet, speak, show</a:t>
            </a:r>
          </a:p>
        </p:txBody>
      </p:sp>
      <p:pic>
        <p:nvPicPr>
          <p:cNvPr id="4" name="Picture 3"/>
          <p:cNvPicPr>
            <a:picLocks noChangeAspect="1"/>
          </p:cNvPicPr>
          <p:nvPr/>
        </p:nvPicPr>
        <p:blipFill>
          <a:blip r:embed="rId2"/>
          <a:stretch>
            <a:fillRect/>
          </a:stretch>
        </p:blipFill>
        <p:spPr>
          <a:xfrm flipH="1">
            <a:off x="9494837" y="1516062"/>
            <a:ext cx="1981200" cy="3962400"/>
          </a:xfrm>
          <a:prstGeom prst="rect">
            <a:avLst/>
          </a:prstGeom>
        </p:spPr>
      </p:pic>
    </p:spTree>
    <p:extLst>
      <p:ext uri="{BB962C8B-B14F-4D97-AF65-F5344CB8AC3E}">
        <p14:creationId xmlns:p14="http://schemas.microsoft.com/office/powerpoint/2010/main" val="1034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Community</a:t>
            </a:r>
          </a:p>
        </p:txBody>
      </p:sp>
      <p:sp>
        <p:nvSpPr>
          <p:cNvPr id="2" name="Text Placeholder 1"/>
          <p:cNvSpPr>
            <a:spLocks noGrp="1"/>
          </p:cNvSpPr>
          <p:nvPr>
            <p:ph idx="1"/>
          </p:nvPr>
        </p:nvSpPr>
        <p:spPr>
          <a:xfrm>
            <a:off x="274638" y="1212850"/>
            <a:ext cx="8077199" cy="4548938"/>
          </a:xfrm>
        </p:spPr>
        <p:txBody>
          <a:bodyPr/>
          <a:lstStyle/>
          <a:p>
            <a:r>
              <a:rPr lang="en-US" dirty="0"/>
              <a:t>We’re building an array of community tools</a:t>
            </a:r>
          </a:p>
          <a:p>
            <a:pPr lvl="1"/>
            <a:r>
              <a:rPr lang="en-US" dirty="0" err="1"/>
              <a:t>UserVoice</a:t>
            </a:r>
            <a:r>
              <a:rPr lang="en-US" dirty="0"/>
              <a:t> (Ideas &amp; asks): </a:t>
            </a:r>
            <a:r>
              <a:rPr lang="en-US" dirty="0">
                <a:hlinkClick r:id="rId3"/>
              </a:rPr>
              <a:t>https://aka.ms/winbashuv</a:t>
            </a:r>
            <a:r>
              <a:rPr lang="en-US" dirty="0"/>
              <a:t> </a:t>
            </a:r>
          </a:p>
          <a:p>
            <a:pPr lvl="1"/>
            <a:r>
              <a:rPr lang="en-US" dirty="0"/>
              <a:t>GitHub Issues: </a:t>
            </a:r>
            <a:r>
              <a:rPr lang="en-US" dirty="0">
                <a:hlinkClick r:id="rId4"/>
              </a:rPr>
              <a:t>https://aka.ms/winbashgithub</a:t>
            </a:r>
            <a:r>
              <a:rPr lang="en-US" dirty="0"/>
              <a:t> </a:t>
            </a:r>
          </a:p>
          <a:p>
            <a:pPr lvl="1"/>
            <a:r>
              <a:rPr lang="en-US" dirty="0"/>
              <a:t>Blogs:</a:t>
            </a:r>
          </a:p>
          <a:p>
            <a:pPr lvl="2"/>
            <a:r>
              <a:rPr lang="en-US" dirty="0"/>
              <a:t>WSL: </a:t>
            </a:r>
            <a:r>
              <a:rPr lang="en-US" dirty="0">
                <a:hlinkClick r:id="rId5"/>
              </a:rPr>
              <a:t>https://blogs.msdn.microsoft.com/wsl</a:t>
            </a:r>
            <a:endParaRPr lang="en-US" dirty="0"/>
          </a:p>
          <a:p>
            <a:pPr lvl="2"/>
            <a:r>
              <a:rPr lang="en-US" dirty="0"/>
              <a:t>Console &amp; Command-line: </a:t>
            </a:r>
            <a:r>
              <a:rPr lang="en-US" dirty="0">
                <a:hlinkClick r:id="rId6"/>
              </a:rPr>
              <a:t>https://blogs.msdn.Microsoft.com/commandline</a:t>
            </a:r>
            <a:r>
              <a:rPr lang="en-US" dirty="0"/>
              <a:t> </a:t>
            </a:r>
            <a:endParaRPr lang="en-US" sz="1800" dirty="0"/>
          </a:p>
          <a:p>
            <a:r>
              <a:rPr lang="en-US" dirty="0"/>
              <a:t>Twitter</a:t>
            </a:r>
          </a:p>
          <a:p>
            <a:pPr lvl="1"/>
            <a:r>
              <a:rPr lang="en-US" dirty="0"/>
              <a:t>Follow </a:t>
            </a:r>
            <a:r>
              <a:rPr lang="en-US" dirty="0">
                <a:hlinkClick r:id="rId7"/>
              </a:rPr>
              <a:t>@</a:t>
            </a:r>
            <a:r>
              <a:rPr lang="en-US" dirty="0" err="1">
                <a:hlinkClick r:id="rId7"/>
              </a:rPr>
              <a:t>richturn_ms</a:t>
            </a:r>
            <a:r>
              <a:rPr lang="en-US" dirty="0"/>
              <a:t> for LOTS of updates!</a:t>
            </a:r>
          </a:p>
        </p:txBody>
      </p:sp>
      <p:grpSp>
        <p:nvGrpSpPr>
          <p:cNvPr id="8" name="Group 7"/>
          <p:cNvGrpSpPr/>
          <p:nvPr/>
        </p:nvGrpSpPr>
        <p:grpSpPr>
          <a:xfrm>
            <a:off x="8047037" y="2125662"/>
            <a:ext cx="3969061" cy="3906365"/>
            <a:chOff x="3773176" y="1038697"/>
            <a:chExt cx="4890122" cy="4917131"/>
          </a:xfrm>
        </p:grpSpPr>
        <p:pic>
          <p:nvPicPr>
            <p:cNvPr id="4" name="Picture 3"/>
            <p:cNvPicPr>
              <a:picLocks noChangeAspect="1"/>
            </p:cNvPicPr>
            <p:nvPr/>
          </p:nvPicPr>
          <p:blipFill>
            <a:blip r:embed="rId8"/>
            <a:stretch>
              <a:fillRect/>
            </a:stretch>
          </p:blipFill>
          <p:spPr>
            <a:xfrm>
              <a:off x="3773176" y="1038697"/>
              <a:ext cx="4890122" cy="2816220"/>
            </a:xfrm>
            <a:prstGeom prst="rect">
              <a:avLst/>
            </a:prstGeom>
          </p:spPr>
        </p:pic>
        <p:pic>
          <p:nvPicPr>
            <p:cNvPr id="5" name="Picture 4"/>
            <p:cNvPicPr>
              <a:picLocks noChangeAspect="1"/>
            </p:cNvPicPr>
            <p:nvPr/>
          </p:nvPicPr>
          <p:blipFill>
            <a:blip r:embed="rId9"/>
            <a:stretch>
              <a:fillRect/>
            </a:stretch>
          </p:blipFill>
          <p:spPr>
            <a:xfrm>
              <a:off x="4613026" y="3874821"/>
              <a:ext cx="548617" cy="2071503"/>
            </a:xfrm>
            <a:prstGeom prst="rect">
              <a:avLst/>
            </a:prstGeom>
          </p:spPr>
        </p:pic>
        <p:pic>
          <p:nvPicPr>
            <p:cNvPr id="6" name="Picture 5"/>
            <p:cNvPicPr>
              <a:picLocks noChangeAspect="1"/>
            </p:cNvPicPr>
            <p:nvPr/>
          </p:nvPicPr>
          <p:blipFill>
            <a:blip r:embed="rId10"/>
            <a:stretch>
              <a:fillRect/>
            </a:stretch>
          </p:blipFill>
          <p:spPr>
            <a:xfrm>
              <a:off x="6017255" y="3874821"/>
              <a:ext cx="534582" cy="2071504"/>
            </a:xfrm>
            <a:prstGeom prst="rect">
              <a:avLst/>
            </a:prstGeom>
          </p:spPr>
        </p:pic>
        <p:pic>
          <p:nvPicPr>
            <p:cNvPr id="7" name="Picture 6"/>
            <p:cNvPicPr>
              <a:picLocks noChangeAspect="1"/>
            </p:cNvPicPr>
            <p:nvPr/>
          </p:nvPicPr>
          <p:blipFill>
            <a:blip r:embed="rId11"/>
            <a:stretch>
              <a:fillRect/>
            </a:stretch>
          </p:blipFill>
          <p:spPr>
            <a:xfrm>
              <a:off x="7423271" y="3874822"/>
              <a:ext cx="544116" cy="2081006"/>
            </a:xfrm>
            <a:prstGeom prst="rect">
              <a:avLst/>
            </a:prstGeom>
          </p:spPr>
        </p:pic>
      </p:grpSp>
    </p:spTree>
    <p:extLst>
      <p:ext uri="{BB962C8B-B14F-4D97-AF65-F5344CB8AC3E}">
        <p14:creationId xmlns:p14="http://schemas.microsoft.com/office/powerpoint/2010/main" val="36134337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0"/>
            <a:ext cx="11887200" cy="6432530"/>
          </a:xfrm>
        </p:spPr>
        <p:txBody>
          <a:bodyPr/>
          <a:lstStyle/>
          <a:p>
            <a:r>
              <a:rPr lang="en-US" b="1" dirty="0"/>
              <a:t>Windows Subsystem for Linux:</a:t>
            </a:r>
          </a:p>
          <a:p>
            <a:pPr lvl="1"/>
            <a:r>
              <a:rPr lang="en-US" dirty="0"/>
              <a:t>Architectural overview of WSL</a:t>
            </a:r>
          </a:p>
          <a:p>
            <a:pPr lvl="1"/>
            <a:r>
              <a:rPr lang="en-US" dirty="0"/>
              <a:t>Obtaining and activating WSL on Windows 10</a:t>
            </a:r>
          </a:p>
          <a:p>
            <a:pPr lvl="1"/>
            <a:endParaRPr lang="en-US" dirty="0"/>
          </a:p>
          <a:p>
            <a:r>
              <a:rPr lang="en-US" b="1" dirty="0"/>
              <a:t>Bash on Ubuntu on Windows:</a:t>
            </a:r>
          </a:p>
          <a:p>
            <a:pPr lvl="1"/>
            <a:r>
              <a:rPr lang="en-US" dirty="0"/>
              <a:t>Introduction to Bash </a:t>
            </a:r>
          </a:p>
          <a:p>
            <a:pPr lvl="1"/>
            <a:r>
              <a:rPr lang="en-US" dirty="0">
                <a:gradFill>
                  <a:gsLst>
                    <a:gs pos="1250">
                      <a:srgbClr val="505050"/>
                    </a:gs>
                    <a:gs pos="100000">
                      <a:srgbClr val="505050"/>
                    </a:gs>
                  </a:gsLst>
                  <a:lin ang="5400000" scaled="0"/>
                </a:gradFill>
              </a:rPr>
              <a:t>Support for X11 + GTK graphical applications</a:t>
            </a:r>
            <a:endParaRPr lang="en-US" dirty="0"/>
          </a:p>
          <a:p>
            <a:pPr lvl="1"/>
            <a:r>
              <a:rPr lang="en-US" dirty="0"/>
              <a:t>Overview of current features and limitations</a:t>
            </a:r>
            <a:br>
              <a:rPr lang="en-US" dirty="0"/>
            </a:br>
            <a:endParaRPr lang="en-US" dirty="0"/>
          </a:p>
          <a:p>
            <a:r>
              <a:rPr lang="en-US" b="1" dirty="0"/>
              <a:t>Using Bash in your developer workflow:</a:t>
            </a:r>
          </a:p>
          <a:p>
            <a:pPr lvl="1"/>
            <a:r>
              <a:rPr lang="en-US" dirty="0">
                <a:gradFill>
                  <a:gsLst>
                    <a:gs pos="1250">
                      <a:srgbClr val="505050"/>
                    </a:gs>
                    <a:gs pos="100000">
                      <a:srgbClr val="505050"/>
                    </a:gs>
                  </a:gsLst>
                  <a:lin ang="5400000" scaled="0"/>
                </a:gradFill>
              </a:rPr>
              <a:t>Networking tools – curl, </a:t>
            </a:r>
            <a:r>
              <a:rPr lang="en-US" dirty="0" err="1">
                <a:gradFill>
                  <a:gsLst>
                    <a:gs pos="1250">
                      <a:srgbClr val="505050"/>
                    </a:gs>
                    <a:gs pos="100000">
                      <a:srgbClr val="505050"/>
                    </a:gs>
                  </a:gsLst>
                  <a:lin ang="5400000" scaled="0"/>
                </a:gradFill>
              </a:rPr>
              <a:t>whois</a:t>
            </a:r>
            <a:r>
              <a:rPr lang="en-US" dirty="0">
                <a:gradFill>
                  <a:gsLst>
                    <a:gs pos="1250">
                      <a:srgbClr val="505050"/>
                    </a:gs>
                    <a:gs pos="100000">
                      <a:srgbClr val="505050"/>
                    </a:gs>
                  </a:gsLst>
                  <a:lin ang="5400000" scaled="0"/>
                </a:gradFill>
              </a:rPr>
              <a:t>, dig</a:t>
            </a:r>
          </a:p>
          <a:p>
            <a:pPr lvl="1"/>
            <a:r>
              <a:rPr lang="en-US" dirty="0">
                <a:gradFill>
                  <a:gsLst>
                    <a:gs pos="1250">
                      <a:srgbClr val="505050"/>
                    </a:gs>
                    <a:gs pos="100000">
                      <a:srgbClr val="505050"/>
                    </a:gs>
                  </a:gsLst>
                  <a:lin ang="5400000" scaled="0"/>
                </a:gradFill>
              </a:rPr>
              <a:t>Visual Studio Code Integration</a:t>
            </a:r>
          </a:p>
          <a:p>
            <a:pPr lvl="1"/>
            <a:r>
              <a:rPr lang="en-US" dirty="0">
                <a:gradFill>
                  <a:gsLst>
                    <a:gs pos="1250">
                      <a:srgbClr val="505050"/>
                    </a:gs>
                    <a:gs pos="100000">
                      <a:srgbClr val="505050"/>
                    </a:gs>
                  </a:gsLst>
                  <a:lin ang="5400000" scaled="0"/>
                </a:gradFill>
              </a:rPr>
              <a:t>Jekyll static site/blog generator on Ubuntu on Windows</a:t>
            </a:r>
          </a:p>
          <a:p>
            <a:pPr lvl="1"/>
            <a:endParaRPr lang="en-US" dirty="0">
              <a:gradFill>
                <a:gsLst>
                  <a:gs pos="1250">
                    <a:srgbClr val="505050"/>
                  </a:gs>
                  <a:gs pos="100000">
                    <a:srgbClr val="505050"/>
                  </a:gs>
                </a:gsLst>
                <a:lin ang="5400000" scaled="0"/>
              </a:gradFill>
            </a:endParaRPr>
          </a:p>
          <a:p>
            <a:endParaRPr lang="en-US" dirty="0"/>
          </a:p>
        </p:txBody>
      </p:sp>
    </p:spTree>
    <p:extLst>
      <p:ext uri="{BB962C8B-B14F-4D97-AF65-F5344CB8AC3E}">
        <p14:creationId xmlns:p14="http://schemas.microsoft.com/office/powerpoint/2010/main" val="369589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5416575" y="3035597"/>
            <a:ext cx="16033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a:t>
            </a:r>
          </a:p>
        </p:txBody>
      </p:sp>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99000"/>
          </a:schemeClr>
        </a:solidFill>
        <a:effectLst/>
      </p:bgPr>
    </p:bg>
    <p:spTree>
      <p:nvGrpSpPr>
        <p:cNvPr id="1" name=""/>
        <p:cNvGrpSpPr/>
        <p:nvPr/>
      </p:nvGrpSpPr>
      <p:grpSpPr>
        <a:xfrm>
          <a:off x="0" y="0"/>
          <a:ext cx="0" cy="0"/>
          <a:chOff x="0" y="0"/>
          <a:chExt cx="0" cy="0"/>
        </a:xfrm>
      </p:grpSpPr>
      <p:sp>
        <p:nvSpPr>
          <p:cNvPr id="14"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ln>
            <a:noFill/>
          </a:ln>
          <a:effectLst/>
        </p:spPr>
      </p:sp>
      <p:pic>
        <p:nvPicPr>
          <p:cNvPr id="15" name="Picture 6"/>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685" y="652643"/>
            <a:ext cx="5891795" cy="56892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8"/>
          <a:stretch>
            <a:fillRect/>
          </a:stretch>
        </p:blipFill>
        <p:spPr>
          <a:xfrm>
            <a:off x="1030789" y="984354"/>
            <a:ext cx="5129586" cy="5031112"/>
          </a:xfrm>
          <a:prstGeom prst="rect">
            <a:avLst/>
          </a:prstGeom>
          <a:effectLst/>
        </p:spPr>
      </p:pic>
      <p:sp>
        <p:nvSpPr>
          <p:cNvPr id="4" name="Title 3"/>
          <p:cNvSpPr>
            <a:spLocks noGrp="1"/>
          </p:cNvSpPr>
          <p:nvPr>
            <p:ph type="title"/>
          </p:nvPr>
        </p:nvSpPr>
        <p:spPr>
          <a:xfrm>
            <a:off x="7202169" y="1352274"/>
            <a:ext cx="4573617" cy="3127554"/>
          </a:xfrm>
        </p:spPr>
        <p:txBody>
          <a:bodyPr vert="horz" lIns="91440" tIns="45720" rIns="91440" bIns="45720" rtlCol="0" anchor="b">
            <a:normAutofit/>
          </a:bodyPr>
          <a:lstStyle/>
          <a:p>
            <a:pPr defTabSz="457200"/>
            <a:r>
              <a:rPr lang="en-US" sz="5500">
                <a:solidFill>
                  <a:schemeClr val="tx2"/>
                </a:solidFill>
              </a:rPr>
              <a:t>Windows Subsystem for Linux</a:t>
            </a:r>
          </a:p>
        </p:txBody>
      </p:sp>
    </p:spTree>
    <p:extLst>
      <p:ext uri="{BB962C8B-B14F-4D97-AF65-F5344CB8AC3E}">
        <p14:creationId xmlns:p14="http://schemas.microsoft.com/office/powerpoint/2010/main" val="406759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277599" cy="5681555"/>
          </a:xfrm>
        </p:spPr>
        <p:txBody>
          <a:bodyPr/>
          <a:lstStyle/>
          <a:p>
            <a:r>
              <a:rPr lang="en-US" dirty="0"/>
              <a:t>Subsystems supported by design in NT</a:t>
            </a:r>
          </a:p>
          <a:p>
            <a:pPr lvl="1"/>
            <a:r>
              <a:rPr lang="en-US" dirty="0" err="1"/>
              <a:t>Posix</a:t>
            </a:r>
            <a:r>
              <a:rPr lang="en-US" dirty="0"/>
              <a:t>, OS/2, and Win32 Subsystems</a:t>
            </a:r>
          </a:p>
          <a:p>
            <a:r>
              <a:rPr lang="en-US" dirty="0">
                <a:sym typeface="Wingdings" panose="05000000000000000000" pitchFamily="2" charset="2"/>
              </a:rPr>
              <a:t>Subsystem for Unix-based Applications (SUA)</a:t>
            </a:r>
          </a:p>
          <a:p>
            <a:pPr lvl="2"/>
            <a:r>
              <a:rPr lang="en-US" sz="2400" dirty="0">
                <a:sym typeface="Wingdings" panose="05000000000000000000" pitchFamily="2" charset="2"/>
              </a:rPr>
              <a:t>Implemented POSIX user mode APIs with NT constructs</a:t>
            </a:r>
          </a:p>
          <a:p>
            <a:pPr lvl="2"/>
            <a:r>
              <a:rPr lang="en-US" sz="2400" dirty="0">
                <a:sym typeface="Wingdings" panose="05000000000000000000" pitchFamily="2" charset="2"/>
              </a:rPr>
              <a:t>Encouraged porting of *nix applications </a:t>
            </a:r>
          </a:p>
          <a:p>
            <a:pPr lvl="2"/>
            <a:r>
              <a:rPr lang="en-US" sz="2400" dirty="0">
                <a:sym typeface="Wingdings" panose="05000000000000000000" pitchFamily="2" charset="2"/>
              </a:rPr>
              <a:t>Required recompilation</a:t>
            </a:r>
          </a:p>
          <a:p>
            <a:r>
              <a:rPr lang="en-US" dirty="0">
                <a:sym typeface="Wingdings" panose="05000000000000000000" pitchFamily="2" charset="2"/>
              </a:rPr>
              <a:t>Drawbridge Project</a:t>
            </a:r>
          </a:p>
          <a:p>
            <a:pPr lvl="2"/>
            <a:r>
              <a:rPr lang="en-US" sz="2400" dirty="0">
                <a:sym typeface="Wingdings" panose="05000000000000000000" pitchFamily="2" charset="2"/>
              </a:rPr>
              <a:t>Introduced concept of Pico process and Pico drivers</a:t>
            </a:r>
          </a:p>
          <a:p>
            <a:pPr lvl="2"/>
            <a:endParaRPr lang="en-US" sz="2400" dirty="0">
              <a:sym typeface="Wingdings" panose="05000000000000000000" pitchFamily="2" charset="2"/>
            </a:endParaRPr>
          </a:p>
          <a:p>
            <a:pPr marL="571500" lvl="2" indent="0">
              <a:buNone/>
            </a:pPr>
            <a:endParaRPr lang="en-US" sz="2400" dirty="0">
              <a:sym typeface="Wingdings" panose="05000000000000000000" pitchFamily="2" charset="2"/>
            </a:endParaRPr>
          </a:p>
          <a:p>
            <a:pPr lvl="2"/>
            <a:endParaRPr lang="en-US" dirty="0">
              <a:sym typeface="Wingdings" panose="05000000000000000000" pitchFamily="2" charset="2"/>
            </a:endParaRPr>
          </a:p>
          <a:p>
            <a:pPr marL="342900" lvl="1" indent="0">
              <a:buNone/>
            </a:pPr>
            <a:endParaRPr lang="en-US" dirty="0">
              <a:sym typeface="Wingdings" panose="05000000000000000000" pitchFamily="2" charset="2"/>
            </a:endParaRPr>
          </a:p>
        </p:txBody>
      </p:sp>
      <p:sp>
        <p:nvSpPr>
          <p:cNvPr id="2" name="Title 1"/>
          <p:cNvSpPr>
            <a:spLocks noGrp="1"/>
          </p:cNvSpPr>
          <p:nvPr>
            <p:ph type="title"/>
          </p:nvPr>
        </p:nvSpPr>
        <p:spPr/>
        <p:txBody>
          <a:bodyPr/>
          <a:lstStyle/>
          <a:p>
            <a:r>
              <a:rPr lang="en-US" dirty="0"/>
              <a:t>Origins of WSL</a:t>
            </a:r>
          </a:p>
        </p:txBody>
      </p:sp>
    </p:spTree>
    <p:extLst>
      <p:ext uri="{BB962C8B-B14F-4D97-AF65-F5344CB8AC3E}">
        <p14:creationId xmlns:p14="http://schemas.microsoft.com/office/powerpoint/2010/main" val="1010949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9601199" cy="3594830"/>
          </a:xfrm>
        </p:spPr>
        <p:txBody>
          <a:bodyPr/>
          <a:lstStyle/>
          <a:p>
            <a:r>
              <a:rPr lang="en-US" dirty="0"/>
              <a:t>Run native Linux ELF64 binaries on Windows</a:t>
            </a:r>
          </a:p>
          <a:p>
            <a:pPr lvl="1"/>
            <a:r>
              <a:rPr lang="en-US" dirty="0"/>
              <a:t>No VM’s – REAL Linux tools. On Windows. In Windows. Together!</a:t>
            </a:r>
          </a:p>
          <a:p>
            <a:r>
              <a:rPr lang="en-US" dirty="0"/>
              <a:t>Accomplished via:</a:t>
            </a:r>
          </a:p>
          <a:p>
            <a:pPr lvl="1"/>
            <a:r>
              <a:rPr lang="en-US" dirty="0"/>
              <a:t>User mode session manager (LX Session Manager)</a:t>
            </a:r>
          </a:p>
          <a:p>
            <a:pPr lvl="1"/>
            <a:r>
              <a:rPr lang="en-US" dirty="0"/>
              <a:t>Pico provider drivers (lxss.sys, lxcore.sys)</a:t>
            </a:r>
          </a:p>
          <a:p>
            <a:pPr lvl="1"/>
            <a:r>
              <a:rPr lang="en-US" dirty="0"/>
              <a:t>Pico process for hosting /bin/bash</a:t>
            </a:r>
          </a:p>
        </p:txBody>
      </p:sp>
      <p:sp>
        <p:nvSpPr>
          <p:cNvPr id="3" name="Title 2"/>
          <p:cNvSpPr>
            <a:spLocks noGrp="1"/>
          </p:cNvSpPr>
          <p:nvPr>
            <p:ph type="title"/>
          </p:nvPr>
        </p:nvSpPr>
        <p:spPr/>
        <p:txBody>
          <a:bodyPr>
            <a:normAutofit/>
          </a:bodyPr>
          <a:lstStyle/>
          <a:p>
            <a:r>
              <a:rPr lang="en-US" dirty="0"/>
              <a:t>Windows Subsystem for Linux (WSL)</a:t>
            </a:r>
          </a:p>
        </p:txBody>
      </p:sp>
    </p:spTree>
    <p:extLst>
      <p:ext uri="{BB962C8B-B14F-4D97-AF65-F5344CB8AC3E}">
        <p14:creationId xmlns:p14="http://schemas.microsoft.com/office/powerpoint/2010/main" val="1324926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Windows Subsystem for Linux</a:t>
            </a:r>
          </a:p>
        </p:txBody>
      </p:sp>
      <p:sp>
        <p:nvSpPr>
          <p:cNvPr id="6" name="Text Placeholder 5"/>
          <p:cNvSpPr>
            <a:spLocks noGrp="1"/>
          </p:cNvSpPr>
          <p:nvPr>
            <p:ph type="body" sz="quarter" idx="10"/>
          </p:nvPr>
        </p:nvSpPr>
        <p:spPr>
          <a:xfrm>
            <a:off x="278470" y="967680"/>
            <a:ext cx="11887200" cy="627864"/>
          </a:xfrm>
        </p:spPr>
        <p:txBody>
          <a:bodyPr/>
          <a:lstStyle/>
          <a:p>
            <a:r>
              <a:rPr lang="en-US" sz="3200" dirty="0"/>
              <a:t>Runs on the NT Kernel: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637" y="1902301"/>
            <a:ext cx="9753600" cy="4495800"/>
          </a:xfrm>
          <a:prstGeom prst="rect">
            <a:avLst/>
          </a:prstGeom>
        </p:spPr>
      </p:pic>
    </p:spTree>
    <p:extLst>
      <p:ext uri="{BB962C8B-B14F-4D97-AF65-F5344CB8AC3E}">
        <p14:creationId xmlns:p14="http://schemas.microsoft.com/office/powerpoint/2010/main" val="277906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6248399" cy="3373231"/>
          </a:xfrm>
        </p:spPr>
        <p:txBody>
          <a:bodyPr/>
          <a:lstStyle/>
          <a:p>
            <a:r>
              <a:rPr lang="en-US" dirty="0"/>
              <a:t>File system requirements</a:t>
            </a:r>
          </a:p>
          <a:p>
            <a:pPr lvl="1"/>
            <a:r>
              <a:rPr lang="en-US" dirty="0"/>
              <a:t>Provide an environment that supports the full fidelity of Linux file systems</a:t>
            </a:r>
          </a:p>
          <a:p>
            <a:pPr lvl="1"/>
            <a:r>
              <a:rPr lang="en-US" dirty="0"/>
              <a:t>Allow interoperability with drives and files in Windows</a:t>
            </a:r>
          </a:p>
          <a:p>
            <a:r>
              <a:rPr lang="en-US" dirty="0"/>
              <a:t>Accomplished via:</a:t>
            </a:r>
          </a:p>
          <a:p>
            <a:pPr lvl="1"/>
            <a:r>
              <a:rPr lang="en-US" dirty="0" err="1"/>
              <a:t>VolFs</a:t>
            </a:r>
            <a:endParaRPr lang="en-US" dirty="0"/>
          </a:p>
          <a:p>
            <a:pPr lvl="1"/>
            <a:r>
              <a:rPr lang="en-US" dirty="0" err="1"/>
              <a:t>DriveFs</a:t>
            </a:r>
            <a:endParaRPr lang="en-US" dirty="0"/>
          </a:p>
        </p:txBody>
      </p:sp>
      <p:sp>
        <p:nvSpPr>
          <p:cNvPr id="3" name="Title 2"/>
          <p:cNvSpPr>
            <a:spLocks noGrp="1"/>
          </p:cNvSpPr>
          <p:nvPr>
            <p:ph type="title"/>
          </p:nvPr>
        </p:nvSpPr>
        <p:spPr/>
        <p:txBody>
          <a:bodyPr/>
          <a:lstStyle/>
          <a:p>
            <a:r>
              <a:rPr lang="en-US" dirty="0"/>
              <a:t>WSL File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434" y="1820862"/>
            <a:ext cx="5731782" cy="3062933"/>
          </a:xfrm>
          <a:prstGeom prst="rect">
            <a:avLst/>
          </a:prstGeom>
        </p:spPr>
      </p:pic>
    </p:spTree>
    <p:extLst>
      <p:ext uri="{BB962C8B-B14F-4D97-AF65-F5344CB8AC3E}">
        <p14:creationId xmlns:p14="http://schemas.microsoft.com/office/powerpoint/2010/main" val="1146514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9601199" cy="3040832"/>
          </a:xfrm>
        </p:spPr>
        <p:txBody>
          <a:bodyPr/>
          <a:lstStyle/>
          <a:p>
            <a:r>
              <a:rPr lang="en-US" dirty="0"/>
              <a:t>Run native Linux binaries on Windows</a:t>
            </a:r>
          </a:p>
          <a:p>
            <a:pPr lvl="1"/>
            <a:r>
              <a:rPr lang="en-US" dirty="0"/>
              <a:t>No VM’s – REAL Linux tools. On Windows. In Windows. Together!</a:t>
            </a:r>
          </a:p>
          <a:p>
            <a:r>
              <a:rPr lang="en-US" dirty="0"/>
              <a:t>Unix/Linux tools now run on Windows</a:t>
            </a:r>
          </a:p>
          <a:p>
            <a:pPr lvl="2"/>
            <a:r>
              <a:rPr lang="en-US" sz="2400" dirty="0">
                <a:sym typeface="Wingdings" panose="05000000000000000000" pitchFamily="2" charset="2"/>
              </a:rPr>
              <a:t>Bash, </a:t>
            </a:r>
            <a:r>
              <a:rPr lang="en-US" sz="2400" dirty="0" err="1">
                <a:sym typeface="Wingdings" panose="05000000000000000000" pitchFamily="2" charset="2"/>
              </a:rPr>
              <a:t>ssh</a:t>
            </a:r>
            <a:r>
              <a:rPr lang="en-US" sz="2400" dirty="0">
                <a:sym typeface="Wingdings" panose="05000000000000000000" pitchFamily="2" charset="2"/>
              </a:rPr>
              <a:t>, grep, </a:t>
            </a:r>
            <a:r>
              <a:rPr lang="en-US" sz="2400" dirty="0" err="1">
                <a:sym typeface="Wingdings" panose="05000000000000000000" pitchFamily="2" charset="2"/>
              </a:rPr>
              <a:t>sed</a:t>
            </a:r>
            <a:r>
              <a:rPr lang="en-US" sz="2400" dirty="0">
                <a:sym typeface="Wingdings" panose="05000000000000000000" pitchFamily="2" charset="2"/>
              </a:rPr>
              <a:t>, </a:t>
            </a:r>
            <a:r>
              <a:rPr lang="en-US" sz="2400" dirty="0" err="1">
                <a:sym typeface="Wingdings" panose="05000000000000000000" pitchFamily="2" charset="2"/>
              </a:rPr>
              <a:t>awk</a:t>
            </a:r>
            <a:r>
              <a:rPr lang="en-US" sz="2400" dirty="0">
                <a:sym typeface="Wingdings" panose="05000000000000000000" pitchFamily="2" charset="2"/>
              </a:rPr>
              <a:t>, etc.</a:t>
            </a:r>
          </a:p>
          <a:p>
            <a:pPr lvl="2"/>
            <a:r>
              <a:rPr lang="en-US" sz="2400" dirty="0">
                <a:sym typeface="Wingdings" panose="05000000000000000000" pitchFamily="2" charset="2"/>
              </a:rPr>
              <a:t>Support for platforms used by OSS projects </a:t>
            </a:r>
          </a:p>
          <a:p>
            <a:pPr lvl="3"/>
            <a:r>
              <a:rPr lang="en-US" sz="2400" dirty="0">
                <a:sym typeface="Wingdings" panose="05000000000000000000" pitchFamily="2" charset="2"/>
              </a:rPr>
              <a:t>Ruby, Python, Java, node, </a:t>
            </a:r>
            <a:r>
              <a:rPr lang="en-US" sz="2400" dirty="0" err="1">
                <a:sym typeface="Wingdings" panose="05000000000000000000" pitchFamily="2" charset="2"/>
              </a:rPr>
              <a:t>etc</a:t>
            </a:r>
            <a:endParaRPr lang="en-US" sz="2400" dirty="0"/>
          </a:p>
        </p:txBody>
      </p:sp>
      <p:sp>
        <p:nvSpPr>
          <p:cNvPr id="3" name="Title 2"/>
          <p:cNvSpPr>
            <a:spLocks noGrp="1"/>
          </p:cNvSpPr>
          <p:nvPr>
            <p:ph type="title"/>
          </p:nvPr>
        </p:nvSpPr>
        <p:spPr/>
        <p:txBody>
          <a:bodyPr/>
          <a:lstStyle/>
          <a:p>
            <a:r>
              <a:rPr lang="en-US" dirty="0"/>
              <a:t>The Result </a:t>
            </a:r>
          </a:p>
        </p:txBody>
      </p:sp>
    </p:spTree>
    <p:extLst>
      <p:ext uri="{BB962C8B-B14F-4D97-AF65-F5344CB8AC3E}">
        <p14:creationId xmlns:p14="http://schemas.microsoft.com/office/powerpoint/2010/main" val="26845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5-50033_TR23_TR-TV_Template">
  <a:themeElements>
    <a:clrScheme name="TR23 Green">
      <a:dk1>
        <a:srgbClr val="505050"/>
      </a:dk1>
      <a:lt1>
        <a:srgbClr val="FFFFFF"/>
      </a:lt1>
      <a:dk2>
        <a:srgbClr val="107C10"/>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TR-TV_Template.potx [Read-Only]" id="{CEDD1D8C-4F93-48C5-AE4D-20123972B428}" vid="{1A65B4C8-906D-41FC-8127-15690100045B}"/>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3CEB4E6DD0394289092CAB5BBABBE4" ma:contentTypeVersion="2" ma:contentTypeDescription="Create a new document." ma:contentTypeScope="" ma:versionID="ce0da4bb07752cc3213a4cc8012b7625">
  <xsd:schema xmlns:xsd="http://www.w3.org/2001/XMLSchema" xmlns:xs="http://www.w3.org/2001/XMLSchema" xmlns:p="http://schemas.microsoft.com/office/2006/metadata/properties" xmlns:ns2="4f1e9d3f-61e5-4d4a-ac8a-4cd7d2f18504" targetNamespace="http://schemas.microsoft.com/office/2006/metadata/properties" ma:root="true" ma:fieldsID="1d9fd5fcf11c7df23ac03afbacce3bb1" ns2:_="">
    <xsd:import namespace="4f1e9d3f-61e5-4d4a-ac8a-4cd7d2f18504"/>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1e9d3f-61e5-4d4a-ac8a-4cd7d2f1850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f1e9d3f-61e5-4d4a-ac8a-4cd7d2f18504"/>
    <ds:schemaRef ds:uri="http://www.w3.org/XML/1998/namespace"/>
  </ds:schemaRefs>
</ds:datastoreItem>
</file>

<file path=customXml/itemProps2.xml><?xml version="1.0" encoding="utf-8"?>
<ds:datastoreItem xmlns:ds="http://schemas.openxmlformats.org/officeDocument/2006/customXml" ds:itemID="{2B1B7367-27CF-4EB0-AC93-A66332572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1e9d3f-61e5-4d4a-ac8a-4cd7d2f185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TR23_TR-TV_Template</Template>
  <TotalTime>1593</TotalTime>
  <Words>3407</Words>
  <Application>Microsoft Office PowerPoint</Application>
  <PresentationFormat>Custom</PresentationFormat>
  <Paragraphs>388</Paragraphs>
  <Slides>30</Slides>
  <Notes>25</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Century Gothic</vt:lpstr>
      <vt:lpstr>Consolas</vt:lpstr>
      <vt:lpstr>Segoe UI</vt:lpstr>
      <vt:lpstr>Segoe UI Light</vt:lpstr>
      <vt:lpstr>Wingdings</vt:lpstr>
      <vt:lpstr>Wingdings 3</vt:lpstr>
      <vt:lpstr>5-50033_TR23_TR-TV_Template</vt:lpstr>
      <vt:lpstr>Ion</vt:lpstr>
      <vt:lpstr>Bash on Ubuntu  on Windows</vt:lpstr>
      <vt:lpstr>Session objectives and takeaways</vt:lpstr>
      <vt:lpstr>Agenda</vt:lpstr>
      <vt:lpstr>Windows Subsystem for Linux</vt:lpstr>
      <vt:lpstr>Origins of WSL</vt:lpstr>
      <vt:lpstr>Windows Subsystem for Linux (WSL)</vt:lpstr>
      <vt:lpstr>Windows Subsystem for Linux</vt:lpstr>
      <vt:lpstr>WSL File System</vt:lpstr>
      <vt:lpstr>The Result </vt:lpstr>
      <vt:lpstr>Activating Windows Subsystem for Linux</vt:lpstr>
      <vt:lpstr>Activating Windows Subsystem for Linux</vt:lpstr>
      <vt:lpstr>Activating Windows Subsystem for Linux</vt:lpstr>
      <vt:lpstr>Activating Windows Subsystem for Linux</vt:lpstr>
      <vt:lpstr>Installing Bash on Ubuntu on Windows</vt:lpstr>
      <vt:lpstr>Bash on Ubuntu on Windows</vt:lpstr>
      <vt:lpstr>Demo</vt:lpstr>
      <vt:lpstr>Demo example</vt:lpstr>
      <vt:lpstr>C++ Demo Example</vt:lpstr>
      <vt:lpstr>Ruby Demo Example</vt:lpstr>
      <vt:lpstr>Python Demo Example</vt:lpstr>
      <vt:lpstr>.NET Core</vt:lpstr>
      <vt:lpstr>What we just saw</vt:lpstr>
      <vt:lpstr>What works … and what doesn’t?   </vt:lpstr>
      <vt:lpstr>Using Bash in your Developer Workflow</vt:lpstr>
      <vt:lpstr>Networking tools work out the box</vt:lpstr>
      <vt:lpstr>Integration with VS Code</vt:lpstr>
      <vt:lpstr>Demo</vt:lpstr>
      <vt:lpstr>Call to Action</vt:lpstr>
      <vt:lpstr>Community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Brian Lewis (MIDWEST)</dc:creator>
  <cp:keywords>TechReady 23</cp:keywords>
  <dc:description>Template: Mitchell Derrey, Silverfox Productions_x000d_
Formatting: _x000d_
Audience Type:</dc:description>
  <cp:lastModifiedBy>Paul DeCarlo</cp:lastModifiedBy>
  <cp:revision>55</cp:revision>
  <dcterms:created xsi:type="dcterms:W3CDTF">2016-06-21T21:21:25Z</dcterms:created>
  <dcterms:modified xsi:type="dcterms:W3CDTF">2017-01-12T02:03:54Z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0x0101002C3CEB4E6DD0394289092CAB5BBABBE4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