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8" r:id="rId2"/>
    <p:sldId id="259" r:id="rId3"/>
    <p:sldId id="260" r:id="rId4"/>
    <p:sldId id="263" r:id="rId5"/>
    <p:sldId id="264"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3B"/>
    <a:srgbClr val="B21E2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p:restoredTop sz="63117"/>
  </p:normalViewPr>
  <p:slideViewPr>
    <p:cSldViewPr snapToGrid="0" snapToObjects="1">
      <p:cViewPr>
        <p:scale>
          <a:sx n="72" d="100"/>
          <a:sy n="72" d="100"/>
        </p:scale>
        <p:origin x="281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chemeClr val="bg1"/>
                </a:solidFill>
              </a:defRPr>
            </a:pPr>
            <a:r>
              <a:rPr lang="en-US" dirty="0">
                <a:solidFill>
                  <a:schemeClr val="bg1"/>
                </a:solidFill>
              </a:rPr>
              <a:t>Cost to Fix Defect</a:t>
            </a:r>
          </a:p>
        </c:rich>
      </c:tx>
      <c:layout/>
      <c:overlay val="0"/>
    </c:title>
    <c:autoTitleDeleted val="0"/>
    <c:plotArea>
      <c:layout/>
      <c:barChart>
        <c:barDir val="col"/>
        <c:grouping val="clustered"/>
        <c:varyColors val="0"/>
        <c:ser>
          <c:idx val="0"/>
          <c:order val="0"/>
          <c:tx>
            <c:strRef>
              <c:f>Sheet1!$B$1</c:f>
              <c:strCache>
                <c:ptCount val="1"/>
                <c:pt idx="0">
                  <c:v>Time Required</c:v>
                </c:pt>
              </c:strCache>
            </c:strRef>
          </c:tx>
          <c:spPr>
            <a:solidFill>
              <a:srgbClr val="B21E28"/>
            </a:solidFill>
            <a:ln>
              <a:solidFill>
                <a:srgbClr val="B21E28"/>
              </a:solidFill>
            </a:ln>
          </c:spPr>
          <c:invertIfNegative val="0"/>
          <c:cat>
            <c:strRef>
              <c:f>Sheet1!$A$2:$A$6</c:f>
              <c:strCache>
                <c:ptCount val="5"/>
                <c:pt idx="0">
                  <c:v>Requirements</c:v>
                </c:pt>
                <c:pt idx="1">
                  <c:v>Design</c:v>
                </c:pt>
                <c:pt idx="2">
                  <c:v>Coding</c:v>
                </c:pt>
                <c:pt idx="3">
                  <c:v>QA</c:v>
                </c:pt>
                <c:pt idx="4">
                  <c:v>Production</c:v>
                </c:pt>
              </c:strCache>
            </c:strRef>
          </c:cat>
          <c:val>
            <c:numRef>
              <c:f>Sheet1!$B$2:$B$6</c:f>
              <c:numCache>
                <c:formatCode>General</c:formatCode>
                <c:ptCount val="5"/>
                <c:pt idx="0">
                  <c:v>1.0</c:v>
                </c:pt>
                <c:pt idx="1">
                  <c:v>3.0</c:v>
                </c:pt>
                <c:pt idx="2">
                  <c:v>5.0</c:v>
                </c:pt>
                <c:pt idx="3">
                  <c:v>10.0</c:v>
                </c:pt>
                <c:pt idx="4">
                  <c:v>25.0</c:v>
                </c:pt>
              </c:numCache>
            </c:numRef>
          </c:val>
          <c:extLst xmlns:c16r2="http://schemas.microsoft.com/office/drawing/2015/06/chart">
            <c:ext xmlns:c16="http://schemas.microsoft.com/office/drawing/2014/chart" uri="{C3380CC4-5D6E-409C-BE32-E72D297353CC}">
              <c16:uniqueId val="{00000000-50D2-4563-8B35-3AC73DED257F}"/>
            </c:ext>
          </c:extLst>
        </c:ser>
        <c:dLbls>
          <c:showLegendKey val="0"/>
          <c:showVal val="0"/>
          <c:showCatName val="0"/>
          <c:showSerName val="0"/>
          <c:showPercent val="0"/>
          <c:showBubbleSize val="0"/>
        </c:dLbls>
        <c:gapWidth val="150"/>
        <c:axId val="-460057504"/>
        <c:axId val="-459549936"/>
      </c:barChart>
      <c:catAx>
        <c:axId val="-460057504"/>
        <c:scaling>
          <c:orientation val="minMax"/>
        </c:scaling>
        <c:delete val="0"/>
        <c:axPos val="b"/>
        <c:numFmt formatCode="General" sourceLinked="0"/>
        <c:majorTickMark val="out"/>
        <c:minorTickMark val="none"/>
        <c:tickLblPos val="nextTo"/>
        <c:txPr>
          <a:bodyPr/>
          <a:lstStyle/>
          <a:p>
            <a:pPr>
              <a:defRPr baseline="0">
                <a:solidFill>
                  <a:schemeClr val="tx1"/>
                </a:solidFill>
              </a:defRPr>
            </a:pPr>
            <a:endParaRPr lang="en-US"/>
          </a:p>
        </c:txPr>
        <c:crossAx val="-459549936"/>
        <c:crosses val="autoZero"/>
        <c:auto val="1"/>
        <c:lblAlgn val="ctr"/>
        <c:lblOffset val="100"/>
        <c:noMultiLvlLbl val="0"/>
      </c:catAx>
      <c:valAx>
        <c:axId val="-459549936"/>
        <c:scaling>
          <c:orientation val="minMax"/>
        </c:scaling>
        <c:delete val="0"/>
        <c:axPos val="l"/>
        <c:majorGridlines/>
        <c:numFmt formatCode="General" sourceLinked="1"/>
        <c:majorTickMark val="out"/>
        <c:minorTickMark val="none"/>
        <c:tickLblPos val="nextTo"/>
        <c:txPr>
          <a:bodyPr/>
          <a:lstStyle/>
          <a:p>
            <a:pPr>
              <a:defRPr baseline="0">
                <a:solidFill>
                  <a:schemeClr val="bg1"/>
                </a:solidFill>
              </a:defRPr>
            </a:pPr>
            <a:endParaRPr lang="en-US"/>
          </a:p>
        </c:txPr>
        <c:crossAx val="-460057504"/>
        <c:crosses val="autoZero"/>
        <c:crossBetween val="between"/>
      </c:valAx>
    </c:plotArea>
    <c:legend>
      <c:legendPos val="r"/>
      <c:layout/>
      <c:overlay val="0"/>
      <c:txPr>
        <a:bodyPr/>
        <a:lstStyle/>
        <a:p>
          <a:pPr>
            <a:defRPr baseline="0">
              <a:solidFill>
                <a:schemeClr val="tx1"/>
              </a:solidFil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C3DDBD-2E84-B247-9624-80160374F45A}" type="datetimeFigureOut">
              <a:rPr lang="en-US" smtClean="0"/>
              <a:t>1/13/17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C9B650-4CE8-CA42-9D21-F9A760759ED4}" type="slidenum">
              <a:rPr lang="en-US" smtClean="0"/>
              <a:t>‹#›</a:t>
            </a:fld>
            <a:endParaRPr lang="en-US"/>
          </a:p>
        </p:txBody>
      </p:sp>
    </p:spTree>
    <p:extLst>
      <p:ext uri="{BB962C8B-B14F-4D97-AF65-F5344CB8AC3E}">
        <p14:creationId xmlns:p14="http://schemas.microsoft.com/office/powerpoint/2010/main" val="21388310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0" kern="1200" baseline="0" dirty="0">
                <a:solidFill>
                  <a:schemeClr val="tx1"/>
                </a:solidFill>
                <a:latin typeface="+mn-lt"/>
                <a:ea typeface="+mn-ea"/>
                <a:cs typeface="+mn-cs"/>
              </a:rPr>
              <a:t>B</a:t>
            </a:r>
            <a:r>
              <a:rPr lang="en-US" sz="1400" kern="1200" baseline="0" dirty="0">
                <a:solidFill>
                  <a:schemeClr val="tx1"/>
                </a:solidFill>
                <a:latin typeface="+mn-lt"/>
                <a:ea typeface="+mn-ea"/>
                <a:cs typeface="+mn-cs"/>
              </a:rPr>
              <a:t>uilding and managing a software development team that can </a:t>
            </a:r>
            <a:r>
              <a:rPr lang="en-US" sz="1400" b="1" kern="1200" baseline="0" dirty="0">
                <a:solidFill>
                  <a:schemeClr val="tx1"/>
                </a:solidFill>
                <a:latin typeface="+mn-lt"/>
                <a:ea typeface="+mn-ea"/>
                <a:cs typeface="+mn-cs"/>
              </a:rPr>
              <a:t>consistently deliver value</a:t>
            </a:r>
            <a:r>
              <a:rPr lang="en-US" sz="1400" kern="1200" baseline="0" dirty="0">
                <a:solidFill>
                  <a:schemeClr val="tx1"/>
                </a:solidFill>
                <a:latin typeface="+mn-lt"/>
                <a:ea typeface="+mn-ea"/>
                <a:cs typeface="+mn-cs"/>
              </a:rPr>
              <a:t> is a key concern for executives. </a:t>
            </a:r>
          </a:p>
          <a:p>
            <a:endParaRPr lang="en-US" sz="1400" kern="1200" baseline="0" dirty="0">
              <a:solidFill>
                <a:schemeClr val="tx1"/>
              </a:solidFill>
              <a:latin typeface="+mn-lt"/>
              <a:ea typeface="+mn-ea"/>
              <a:cs typeface="+mn-cs"/>
            </a:endParaRPr>
          </a:p>
          <a:p>
            <a:r>
              <a:rPr lang="en-US" sz="1400" kern="1200" baseline="0" dirty="0">
                <a:solidFill>
                  <a:schemeClr val="tx1"/>
                </a:solidFill>
                <a:latin typeface="+mn-lt"/>
                <a:ea typeface="+mn-ea"/>
                <a:cs typeface="+mn-cs"/>
              </a:rPr>
              <a:t>Today we will cover the common organizational, process, and human resource related pitfalls that many companies face in this area. </a:t>
            </a:r>
          </a:p>
          <a:p>
            <a:endParaRPr lang="en-US" sz="1400" kern="1200" baseline="0" dirty="0">
              <a:solidFill>
                <a:schemeClr val="tx1"/>
              </a:solidFill>
              <a:latin typeface="+mn-lt"/>
              <a:ea typeface="+mn-ea"/>
              <a:cs typeface="+mn-cs"/>
            </a:endParaRPr>
          </a:p>
          <a:p>
            <a:r>
              <a:rPr lang="en-US" sz="1400" kern="1200" baseline="0" dirty="0">
                <a:solidFill>
                  <a:schemeClr val="tx1"/>
                </a:solidFill>
                <a:latin typeface="+mn-lt"/>
                <a:ea typeface="+mn-ea"/>
                <a:cs typeface="+mn-cs"/>
              </a:rPr>
              <a:t>We will define the </a:t>
            </a:r>
            <a:r>
              <a:rPr lang="en-US" sz="1400" b="1" kern="1200" baseline="0" dirty="0">
                <a:solidFill>
                  <a:schemeClr val="tx1"/>
                </a:solidFill>
                <a:latin typeface="+mn-lt"/>
                <a:ea typeface="+mn-ea"/>
                <a:cs typeface="+mn-cs"/>
              </a:rPr>
              <a:t>core value proposition behind software systems</a:t>
            </a:r>
            <a:r>
              <a:rPr lang="en-US" sz="1400" kern="1200" baseline="0" dirty="0">
                <a:solidFill>
                  <a:schemeClr val="tx1"/>
                </a:solidFill>
                <a:latin typeface="+mn-lt"/>
                <a:ea typeface="+mn-ea"/>
                <a:cs typeface="+mn-cs"/>
              </a:rPr>
              <a:t>, put the lie to </a:t>
            </a:r>
            <a:r>
              <a:rPr lang="en-US" sz="1400" b="1" kern="1200" baseline="0" dirty="0">
                <a:solidFill>
                  <a:schemeClr val="tx1"/>
                </a:solidFill>
                <a:latin typeface="+mn-lt"/>
                <a:ea typeface="+mn-ea"/>
                <a:cs typeface="+mn-cs"/>
              </a:rPr>
              <a:t>buzzword methodologies </a:t>
            </a:r>
            <a:r>
              <a:rPr lang="en-US" sz="1400" kern="1200" baseline="0" dirty="0">
                <a:solidFill>
                  <a:schemeClr val="tx1"/>
                </a:solidFill>
                <a:latin typeface="+mn-lt"/>
                <a:ea typeface="+mn-ea"/>
                <a:cs typeface="+mn-cs"/>
              </a:rPr>
              <a:t>being presented as silver bullets, and identify common traits and </a:t>
            </a:r>
            <a:r>
              <a:rPr lang="en-US" sz="1400" b="1" kern="1200" baseline="0" dirty="0">
                <a:solidFill>
                  <a:schemeClr val="tx1"/>
                </a:solidFill>
                <a:latin typeface="+mn-lt"/>
                <a:ea typeface="+mn-ea"/>
                <a:cs typeface="+mn-cs"/>
              </a:rPr>
              <a:t>practices of high performance</a:t>
            </a:r>
            <a:r>
              <a:rPr lang="en-US" sz="1400" kern="1200" baseline="0" dirty="0">
                <a:solidFill>
                  <a:schemeClr val="tx1"/>
                </a:solidFill>
                <a:latin typeface="+mn-lt"/>
                <a:ea typeface="+mn-ea"/>
                <a:cs typeface="+mn-cs"/>
              </a:rPr>
              <a:t> teams as well as identify some things that </a:t>
            </a:r>
            <a:r>
              <a:rPr lang="en-US" sz="1400" b="1" kern="1200" baseline="0" dirty="0">
                <a:solidFill>
                  <a:schemeClr val="tx1"/>
                </a:solidFill>
                <a:latin typeface="+mn-lt"/>
                <a:ea typeface="+mn-ea"/>
                <a:cs typeface="+mn-cs"/>
              </a:rPr>
              <a:t>drive away good talent</a:t>
            </a:r>
            <a:r>
              <a:rPr lang="en-US" sz="1400" kern="1200" baseline="0" dirty="0">
                <a:solidFill>
                  <a:schemeClr val="tx1"/>
                </a:solidFill>
                <a:latin typeface="+mn-lt"/>
                <a:ea typeface="+mn-ea"/>
                <a:cs typeface="+mn-cs"/>
              </a:rPr>
              <a:t>.</a:t>
            </a:r>
            <a:endParaRPr lang="en-US" sz="1400"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a:t>
            </a:fld>
            <a:endParaRPr lang="en-US"/>
          </a:p>
        </p:txBody>
      </p:sp>
    </p:spTree>
    <p:extLst>
      <p:ext uri="{BB962C8B-B14F-4D97-AF65-F5344CB8AC3E}">
        <p14:creationId xmlns:p14="http://schemas.microsoft.com/office/powerpoint/2010/main" val="1444920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bugs before starting new code.</a:t>
            </a:r>
          </a:p>
          <a:p>
            <a:endParaRPr lang="en-US" dirty="0"/>
          </a:p>
          <a:p>
            <a:r>
              <a:rPr lang="en-US" dirty="0"/>
              <a:t>The more that is written and in place, the harder it is to change.</a:t>
            </a:r>
          </a:p>
          <a:p>
            <a:endParaRPr lang="en-US" dirty="0"/>
          </a:p>
          <a:p>
            <a:r>
              <a:rPr lang="en-US" dirty="0"/>
              <a:t>The longer time elapsed in between initial</a:t>
            </a:r>
            <a:r>
              <a:rPr lang="en-US" baseline="0" dirty="0"/>
              <a:t> coding and debugging the harder it is to get started.</a:t>
            </a:r>
          </a:p>
          <a:p>
            <a:endParaRPr lang="en-US" baseline="0" dirty="0"/>
          </a:p>
          <a:p>
            <a:r>
              <a:rPr lang="en-US" baseline="0" dirty="0"/>
              <a:t>Turnover/loss of domain knowledge.  </a:t>
            </a:r>
          </a:p>
          <a:p>
            <a:r>
              <a:rPr lang="en-US" baseline="0" dirty="0"/>
              <a:t>Remembering what and why something is the way it is.  </a:t>
            </a:r>
          </a:p>
          <a:p>
            <a:r>
              <a:rPr lang="en-US" baseline="0" dirty="0"/>
              <a:t>Additional complexity to protect existing good data.  </a:t>
            </a:r>
          </a:p>
          <a:p>
            <a:r>
              <a:rPr lang="en-US" baseline="0" dirty="0"/>
              <a:t>If your software isn’t easy to change, a debug fix can ripple out drastically increasing the amount of effort and risk.</a:t>
            </a:r>
          </a:p>
          <a:p>
            <a:endParaRPr lang="en-US" baseline="0" dirty="0"/>
          </a:p>
          <a:p>
            <a:r>
              <a:rPr lang="en-US" baseline="0" dirty="0"/>
              <a:t>This is why unit testing is a valued activity.  </a:t>
            </a:r>
          </a:p>
          <a:p>
            <a:r>
              <a:rPr lang="en-US" baseline="0" dirty="0"/>
              <a:t>Also why we have seen the rise of iterative development.  Generally 2-4 weeks is the sweet spot.  Again, let the team decide.</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13</a:t>
            </a:fld>
            <a:endParaRPr lang="en-US"/>
          </a:p>
        </p:txBody>
      </p:sp>
    </p:spTree>
    <p:extLst>
      <p:ext uri="{BB962C8B-B14F-4D97-AF65-F5344CB8AC3E}">
        <p14:creationId xmlns:p14="http://schemas.microsoft.com/office/powerpoint/2010/main" val="2187882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Spec writing is an art.  Most companies either write everything on a napkin or create reams of useless,</a:t>
            </a:r>
            <a:r>
              <a:rPr lang="en-US" baseline="0" dirty="0"/>
              <a:t> painful to maintain documentation.</a:t>
            </a:r>
          </a:p>
          <a:p>
            <a:r>
              <a:rPr lang="en-US" dirty="0"/>
              <a:t>Documentation is expensive in time</a:t>
            </a:r>
            <a:r>
              <a:rPr lang="en-US" baseline="0" dirty="0"/>
              <a:t> and effort to keep in sync.  Thus “appropriately detailed” documentation is the goal.</a:t>
            </a:r>
          </a:p>
          <a:p>
            <a:r>
              <a:rPr lang="en-US" baseline="0" dirty="0"/>
              <a:t>Don’t repeat yourself, create a single source of truth and reference it in other docs.</a:t>
            </a:r>
          </a:p>
          <a:p>
            <a:r>
              <a:rPr lang="en-US" baseline="0" dirty="0"/>
              <a:t>Don’t create be-all-end-all documents.  Favor smaller documents for specific audiences.</a:t>
            </a:r>
          </a:p>
          <a:p>
            <a:r>
              <a:rPr lang="en-US" baseline="0" dirty="0"/>
              <a:t>Specifications are Contracts</a:t>
            </a:r>
          </a:p>
          <a:p>
            <a:endParaRPr lang="en-US" baseline="0" dirty="0"/>
          </a:p>
          <a:p>
            <a:r>
              <a:rPr lang="en-US" baseline="0" dirty="0"/>
              <a:t>* Communication becomes interrupt driven when specifications are poor.</a:t>
            </a:r>
          </a:p>
          <a:p>
            <a:r>
              <a:rPr lang="en-US" dirty="0" err="1"/>
              <a:t>Peopleware</a:t>
            </a:r>
            <a:r>
              <a:rPr lang="en-US" dirty="0"/>
              <a:t> study says 15 minutes loss for every interruption.</a:t>
            </a:r>
          </a:p>
          <a:p>
            <a:r>
              <a:rPr lang="en-US" dirty="0"/>
              <a:t>Out of date specifications lead to annoying and</a:t>
            </a:r>
            <a:r>
              <a:rPr lang="en-US" baseline="0" dirty="0"/>
              <a:t> costly rework</a:t>
            </a:r>
          </a:p>
          <a:p>
            <a:endParaRPr lang="en-US" dirty="0"/>
          </a:p>
          <a:p>
            <a:r>
              <a:rPr lang="en-US" dirty="0"/>
              <a:t>* Common misconception</a:t>
            </a:r>
            <a:r>
              <a:rPr lang="en-US" baseline="0" dirty="0"/>
              <a:t> with Agile type processes is that they lack specifications when in fact the goal is more effective communication.</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14</a:t>
            </a:fld>
            <a:endParaRPr lang="en-US"/>
          </a:p>
        </p:txBody>
      </p:sp>
    </p:spTree>
    <p:extLst>
      <p:ext uri="{BB962C8B-B14F-4D97-AF65-F5344CB8AC3E}">
        <p14:creationId xmlns:p14="http://schemas.microsoft.com/office/powerpoint/2010/main" val="2481859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aseline="0" dirty="0"/>
              <a:t> Good productive feedback lowers cost, increases quality, and increases predictability of schedule.</a:t>
            </a:r>
          </a:p>
          <a:p>
            <a:r>
              <a:rPr lang="en-US" dirty="0"/>
              <a:t>* Teams should be appropriately sized.  Over-communication is risked if teams are too large.</a:t>
            </a:r>
          </a:p>
          <a:p>
            <a:r>
              <a:rPr lang="en-US" dirty="0"/>
              <a:t>* Keep teams physically</a:t>
            </a:r>
            <a:r>
              <a:rPr lang="en-US" baseline="0" dirty="0"/>
              <a:t> close if possible.  Stakeholders should be ready and willing to work in the same area before development starts and periodically during development.</a:t>
            </a:r>
          </a:p>
          <a:p>
            <a:r>
              <a:rPr lang="en-US" dirty="0"/>
              <a:t>Reduces</a:t>
            </a:r>
            <a:r>
              <a:rPr lang="en-US" baseline="0" dirty="0"/>
              <a:t> groupthink, lowers silos, increases empathy.</a:t>
            </a:r>
          </a:p>
          <a:p>
            <a:endParaRPr lang="en-US" baseline="0" dirty="0"/>
          </a:p>
          <a:p>
            <a:r>
              <a:rPr lang="en-US" baseline="0" dirty="0"/>
              <a:t>Studies show that collaboration produces better innovation.  Matt Ridley: Author, refers to this as ideas having sex.</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15</a:t>
            </a:fld>
            <a:endParaRPr lang="en-US"/>
          </a:p>
        </p:txBody>
      </p:sp>
    </p:spTree>
    <p:extLst>
      <p:ext uri="{BB962C8B-B14F-4D97-AF65-F5344CB8AC3E}">
        <p14:creationId xmlns:p14="http://schemas.microsoft.com/office/powerpoint/2010/main" val="313561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Absolute Honesty</a:t>
            </a:r>
            <a:r>
              <a:rPr lang="en-US" sz="1200" b="0" i="0" kern="1200" dirty="0">
                <a:solidFill>
                  <a:schemeClr val="tx1"/>
                </a:solidFill>
                <a:effectLst/>
                <a:latin typeface="+mn-lt"/>
                <a:ea typeface="+mn-ea"/>
                <a:cs typeface="+mn-cs"/>
              </a:rPr>
              <a:t>- As much as we feel pressure to please, we must be clear about what we are capable of and within what time frame.  It is your responsibility at the end of the day to get your tasks completed with sufficient quality, and hamstringing yourself before you begin is foolish.  This also means that your peers accept that you know your capabilities better than they do and support you in your assessments.  If the time estimated is unacceptable, it is up to the team to find a create solution as a collective, not tear down the person and pressure them into setting unreasonable expectations.</a:t>
            </a:r>
          </a:p>
          <a:p>
            <a:r>
              <a:rPr lang="en-US" sz="1200" b="1" i="0" kern="1200" dirty="0">
                <a:solidFill>
                  <a:schemeClr val="tx1"/>
                </a:solidFill>
                <a:effectLst/>
                <a:latin typeface="+mn-lt"/>
                <a:ea typeface="+mn-ea"/>
                <a:cs typeface="+mn-cs"/>
              </a:rPr>
              <a:t>All communication is safe</a:t>
            </a:r>
            <a:r>
              <a:rPr lang="en-US" sz="1200" b="0" i="0" kern="1200" dirty="0">
                <a:solidFill>
                  <a:schemeClr val="tx1"/>
                </a:solidFill>
                <a:effectLst/>
                <a:latin typeface="+mn-lt"/>
                <a:ea typeface="+mn-ea"/>
                <a:cs typeface="+mn-cs"/>
              </a:rPr>
              <a:t>- Building on #1, the environment must be safe.  Everyone involved in the project should feel comfortable asking questions and voicing concerns without fear of retaliation.</a:t>
            </a:r>
          </a:p>
          <a:p>
            <a:r>
              <a:rPr lang="en-US" sz="1200" b="1" i="0" kern="1200" dirty="0">
                <a:solidFill>
                  <a:schemeClr val="tx1"/>
                </a:solidFill>
                <a:effectLst/>
                <a:latin typeface="+mn-lt"/>
                <a:ea typeface="+mn-ea"/>
                <a:cs typeface="+mn-cs"/>
              </a:rPr>
              <a:t>Empowerment &amp; Accountability</a:t>
            </a:r>
            <a:r>
              <a:rPr lang="en-US" sz="1200" b="0" i="0" kern="1200" dirty="0">
                <a:solidFill>
                  <a:schemeClr val="tx1"/>
                </a:solidFill>
                <a:effectLst/>
                <a:latin typeface="+mn-lt"/>
                <a:ea typeface="+mn-ea"/>
                <a:cs typeface="+mn-cs"/>
              </a:rPr>
              <a:t>- As a manager or executive, you need to trust your team.  If they need resources and can make the case for them, you should strive to provide them.  This also means that you hold them accountable for achieving the goals.  It is vital to any human resources decisions (hiring and firing) that you ensure that you have removed as many organizational and cultural challenges that you possibly can from the team.</a:t>
            </a:r>
          </a:p>
          <a:p>
            <a:r>
              <a:rPr lang="en-US" sz="1200" b="1" i="0" kern="1200" dirty="0">
                <a:solidFill>
                  <a:schemeClr val="tx1"/>
                </a:solidFill>
                <a:effectLst/>
                <a:latin typeface="+mn-lt"/>
                <a:ea typeface="+mn-ea"/>
                <a:cs typeface="+mn-cs"/>
              </a:rPr>
              <a:t>Mixed Performance</a:t>
            </a:r>
            <a:r>
              <a:rPr lang="en-US" sz="1200" b="1" i="0" kern="1200" baseline="0" dirty="0">
                <a:solidFill>
                  <a:schemeClr val="tx1"/>
                </a:solidFill>
                <a:effectLst/>
                <a:latin typeface="+mn-lt"/>
                <a:ea typeface="+mn-ea"/>
                <a:cs typeface="+mn-cs"/>
              </a:rPr>
              <a:t> Reviews-</a:t>
            </a:r>
            <a:r>
              <a:rPr lang="en-US" sz="1200" b="0" i="0" kern="1200" baseline="0" dirty="0">
                <a:solidFill>
                  <a:schemeClr val="tx1"/>
                </a:solidFill>
                <a:effectLst/>
                <a:latin typeface="+mn-lt"/>
                <a:ea typeface="+mn-ea"/>
                <a:cs typeface="+mn-cs"/>
              </a:rPr>
              <a:t> Favor weighting the success of the team more than the individual achievement.  60/40 70/30 split.  Make it clear that a top performer on an unsuccessful project doesn’t gain much in rewards.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16</a:t>
            </a:fld>
            <a:endParaRPr lang="en-US"/>
          </a:p>
        </p:txBody>
      </p:sp>
    </p:spTree>
    <p:extLst>
      <p:ext uri="{BB962C8B-B14F-4D97-AF65-F5344CB8AC3E}">
        <p14:creationId xmlns:p14="http://schemas.microsoft.com/office/powerpoint/2010/main" val="351561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Common</a:t>
            </a:r>
            <a:r>
              <a:rPr lang="en-US" baseline="0" dirty="0"/>
              <a:t> trait of great knowledge workers is the ability to keep lots of small details in memory.  Parameter names, table structures, data relations.</a:t>
            </a:r>
          </a:p>
          <a:p>
            <a:r>
              <a:rPr lang="en-US" dirty="0"/>
              <a:t>The more short term</a:t>
            </a:r>
            <a:r>
              <a:rPr lang="en-US" baseline="0" dirty="0"/>
              <a:t> info you can hold the more productive you will be, not having to flip between files, re-read things, etc.</a:t>
            </a:r>
          </a:p>
          <a:p>
            <a:endParaRPr lang="en-US" baseline="0" dirty="0"/>
          </a:p>
          <a:p>
            <a:r>
              <a:rPr lang="en-US" baseline="0" dirty="0"/>
              <a:t>* Interruptions destroy short term memory (</a:t>
            </a:r>
            <a:r>
              <a:rPr lang="en-US" baseline="0" dirty="0" err="1"/>
              <a:t>Peopleware</a:t>
            </a:r>
            <a:r>
              <a:rPr lang="en-US" baseline="0" dirty="0"/>
              <a:t>, 15 minutes lost).</a:t>
            </a:r>
          </a:p>
          <a:p>
            <a:r>
              <a:rPr lang="en-US" dirty="0"/>
              <a:t>Communication is good though, but what we want</a:t>
            </a:r>
            <a:r>
              <a:rPr lang="en-US" baseline="0" dirty="0"/>
              <a:t> is useful communication and eliminate unnecessary distractions.</a:t>
            </a:r>
          </a:p>
          <a:p>
            <a:endParaRPr lang="en-US" baseline="0" dirty="0"/>
          </a:p>
          <a:p>
            <a:r>
              <a:rPr lang="en-US" baseline="0" dirty="0"/>
              <a:t>* You need both open office and private places to concentrate.  </a:t>
            </a:r>
          </a:p>
          <a:p>
            <a:r>
              <a:rPr lang="en-US" dirty="0"/>
              <a:t>Pictures are worth 1000 words, put whiteboard</a:t>
            </a:r>
            <a:r>
              <a:rPr lang="en-US" baseline="0" dirty="0"/>
              <a:t>s EVERYWHERE</a:t>
            </a:r>
          </a:p>
          <a:p>
            <a:r>
              <a:rPr lang="en-US" baseline="0" dirty="0"/>
              <a:t>IBM study defines quite workspace as 100 sq ft, noise protected walls, personal space with at least 30sq ft of desk space.</a:t>
            </a:r>
          </a:p>
          <a:p>
            <a:endParaRPr lang="en-US" baseline="0" dirty="0"/>
          </a:p>
          <a:p>
            <a:r>
              <a:rPr lang="en-US" baseline="0" dirty="0"/>
              <a:t>Coding war games studied noise and its impact on performance.</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17</a:t>
            </a:fld>
            <a:endParaRPr lang="en-US"/>
          </a:p>
        </p:txBody>
      </p:sp>
    </p:spTree>
    <p:extLst>
      <p:ext uri="{BB962C8B-B14F-4D97-AF65-F5344CB8AC3E}">
        <p14:creationId xmlns:p14="http://schemas.microsoft.com/office/powerpoint/2010/main" val="120400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want to hire and retain top technical talent, they are attracted to top technical tools</a:t>
            </a:r>
          </a:p>
          <a:p>
            <a:endParaRPr lang="en-US" dirty="0"/>
          </a:p>
          <a:p>
            <a:r>
              <a:rPr lang="en-US" dirty="0"/>
              <a:t>Dual monitors increase productivity between 9% and 50%.  Window switching</a:t>
            </a:r>
            <a:r>
              <a:rPr lang="en-US" baseline="0" dirty="0"/>
              <a:t> is common these days with more layers, more information.  (I like 3 monitors)  With extra 27” monitors costing ~$200, it is a trivial expense to increase productivity.</a:t>
            </a:r>
            <a:endParaRPr lang="en-US" dirty="0"/>
          </a:p>
          <a:p>
            <a:endParaRPr lang="en-US" dirty="0"/>
          </a:p>
          <a:p>
            <a:r>
              <a:rPr lang="en-US" dirty="0"/>
              <a:t>* Anecdote: Came across a developer for a large company that was rolling their own web date picker.  6 weeks working on a control that was inferior</a:t>
            </a:r>
            <a:r>
              <a:rPr lang="en-US" baseline="0" dirty="0"/>
              <a:t> to one you could buy in a tool package for &lt; $400.</a:t>
            </a:r>
          </a:p>
          <a:p>
            <a:endParaRPr lang="en-US" dirty="0"/>
          </a:p>
          <a:p>
            <a:r>
              <a:rPr lang="en-US" dirty="0"/>
              <a:t>You want your developers spending most of their</a:t>
            </a:r>
            <a:r>
              <a:rPr lang="en-US" baseline="0" dirty="0"/>
              <a:t> programming time working on the business domain, not generic plumbing.</a:t>
            </a:r>
          </a:p>
          <a:p>
            <a:endParaRPr lang="en-US" dirty="0"/>
          </a:p>
          <a:p>
            <a:r>
              <a:rPr lang="en-US" dirty="0"/>
              <a:t>* Dirty little secret, many geeks I have managed</a:t>
            </a:r>
            <a:r>
              <a:rPr lang="en-US" baseline="0" dirty="0"/>
              <a:t> would rather have great tools than other forms of compensation.  Consider top of the line </a:t>
            </a:r>
            <a:r>
              <a:rPr lang="en-US" baseline="0" dirty="0" err="1"/>
              <a:t>smartphones</a:t>
            </a:r>
            <a:r>
              <a:rPr lang="en-US" baseline="0" dirty="0"/>
              <a:t> for staff on call that they will be </a:t>
            </a:r>
            <a:r>
              <a:rPr lang="en-US" baseline="0" dirty="0" err="1"/>
              <a:t>geeked</a:t>
            </a:r>
            <a:r>
              <a:rPr lang="en-US" baseline="0" dirty="0"/>
              <a:t> out to show friends and family.  Equipping your people with great gadgets is a great way to spread word of mouth reputation for being hip and with it.</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18</a:t>
            </a:fld>
            <a:endParaRPr lang="en-US"/>
          </a:p>
        </p:txBody>
      </p:sp>
    </p:spTree>
    <p:extLst>
      <p:ext uri="{BB962C8B-B14F-4D97-AF65-F5344CB8AC3E}">
        <p14:creationId xmlns:p14="http://schemas.microsoft.com/office/powerpoint/2010/main" val="437300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Goal of a well run development team is SUSTAINABLE pace. </a:t>
            </a:r>
          </a:p>
          <a:p>
            <a:r>
              <a:rPr lang="en-US" baseline="0" dirty="0"/>
              <a:t>“Crunch time”, “Pulling all nighters” is frighteningly common, sometimes unavoidable, but if it happens with frequency something is wrong!</a:t>
            </a:r>
          </a:p>
          <a:p>
            <a:r>
              <a:rPr lang="en-US" baseline="0" dirty="0"/>
              <a:t>35 hours per week is sustainable indefinitely.</a:t>
            </a:r>
          </a:p>
          <a:p>
            <a:endParaRPr lang="en-US" baseline="0" dirty="0"/>
          </a:p>
          <a:p>
            <a:r>
              <a:rPr lang="en-US" baseline="0" dirty="0"/>
              <a:t>US military believes 21 straight hours without sleep is equivalent to BAL of 0.08, which would net you a DUI.</a:t>
            </a:r>
          </a:p>
          <a:p>
            <a:r>
              <a:rPr lang="en-US" baseline="0" dirty="0"/>
              <a:t>Do you really want your people writing critical code under those conditions?</a:t>
            </a:r>
          </a:p>
          <a:p>
            <a:endParaRPr lang="en-US" dirty="0"/>
          </a:p>
          <a:p>
            <a:pPr>
              <a:buFont typeface="Arial" charset="0"/>
              <a:buNone/>
            </a:pPr>
            <a:r>
              <a:rPr lang="en-US" dirty="0"/>
              <a:t>* Don’t consider only productivity in the short term.</a:t>
            </a:r>
            <a:r>
              <a:rPr lang="en-US" baseline="0" dirty="0"/>
              <a:t>  In the long term productivity is total work done on something, which includes fatigue defects.  You will pay for overtime later, as people shut down.</a:t>
            </a:r>
          </a:p>
          <a:p>
            <a:pPr>
              <a:buFont typeface="Arial" charset="0"/>
              <a:buNone/>
            </a:pPr>
            <a:endParaRPr lang="en-US" baseline="0" dirty="0"/>
          </a:p>
          <a:p>
            <a:pPr>
              <a:buFont typeface="Arial" charset="0"/>
              <a:buNone/>
            </a:pPr>
            <a:r>
              <a:rPr lang="en-US" baseline="0" dirty="0"/>
              <a:t>* 2 weeks overtime works, then regresses rapidly.  Quickly you find you’re only doing 40 hours of work in 60, and your morale is dropping as well.</a:t>
            </a:r>
          </a:p>
          <a:p>
            <a:pPr>
              <a:buFont typeface="Arial" charset="0"/>
              <a:buNone/>
            </a:pPr>
            <a:endParaRPr lang="en-US" baseline="0" dirty="0"/>
          </a:p>
          <a:p>
            <a:pPr>
              <a:buFont typeface="Arial" charset="0"/>
              <a:buNone/>
            </a:pPr>
            <a:r>
              <a:rPr lang="en-US" baseline="0" dirty="0"/>
              <a:t>* Notice that I said 35 hours, the 40 hour week was Henry Ford’s sweet spot for labor.  Knowledge workers are not assembly line workers.</a:t>
            </a:r>
          </a:p>
          <a:p>
            <a:pPr>
              <a:buFont typeface="Arial" charset="0"/>
              <a:buNone/>
            </a:pPr>
            <a:endParaRPr lang="en-US" baseline="0" dirty="0"/>
          </a:p>
          <a:p>
            <a:pPr>
              <a:buFont typeface="Arial" charset="0"/>
              <a:buNone/>
            </a:pPr>
            <a:r>
              <a:rPr lang="en-US" baseline="0" dirty="0"/>
              <a:t>* Studies show that the decline Ford found after 40 kicks in at 35 for knowledge work.</a:t>
            </a:r>
          </a:p>
          <a:p>
            <a:pPr>
              <a:buFont typeface="Arial" charset="0"/>
              <a:buNone/>
            </a:pPr>
            <a:r>
              <a:rPr lang="en-US" baseline="0" dirty="0"/>
              <a:t>Costs are reduced innovation, bad design, defect rates, missed opportunities, physical health (0 productivity if out sick)</a:t>
            </a:r>
          </a:p>
          <a:p>
            <a:pPr>
              <a:buFont typeface="Arial"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19</a:t>
            </a:fld>
            <a:endParaRPr lang="en-US"/>
          </a:p>
        </p:txBody>
      </p:sp>
    </p:spTree>
    <p:extLst>
      <p:ext uri="{BB962C8B-B14F-4D97-AF65-F5344CB8AC3E}">
        <p14:creationId xmlns:p14="http://schemas.microsoft.com/office/powerpoint/2010/main" val="2510747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Inappropriately</a:t>
            </a:r>
            <a:r>
              <a:rPr lang="en-US" baseline="0" dirty="0"/>
              <a:t> using talent: Requiring developers/</a:t>
            </a:r>
            <a:r>
              <a:rPr lang="en-US" baseline="0" dirty="0" err="1"/>
              <a:t>dbas</a:t>
            </a:r>
            <a:r>
              <a:rPr lang="en-US" baseline="0" dirty="0"/>
              <a:t> to also be testers, report writers, technical writers, project managers, and all other things that get in the way of them producing software, which is what they love.</a:t>
            </a:r>
          </a:p>
          <a:p>
            <a:endParaRPr lang="en-US" baseline="0" dirty="0"/>
          </a:p>
          <a:p>
            <a:r>
              <a:rPr lang="en-US" baseline="0" dirty="0"/>
              <a:t>Scope and schedule changes will happen but if they are the norm it causes high stress and lost faith in management</a:t>
            </a:r>
          </a:p>
          <a:p>
            <a:endParaRPr lang="en-US" baseline="0" dirty="0"/>
          </a:p>
          <a:p>
            <a:r>
              <a:rPr lang="en-US" baseline="0" dirty="0"/>
              <a:t>Leaving poor performers in place, especially “negative workers” greatly decreases engagement.</a:t>
            </a:r>
          </a:p>
          <a:p>
            <a:endParaRPr lang="en-US" baseline="0" dirty="0"/>
          </a:p>
          <a:p>
            <a:r>
              <a:rPr lang="en-US" baseline="0" dirty="0"/>
              <a:t>Top talent always wants opportunity to learn and grow, stagnation in your technical stack is bad for talent.</a:t>
            </a:r>
            <a:endParaRPr lang="en-US" baseline="0"/>
          </a:p>
          <a:p>
            <a:endParaRPr lang="en-US" baseline="0" dirty="0"/>
          </a:p>
          <a:p>
            <a:r>
              <a:rPr lang="en-US" baseline="0" dirty="0"/>
              <a:t>Cash-strapped companies can find creative benefits, telecommuting, comp time, unlimited vacation, etc.</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21</a:t>
            </a:fld>
            <a:endParaRPr lang="en-US"/>
          </a:p>
        </p:txBody>
      </p:sp>
    </p:spTree>
    <p:extLst>
      <p:ext uri="{BB962C8B-B14F-4D97-AF65-F5344CB8AC3E}">
        <p14:creationId xmlns:p14="http://schemas.microsoft.com/office/powerpoint/2010/main" val="222765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 Big industry has seen </a:t>
            </a:r>
            <a:r>
              <a:rPr lang="en-US" sz="1200" b="1" kern="1200" baseline="0" dirty="0">
                <a:solidFill>
                  <a:schemeClr val="tx1"/>
                </a:solidFill>
                <a:latin typeface="+mn-lt"/>
                <a:ea typeface="+mn-ea"/>
                <a:cs typeface="+mn-cs"/>
              </a:rPr>
              <a:t>technological revolution</a:t>
            </a:r>
            <a:r>
              <a:rPr lang="en-US" sz="1200" kern="1200" baseline="0" dirty="0">
                <a:solidFill>
                  <a:schemeClr val="tx1"/>
                </a:solidFill>
                <a:latin typeface="+mn-lt"/>
                <a:ea typeface="+mn-ea"/>
                <a:cs typeface="+mn-cs"/>
              </a:rPr>
              <a:t> within their products, and </a:t>
            </a:r>
            <a:r>
              <a:rPr lang="en-US" sz="1200" b="1" kern="1200" baseline="0" dirty="0">
                <a:solidFill>
                  <a:schemeClr val="tx1"/>
                </a:solidFill>
                <a:latin typeface="+mn-lt"/>
                <a:ea typeface="+mn-ea"/>
                <a:cs typeface="+mn-cs"/>
              </a:rPr>
              <a:t>software processes have become increasingly important</a:t>
            </a:r>
            <a:r>
              <a:rPr lang="en-US" sz="1200" kern="1200" baseline="0" dirty="0">
                <a:solidFill>
                  <a:schemeClr val="tx1"/>
                </a:solidFill>
                <a:latin typeface="+mn-lt"/>
                <a:ea typeface="+mn-ea"/>
                <a:cs typeface="+mn-cs"/>
              </a:rPr>
              <a:t> to the success of companies that we don’t traditionally think of in terms of software.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Automotive industry nearly all of the vendors have deeply integrated software into their vehicles whether it is the internal systems and diagnostics, the interfaces for your </a:t>
            </a:r>
            <a:r>
              <a:rPr lang="en-US" sz="1200" kern="1200" baseline="0" dirty="0" err="1">
                <a:solidFill>
                  <a:schemeClr val="tx1"/>
                </a:solidFill>
                <a:latin typeface="+mn-lt"/>
                <a:ea typeface="+mn-ea"/>
                <a:cs typeface="+mn-cs"/>
              </a:rPr>
              <a:t>bluetooth</a:t>
            </a:r>
            <a:r>
              <a:rPr lang="en-US" sz="1200" kern="1200" baseline="0" dirty="0">
                <a:solidFill>
                  <a:schemeClr val="tx1"/>
                </a:solidFill>
                <a:latin typeface="+mn-lt"/>
                <a:ea typeface="+mn-ea"/>
                <a:cs typeface="+mn-cs"/>
              </a:rPr>
              <a:t> devices, </a:t>
            </a:r>
            <a:r>
              <a:rPr lang="en-US" sz="1200" kern="1200" baseline="0" dirty="0" err="1">
                <a:solidFill>
                  <a:schemeClr val="tx1"/>
                </a:solidFill>
                <a:latin typeface="+mn-lt"/>
                <a:ea typeface="+mn-ea"/>
                <a:cs typeface="+mn-cs"/>
              </a:rPr>
              <a:t>gps</a:t>
            </a:r>
            <a:r>
              <a:rPr lang="en-US" sz="1200" kern="1200" baseline="0" dirty="0">
                <a:solidFill>
                  <a:schemeClr val="tx1"/>
                </a:solidFill>
                <a:latin typeface="+mn-lt"/>
                <a:ea typeface="+mn-ea"/>
                <a:cs typeface="+mn-cs"/>
              </a:rPr>
              <a:t> navigation, and even internet enabled services.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Mention Google Self-Drive cars, 300k miles driven no accidents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We live in a world of increasing agility, instant feedback, and big data.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Ordinary people have access to information and rapid communication on a scale never seen before.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Good and bad information “goes viral”.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Increasingly, to remain competitive, companies are looking for ways to integrate their products and services into customer’s lives through social media, mobile apps, and other experiences.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Companies that can take advantage of this data and quickly determine new trends in customer desires and preferences are going to have a significant competitive advantage in the coming years.</a:t>
            </a:r>
          </a:p>
          <a:p>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3</a:t>
            </a:fld>
            <a:endParaRPr lang="en-US"/>
          </a:p>
        </p:txBody>
      </p:sp>
    </p:spTree>
    <p:extLst>
      <p:ext uri="{BB962C8B-B14F-4D97-AF65-F5344CB8AC3E}">
        <p14:creationId xmlns:p14="http://schemas.microsoft.com/office/powerpoint/2010/main" val="89924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down to it, only these two things matter.</a:t>
            </a:r>
          </a:p>
          <a:p>
            <a:endParaRPr lang="en-US" dirty="0"/>
          </a:p>
          <a:p>
            <a:r>
              <a:rPr lang="en-US" dirty="0"/>
              <a:t>* Good</a:t>
            </a:r>
            <a:r>
              <a:rPr lang="en-US" baseline="0" dirty="0"/>
              <a:t> behaving software is predictable, accurate, and user friendly</a:t>
            </a:r>
            <a:endParaRPr lang="en-US" dirty="0"/>
          </a:p>
          <a:p>
            <a:pPr marL="171450" indent="-171450">
              <a:buFont typeface="Arial" charset="0"/>
              <a:buChar char="•"/>
            </a:pPr>
            <a:r>
              <a:rPr lang="en-US" dirty="0"/>
              <a:t>Profitability in the minds of users is tied to satisfaction</a:t>
            </a:r>
            <a:r>
              <a:rPr lang="en-US" baseline="0" dirty="0"/>
              <a:t> and perception of quality.  KEYTIP: IT as a cost center, speak to profitability.</a:t>
            </a:r>
          </a:p>
          <a:p>
            <a:pPr>
              <a:buFont typeface="Arial" charset="0"/>
              <a:buChar char="•"/>
            </a:pPr>
            <a:endParaRPr lang="en-US" baseline="0" dirty="0"/>
          </a:p>
          <a:p>
            <a:pPr>
              <a:buFont typeface="Arial" charset="0"/>
              <a:buNone/>
            </a:pPr>
            <a:r>
              <a:rPr lang="en-US" dirty="0"/>
              <a:t>* Change is inevitable, with the rapid pace of technology and VAST INFORMATION agility is key</a:t>
            </a:r>
          </a:p>
          <a:p>
            <a:pPr>
              <a:buFont typeface="Arial" charset="0"/>
              <a:buNone/>
            </a:pPr>
            <a:endParaRPr lang="en-US" dirty="0"/>
          </a:p>
          <a:p>
            <a:pPr>
              <a:buFont typeface="Arial" charset="0"/>
              <a:buNone/>
            </a:pPr>
            <a:r>
              <a:rPr lang="en-US" dirty="0"/>
              <a:t>New</a:t>
            </a:r>
            <a:r>
              <a:rPr lang="en-US" baseline="0" dirty="0"/>
              <a:t> Opportunities, Process Improvements, Regulatory Changes, Acquisitions, Partnerships, Mobile</a:t>
            </a:r>
          </a:p>
          <a:p>
            <a:pPr>
              <a:buFont typeface="Arial" charset="0"/>
              <a:buNone/>
            </a:pPr>
            <a:r>
              <a:rPr lang="en-US" baseline="0" dirty="0"/>
              <a:t>* Tell story about how project is fine at first, then over time more and more changes are rolled out, breaking unrelated things, team resistance to changes, fear…</a:t>
            </a:r>
          </a:p>
          <a:p>
            <a:pPr>
              <a:buFont typeface="Arial" charset="0"/>
              <a:buNone/>
            </a:pPr>
            <a:r>
              <a:rPr lang="en-US" baseline="0" dirty="0"/>
              <a:t>“Might as well start over”</a:t>
            </a:r>
          </a:p>
          <a:p>
            <a:pPr>
              <a:buFont typeface="Arial" charset="0"/>
              <a:buNone/>
            </a:pPr>
            <a:r>
              <a:rPr lang="en-US" baseline="0" dirty="0"/>
              <a:t>31% of software projects outright fail, 49% are challenged (over budget, over time), 20% succeed.</a:t>
            </a:r>
          </a:p>
          <a:p>
            <a:pPr>
              <a:buFont typeface="Arial" charset="0"/>
              <a:buNone/>
            </a:pPr>
            <a:r>
              <a:rPr lang="en-US" baseline="0" dirty="0"/>
              <a:t>Throw away and re-write is a high risk activity!</a:t>
            </a:r>
          </a:p>
          <a:p>
            <a:pPr>
              <a:buFont typeface="Arial" charset="0"/>
              <a:buNone/>
            </a:pPr>
            <a:endParaRPr lang="en-US" baseline="0" dirty="0"/>
          </a:p>
          <a:p>
            <a:pPr>
              <a:buFont typeface="Arial" charset="0"/>
              <a:buNone/>
            </a:pPr>
            <a:r>
              <a:rPr lang="en-US" baseline="0" dirty="0"/>
              <a:t>You make the decision to someday throw away the code very early in the process.</a:t>
            </a:r>
          </a:p>
          <a:p>
            <a:pPr>
              <a:buFont typeface="Arial" charset="0"/>
              <a:buNone/>
            </a:pPr>
            <a:r>
              <a:rPr lang="en-US" baseline="0" dirty="0"/>
              <a:t>Finding and Retaining a good team is key to success.</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4</a:t>
            </a:fld>
            <a:endParaRPr lang="en-US"/>
          </a:p>
        </p:txBody>
      </p:sp>
    </p:spTree>
    <p:extLst>
      <p:ext uri="{BB962C8B-B14F-4D97-AF65-F5344CB8AC3E}">
        <p14:creationId xmlns:p14="http://schemas.microsoft.com/office/powerpoint/2010/main" val="280916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err="1"/>
              <a:t>Sackman</a:t>
            </a:r>
            <a:r>
              <a:rPr lang="en-US" dirty="0"/>
              <a:t>,</a:t>
            </a:r>
            <a:r>
              <a:rPr lang="en-US" baseline="0" dirty="0"/>
              <a:t> Erikson, Grant 1968- Programmers with 7 years experience are 20x faster coders, 25x debuggers, and 10x more efficient processing.</a:t>
            </a:r>
          </a:p>
          <a:p>
            <a:r>
              <a:rPr lang="en-US" baseline="0" dirty="0"/>
              <a:t>Bill Curtis in 1981- Gave experienced developers “simple” debugging tasks.  10% outright failed, but he found similar differences to the 1968 study</a:t>
            </a:r>
          </a:p>
          <a:p>
            <a:endParaRPr lang="en-US" baseline="0" dirty="0"/>
          </a:p>
          <a:p>
            <a:r>
              <a:rPr lang="en-US" baseline="0" dirty="0"/>
              <a:t>Coding war games- Over time, take 2 from a single organization, not to work together, but against each other and all other pairs</a:t>
            </a:r>
          </a:p>
          <a:p>
            <a:r>
              <a:rPr lang="en-US" baseline="0" dirty="0"/>
              <a:t>600 </a:t>
            </a:r>
            <a:r>
              <a:rPr lang="en-US" baseline="0" dirty="0" err="1"/>
              <a:t>devs</a:t>
            </a:r>
            <a:r>
              <a:rPr lang="en-US" baseline="0" dirty="0"/>
              <a:t> from 92 companies.  Language, Experience of more than 2 years, number of defects </a:t>
            </a:r>
            <a:r>
              <a:rPr lang="en-US" baseline="0" dirty="0" err="1"/>
              <a:t>vs</a:t>
            </a:r>
            <a:r>
              <a:rPr lang="en-US" baseline="0" dirty="0"/>
              <a:t> time spent.</a:t>
            </a:r>
          </a:p>
          <a:p>
            <a:r>
              <a:rPr lang="en-US" baseline="0" dirty="0"/>
              <a:t>Even though pairs didn’t work together, their performance differed by only 21%.  “Talent Clustering”</a:t>
            </a:r>
          </a:p>
          <a:p>
            <a:endParaRPr lang="en-US" baseline="0" dirty="0"/>
          </a:p>
          <a:p>
            <a:r>
              <a:rPr lang="en-US" baseline="0" dirty="0"/>
              <a:t>Coding war games found the best organizations were 11.1x faster than the worst.  (And had the highest quality)</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Over time, good tools have helped close the gap a bit, but good developers are still much more productive.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Negative work is horribly damaging to morale, cost, organizational effectiveness.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Job security through crappy code!  You are a bad person and a shame to the craft.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You have bad developers because your hiring process sucks!</a:t>
            </a:r>
          </a:p>
        </p:txBody>
      </p:sp>
      <p:sp>
        <p:nvSpPr>
          <p:cNvPr id="4" name="Slide Number Placeholder 3"/>
          <p:cNvSpPr>
            <a:spLocks noGrp="1"/>
          </p:cNvSpPr>
          <p:nvPr>
            <p:ph type="sldNum" sz="quarter" idx="10"/>
          </p:nvPr>
        </p:nvSpPr>
        <p:spPr/>
        <p:txBody>
          <a:bodyPr/>
          <a:lstStyle/>
          <a:p>
            <a:fld id="{157B6D80-67A3-47E5-8691-3C51F14DC30D}" type="slidenum">
              <a:rPr lang="en-US" smtClean="0"/>
              <a:pPr/>
              <a:t>5</a:t>
            </a:fld>
            <a:endParaRPr lang="en-US"/>
          </a:p>
        </p:txBody>
      </p:sp>
    </p:spTree>
    <p:extLst>
      <p:ext uri="{BB962C8B-B14F-4D97-AF65-F5344CB8AC3E}">
        <p14:creationId xmlns:p14="http://schemas.microsoft.com/office/powerpoint/2010/main" val="191130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Problem: IT industry has a talent</a:t>
            </a:r>
            <a:r>
              <a:rPr lang="en-US" baseline="0" dirty="0"/>
              <a:t> shortage.</a:t>
            </a:r>
          </a:p>
          <a:p>
            <a:endParaRPr lang="en-US" baseline="0" dirty="0"/>
          </a:p>
          <a:p>
            <a:r>
              <a:rPr lang="en-US" baseline="0" dirty="0"/>
              <a:t>Lack of Talent/Qualifications</a:t>
            </a:r>
          </a:p>
          <a:p>
            <a:r>
              <a:rPr lang="en-US" baseline="0" dirty="0"/>
              <a:t>   - Rigidity in the hiring process and team structure</a:t>
            </a:r>
          </a:p>
          <a:p>
            <a:r>
              <a:rPr lang="en-US" baseline="0" dirty="0"/>
              <a:t>   - Software Engineering is creative + technical, it is an artisan craft</a:t>
            </a:r>
          </a:p>
          <a:p>
            <a:r>
              <a:rPr lang="en-US" baseline="0" dirty="0"/>
              <a:t>   - Buzzword bloat, solutions being presented as silver bullets (Agile, Cloud, etc)</a:t>
            </a:r>
          </a:p>
          <a:p>
            <a:endParaRPr lang="en-US" baseline="0" dirty="0"/>
          </a:p>
          <a:p>
            <a:r>
              <a:rPr lang="en-US" baseline="0" dirty="0"/>
              <a:t>82% of Cleveland Tech companies have current job openings and 73% plan to add staff over the next year</a:t>
            </a:r>
          </a:p>
        </p:txBody>
      </p:sp>
      <p:sp>
        <p:nvSpPr>
          <p:cNvPr id="4" name="Slide Number Placeholder 3"/>
          <p:cNvSpPr>
            <a:spLocks noGrp="1"/>
          </p:cNvSpPr>
          <p:nvPr>
            <p:ph type="sldNum" sz="quarter" idx="10"/>
          </p:nvPr>
        </p:nvSpPr>
        <p:spPr/>
        <p:txBody>
          <a:bodyPr/>
          <a:lstStyle/>
          <a:p>
            <a:fld id="{157B6D80-67A3-47E5-8691-3C51F14DC30D}" type="slidenum">
              <a:rPr lang="en-US" smtClean="0"/>
              <a:pPr/>
              <a:t>6</a:t>
            </a:fld>
            <a:endParaRPr lang="en-US"/>
          </a:p>
        </p:txBody>
      </p:sp>
    </p:spTree>
    <p:extLst>
      <p:ext uri="{BB962C8B-B14F-4D97-AF65-F5344CB8AC3E}">
        <p14:creationId xmlns:p14="http://schemas.microsoft.com/office/powerpoint/2010/main" val="80617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dirty="0"/>
              <a:t>* Smart</a:t>
            </a:r>
            <a:r>
              <a:rPr lang="en-US" baseline="0" dirty="0"/>
              <a:t>, productive, and passionate people can handle technology today and tomorrow.  Communicators can share this knowledge through the organization.  Smart Communicators can make the complex simple.  Use them as team spokespersons.</a:t>
            </a:r>
          </a:p>
          <a:p>
            <a:endParaRPr lang="en-US" dirty="0"/>
          </a:p>
          <a:p>
            <a:r>
              <a:rPr lang="en-US" dirty="0"/>
              <a:t>Terrible</a:t>
            </a:r>
            <a:r>
              <a:rPr lang="en-US" baseline="0" dirty="0"/>
              <a:t> job ads with specific experience to specific things, especially unrelated skills that make you look dumb.  (C# + SQL DBA + UX design)</a:t>
            </a:r>
          </a:p>
          <a:p>
            <a:r>
              <a:rPr lang="en-US" baseline="0" dirty="0"/>
              <a:t>Heart Surgeon / Brain Surgeon / General </a:t>
            </a:r>
            <a:r>
              <a:rPr lang="en-US" baseline="0" dirty="0" err="1"/>
              <a:t>Practicioner</a:t>
            </a:r>
            <a:r>
              <a:rPr lang="en-US" baseline="0" dirty="0"/>
              <a:t>, Electrician / Carpenter</a:t>
            </a:r>
          </a:p>
          <a:p>
            <a:endParaRPr lang="en-US" baseline="0" dirty="0"/>
          </a:p>
          <a:p>
            <a:pPr marL="228600" indent="-228600">
              <a:buAutoNum type="arabicPeriod"/>
            </a:pPr>
            <a:r>
              <a:rPr lang="en-US" baseline="0" dirty="0"/>
              <a:t>You have no idea what your people do.  2. You want to work someone to death!</a:t>
            </a:r>
          </a:p>
          <a:p>
            <a:pPr marL="228600" indent="-228600">
              <a:buNone/>
            </a:pPr>
            <a:endParaRPr lang="en-US" baseline="0" dirty="0"/>
          </a:p>
          <a:p>
            <a:r>
              <a:rPr lang="en-US" dirty="0"/>
              <a:t>* There is an “arms race” between filter software and resumes which get crammed with buzzwords, unfortunately this filters the actual skills of the candidates since they are incentivized to claim skills they aren’t really competent in.  Yeah, I made</a:t>
            </a:r>
            <a:r>
              <a:rPr lang="en-US" baseline="0" dirty="0"/>
              <a:t> a change to a SSIS package… once.</a:t>
            </a:r>
          </a:p>
          <a:p>
            <a:endParaRPr lang="en-US" dirty="0"/>
          </a:p>
          <a:p>
            <a:r>
              <a:rPr lang="en-US" dirty="0"/>
              <a:t>* Making people refill out their resume, jump through many steps just to apply… Disrespects candidate’s free-time.  Filters too tight cancel qualified applicants.</a:t>
            </a:r>
          </a:p>
          <a:p>
            <a:endParaRPr lang="en-US" dirty="0"/>
          </a:p>
          <a:p>
            <a:r>
              <a:rPr lang="en-US" dirty="0"/>
              <a:t>* Interviewers</a:t>
            </a:r>
            <a:r>
              <a:rPr lang="en-US" baseline="0" dirty="0"/>
              <a:t> that talk too much distract from getting to know the candidate, tempts interviewee to become an “echo chamber”.  Interviewee is supposed to show off for you.  Encourage positive and negative things in prior experience, there are Dilbert companies out there.</a:t>
            </a:r>
          </a:p>
          <a:p>
            <a:endParaRPr lang="en-US" baseline="0" dirty="0"/>
          </a:p>
          <a:p>
            <a:r>
              <a:rPr lang="en-US" baseline="0" dirty="0"/>
              <a:t>* Trivia questions that are easily looked up on Google bear no indication of actual cognitive skill.  Use whiteboards and development tests.  </a:t>
            </a:r>
          </a:p>
          <a:p>
            <a:r>
              <a:rPr lang="en-US" baseline="0" dirty="0"/>
              <a:t>Speak about test failure rate.</a:t>
            </a:r>
          </a:p>
          <a:p>
            <a:r>
              <a:rPr lang="en-US" baseline="0" dirty="0"/>
              <a:t>Simplifying complex ideas is a great indicator of intelligence/understanding.  “Explain it like you would to your mother”</a:t>
            </a:r>
          </a:p>
          <a:p>
            <a:endParaRPr lang="en-US" baseline="0" dirty="0"/>
          </a:p>
          <a:p>
            <a:r>
              <a:rPr lang="en-US" baseline="0" dirty="0"/>
              <a:t>Interviewing in groups tends to lead to group think and stifle interaction.</a:t>
            </a:r>
          </a:p>
          <a:p>
            <a:r>
              <a:rPr lang="en-US" baseline="0" dirty="0"/>
              <a:t>If any doubt, it’s a no, get multiple points of feedback.</a:t>
            </a:r>
          </a:p>
          <a:p>
            <a:r>
              <a:rPr lang="en-US" baseline="0" dirty="0"/>
              <a:t>Smart/Unproductive- Gold plating, over-engineering, analysis paralysis.</a:t>
            </a:r>
          </a:p>
          <a:p>
            <a:r>
              <a:rPr lang="en-US" baseline="0" dirty="0"/>
              <a:t>Dumb/Productive- Negative work!</a:t>
            </a:r>
          </a:p>
          <a:p>
            <a:r>
              <a:rPr lang="en-US" baseline="0" dirty="0"/>
              <a:t>Better to have an open position or contract out while you find someone good, don’t settle, too risky/expensive.</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8</a:t>
            </a:fld>
            <a:endParaRPr lang="en-US"/>
          </a:p>
        </p:txBody>
      </p:sp>
    </p:spTree>
    <p:extLst>
      <p:ext uri="{BB962C8B-B14F-4D97-AF65-F5344CB8AC3E}">
        <p14:creationId xmlns:p14="http://schemas.microsoft.com/office/powerpoint/2010/main" val="125886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problem-</a:t>
            </a:r>
            <a:r>
              <a:rPr lang="en-US" baseline="0" dirty="0"/>
              <a:t> Companies like to talk about people being key, but very few can identify the RIGHT people.  </a:t>
            </a:r>
          </a:p>
          <a:p>
            <a:endParaRPr lang="en-US" baseline="0" dirty="0"/>
          </a:p>
          <a:p>
            <a:r>
              <a:rPr lang="en-US" baseline="0" dirty="0"/>
              <a:t>The way they go about hiring can actually DRIVE GOOD PEOPLE AWAY.</a:t>
            </a:r>
            <a:endParaRPr lang="en-US" dirty="0"/>
          </a:p>
          <a:p>
            <a:endParaRPr lang="en-US" dirty="0"/>
          </a:p>
          <a:p>
            <a:r>
              <a:rPr lang="en-US" dirty="0"/>
              <a:t>If you are</a:t>
            </a:r>
            <a:r>
              <a:rPr lang="en-US" baseline="0" dirty="0"/>
              <a:t> hiring full time employees for the long term, specific technology experience matters less.  </a:t>
            </a:r>
          </a:p>
          <a:p>
            <a:endParaRPr lang="en-US" baseline="0" dirty="0"/>
          </a:p>
          <a:p>
            <a:pPr marL="0" indent="0">
              <a:buFont typeface="Arial" charset="0"/>
              <a:buNone/>
            </a:pPr>
            <a:r>
              <a:rPr lang="en-US" dirty="0"/>
              <a:t>You can see here</a:t>
            </a:r>
            <a:r>
              <a:rPr lang="en-US" baseline="0" dirty="0"/>
              <a:t> how much just the mainstream web technologies have changed since 1990.  Every 2-3 years another major release and every 5-7 years a paradigm shift.  If you are hiring for the long term, specific skills matter less.</a:t>
            </a:r>
          </a:p>
          <a:p>
            <a:pPr marL="171450" indent="-171450">
              <a:buFont typeface="Arial" charset="0"/>
              <a:buChar char="•"/>
            </a:pPr>
            <a:endParaRPr lang="en-US" baseline="0" dirty="0"/>
          </a:p>
          <a:p>
            <a:pPr marL="0" indent="0">
              <a:buFont typeface="Arial" charset="0"/>
              <a:buNone/>
            </a:pPr>
            <a:r>
              <a:rPr lang="en-US" baseline="0" dirty="0"/>
              <a:t>SQL Server(T-SQL, SSIS, SSRS, SSAS, Administration, </a:t>
            </a:r>
            <a:r>
              <a:rPr lang="en-US" baseline="0" dirty="0" err="1"/>
              <a:t>Xpath</a:t>
            </a:r>
            <a:r>
              <a:rPr lang="en-US" baseline="0" dirty="0"/>
              <a:t>, Service Broker)</a:t>
            </a:r>
          </a:p>
          <a:p>
            <a:pPr marL="0" indent="0">
              <a:buFont typeface="Arial" charset="0"/>
              <a:buNone/>
            </a:pPr>
            <a:r>
              <a:rPr lang="en-US" baseline="0" dirty="0"/>
              <a:t>Web </a:t>
            </a:r>
            <a:r>
              <a:rPr lang="en-US" baseline="0" dirty="0" err="1"/>
              <a:t>Dev</a:t>
            </a:r>
            <a:r>
              <a:rPr lang="en-US" baseline="0" dirty="0"/>
              <a:t> (HTML, CSS, </a:t>
            </a:r>
            <a:r>
              <a:rPr lang="en-US" baseline="0" dirty="0" err="1"/>
              <a:t>Jquery</a:t>
            </a:r>
            <a:r>
              <a:rPr lang="en-US" baseline="0" dirty="0"/>
              <a:t>, MVC/Razor, C#, WCF Services, T-SQL)</a:t>
            </a:r>
          </a:p>
        </p:txBody>
      </p:sp>
      <p:sp>
        <p:nvSpPr>
          <p:cNvPr id="4" name="Slide Number Placeholder 3"/>
          <p:cNvSpPr>
            <a:spLocks noGrp="1"/>
          </p:cNvSpPr>
          <p:nvPr>
            <p:ph type="sldNum" sz="quarter" idx="10"/>
          </p:nvPr>
        </p:nvSpPr>
        <p:spPr/>
        <p:txBody>
          <a:bodyPr/>
          <a:lstStyle/>
          <a:p>
            <a:fld id="{157B6D80-67A3-47E5-8691-3C51F14DC30D}" type="slidenum">
              <a:rPr lang="en-US" smtClean="0"/>
              <a:pPr/>
              <a:t>9</a:t>
            </a:fld>
            <a:endParaRPr lang="en-US"/>
          </a:p>
        </p:txBody>
      </p:sp>
    </p:spTree>
    <p:extLst>
      <p:ext uri="{BB962C8B-B14F-4D97-AF65-F5344CB8AC3E}">
        <p14:creationId xmlns:p14="http://schemas.microsoft.com/office/powerpoint/2010/main" val="153761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 we have people now, how do we manage them?</a:t>
            </a:r>
          </a:p>
          <a:p>
            <a:endParaRPr lang="en-US" dirty="0"/>
          </a:p>
          <a:p>
            <a:r>
              <a:rPr lang="en-US" dirty="0"/>
              <a:t>* Many different choices.</a:t>
            </a:r>
          </a:p>
          <a:p>
            <a:r>
              <a:rPr lang="en-US" dirty="0"/>
              <a:t>Implementing</a:t>
            </a:r>
            <a:r>
              <a:rPr lang="en-US" baseline="0" dirty="0"/>
              <a:t> methodology is HARD.  Requires discipline, mistakes will happen.  Don’t put in a new methodology on a critical project that is time sensitive.  Start small, work out the kinks.</a:t>
            </a:r>
          </a:p>
          <a:p>
            <a:endParaRPr lang="en-US" baseline="0" dirty="0"/>
          </a:p>
          <a:p>
            <a:r>
              <a:rPr lang="en-US" baseline="0" dirty="0"/>
              <a:t>* Good methodology doesn’t help poor performers.</a:t>
            </a:r>
          </a:p>
          <a:p>
            <a:r>
              <a:rPr lang="en-US" dirty="0"/>
              <a:t>Amazing</a:t>
            </a:r>
            <a:r>
              <a:rPr lang="en-US" baseline="0" dirty="0"/>
              <a:t> how long organizations will tolerate things that don’t add value.  Constantly re-evaluate everything, no sacred cows.  Use retrospectives after </a:t>
            </a:r>
            <a:r>
              <a:rPr lang="en-US" baseline="0"/>
              <a:t>every iteration.</a:t>
            </a:r>
          </a:p>
          <a:p>
            <a:endParaRPr lang="en-US" baseline="0" dirty="0"/>
          </a:p>
          <a:p>
            <a:r>
              <a:rPr lang="en-US" baseline="0" dirty="0"/>
              <a:t>Most great teams tend to use a hybrid approach.  Let them self-determine, empowerment leads to engagement.</a:t>
            </a:r>
          </a:p>
          <a:p>
            <a:endParaRPr lang="en-US" baseline="0" dirty="0"/>
          </a:p>
          <a:p>
            <a:r>
              <a:rPr lang="en-US" baseline="0" dirty="0"/>
              <a:t>In the end, great software matters more than the methodology.</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10</a:t>
            </a:fld>
            <a:endParaRPr lang="en-US"/>
          </a:p>
        </p:txBody>
      </p:sp>
    </p:spTree>
    <p:extLst>
      <p:ext uri="{BB962C8B-B14F-4D97-AF65-F5344CB8AC3E}">
        <p14:creationId xmlns:p14="http://schemas.microsoft.com/office/powerpoint/2010/main" val="119702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t>
            </a:r>
            <a:r>
              <a:rPr lang="en-US" baseline="0" dirty="0"/>
              <a:t> Versioning, blame, rollback, branching/merging.  Lots of great systems out there, some are free or nearly free.</a:t>
            </a:r>
          </a:p>
          <a:p>
            <a:r>
              <a:rPr lang="en-US" dirty="0"/>
              <a:t>Most important is that it should be painless, some of the complex</a:t>
            </a:r>
            <a:r>
              <a:rPr lang="en-US" baseline="0" dirty="0"/>
              <a:t> corporate ones, that rhyme with TFS try to do too much, can get in the way.</a:t>
            </a:r>
          </a:p>
          <a:p>
            <a:endParaRPr lang="en-US" baseline="0" dirty="0"/>
          </a:p>
          <a:p>
            <a:r>
              <a:rPr lang="en-US" baseline="0" dirty="0"/>
              <a:t>* Bug tracking is important.  Debugging is the most expensive portion of software development, as such appropriate care should be taken.</a:t>
            </a:r>
          </a:p>
          <a:p>
            <a:endParaRPr lang="en-US" dirty="0"/>
          </a:p>
          <a:p>
            <a:r>
              <a:rPr lang="en-US" dirty="0"/>
              <a:t>“It’s broken” = 5000 page doc, I</a:t>
            </a:r>
            <a:r>
              <a:rPr lang="en-US" baseline="0" dirty="0"/>
              <a:t> saw a typo in there.</a:t>
            </a:r>
          </a:p>
          <a:p>
            <a:endParaRPr lang="en-US" baseline="0" dirty="0"/>
          </a:p>
          <a:p>
            <a:r>
              <a:rPr lang="en-US" baseline="0" dirty="0"/>
              <a:t>* Hire testers!  Finance shouldn’t self audit, neither should IT.  The person who wrote it is the worst person to test it.</a:t>
            </a:r>
          </a:p>
          <a:p>
            <a:r>
              <a:rPr lang="en-US" baseline="0" dirty="0"/>
              <a:t>Developer time costs a lot more than tester time</a:t>
            </a:r>
          </a:p>
          <a:p>
            <a:r>
              <a:rPr lang="en-US" baseline="0" dirty="0"/>
              <a:t>Testing is boring to talented developers</a:t>
            </a:r>
            <a:endParaRPr lang="en-US" dirty="0"/>
          </a:p>
        </p:txBody>
      </p:sp>
      <p:sp>
        <p:nvSpPr>
          <p:cNvPr id="4" name="Slide Number Placeholder 3"/>
          <p:cNvSpPr>
            <a:spLocks noGrp="1"/>
          </p:cNvSpPr>
          <p:nvPr>
            <p:ph type="sldNum" sz="quarter" idx="10"/>
          </p:nvPr>
        </p:nvSpPr>
        <p:spPr/>
        <p:txBody>
          <a:bodyPr/>
          <a:lstStyle/>
          <a:p>
            <a:fld id="{157B6D80-67A3-47E5-8691-3C51F14DC30D}" type="slidenum">
              <a:rPr lang="en-US" smtClean="0"/>
              <a:pPr/>
              <a:t>12</a:t>
            </a:fld>
            <a:endParaRPr lang="en-US"/>
          </a:p>
        </p:txBody>
      </p:sp>
    </p:spTree>
    <p:extLst>
      <p:ext uri="{BB962C8B-B14F-4D97-AF65-F5344CB8AC3E}">
        <p14:creationId xmlns:p14="http://schemas.microsoft.com/office/powerpoint/2010/main" val="209973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667" y="2228396"/>
            <a:ext cx="7450666" cy="1470025"/>
          </a:xfrm>
        </p:spPr>
        <p:txBody>
          <a:bodyPr/>
          <a:lstStyle>
            <a:lvl1pPr algn="ctr">
              <a:defRPr>
                <a:solidFill>
                  <a:srgbClr val="B21E2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35050" y="3804557"/>
            <a:ext cx="7086600" cy="569383"/>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8071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B21E28"/>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689428" y="1600200"/>
            <a:ext cx="7997372" cy="4104217"/>
          </a:xfrm>
        </p:spPr>
        <p:txBody>
          <a:bodyPr/>
          <a:lstStyle>
            <a:lvl1pPr>
              <a:defRPr>
                <a:solidFill>
                  <a:srgbClr val="3C3C3B"/>
                </a:solidFill>
              </a:defRPr>
            </a:lvl1pPr>
            <a:lvl2pPr>
              <a:defRPr>
                <a:solidFill>
                  <a:srgbClr val="3C3C3B"/>
                </a:solidFill>
              </a:defRPr>
            </a:lvl2pPr>
            <a:lvl3pPr>
              <a:defRPr>
                <a:solidFill>
                  <a:srgbClr val="3C3C3B"/>
                </a:solidFill>
              </a:defRPr>
            </a:lvl3pPr>
            <a:lvl4pPr>
              <a:defRPr>
                <a:solidFill>
                  <a:srgbClr val="3C3C3B"/>
                </a:solidFill>
              </a:defRPr>
            </a:lvl4pPr>
            <a:lvl5pPr>
              <a:defRPr>
                <a:solidFill>
                  <a:srgbClr val="3C3C3B"/>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864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0" y="1782233"/>
            <a:ext cx="6019800" cy="2070100"/>
          </a:xfrm>
        </p:spPr>
        <p:txBody>
          <a:bodyPr anchor="t"/>
          <a:lstStyle>
            <a:lvl1pPr algn="l">
              <a:defRPr sz="4000" b="1" cap="all">
                <a:solidFill>
                  <a:srgbClr val="434447"/>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67001" y="4042833"/>
            <a:ext cx="6019800" cy="39581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3877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9428" y="1600200"/>
            <a:ext cx="3806372" cy="4040717"/>
          </a:xfrm>
        </p:spPr>
        <p:txBody>
          <a:bodyPr/>
          <a:lstStyle>
            <a:lvl1pPr>
              <a:defRPr sz="2800">
                <a:solidFill>
                  <a:srgbClr val="3C3C3B"/>
                </a:solidFill>
              </a:defRPr>
            </a:lvl1pPr>
            <a:lvl2pPr>
              <a:defRPr sz="2400">
                <a:solidFill>
                  <a:srgbClr val="3C3C3B"/>
                </a:solidFill>
              </a:defRPr>
            </a:lvl2pPr>
            <a:lvl3pPr>
              <a:defRPr sz="2000">
                <a:solidFill>
                  <a:srgbClr val="3C3C3B"/>
                </a:solidFill>
              </a:defRPr>
            </a:lvl3pPr>
            <a:lvl4pPr>
              <a:defRPr sz="1800">
                <a:solidFill>
                  <a:srgbClr val="3C3C3B"/>
                </a:solidFill>
              </a:defRPr>
            </a:lvl4pPr>
            <a:lvl5pPr>
              <a:defRPr sz="1800">
                <a:solidFill>
                  <a:srgbClr val="3C3C3B"/>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80428" y="1600200"/>
            <a:ext cx="3806372" cy="40407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780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9428" y="1751542"/>
            <a:ext cx="3807960" cy="555625"/>
          </a:xfrm>
        </p:spPr>
        <p:txBody>
          <a:bodyPr anchor="b">
            <a:noAutofit/>
          </a:bodyPr>
          <a:lstStyle>
            <a:lvl1pPr marL="0" indent="0">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4" name="Content Placeholder 3"/>
          <p:cNvSpPr>
            <a:spLocks noGrp="1"/>
          </p:cNvSpPr>
          <p:nvPr>
            <p:ph sz="half" idx="2"/>
          </p:nvPr>
        </p:nvSpPr>
        <p:spPr>
          <a:xfrm>
            <a:off x="689428" y="2307167"/>
            <a:ext cx="3807960" cy="33866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7344" y="1751542"/>
            <a:ext cx="3809456" cy="555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a:t>
            </a:r>
          </a:p>
        </p:txBody>
      </p:sp>
      <p:sp>
        <p:nvSpPr>
          <p:cNvPr id="6" name="Content Placeholder 5"/>
          <p:cNvSpPr>
            <a:spLocks noGrp="1"/>
          </p:cNvSpPr>
          <p:nvPr>
            <p:ph sz="quarter" idx="4"/>
          </p:nvPr>
        </p:nvSpPr>
        <p:spPr>
          <a:xfrm>
            <a:off x="4877344" y="2307167"/>
            <a:ext cx="3809456" cy="33866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6498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570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16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8083"/>
            <a:ext cx="8229600" cy="40534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274638"/>
            <a:ext cx="8229600" cy="794279"/>
          </a:xfrm>
        </p:spPr>
        <p:txBody>
          <a:bodyPr/>
          <a:lstStyle/>
          <a:p>
            <a:r>
              <a:rPr lang="en-US" smtClean="0"/>
              <a:t>Click to edit Master title style</a:t>
            </a:r>
            <a:endParaRPr lang="en-US"/>
          </a:p>
        </p:txBody>
      </p:sp>
    </p:spTree>
    <p:extLst>
      <p:ext uri="{BB962C8B-B14F-4D97-AF65-F5344CB8AC3E}">
        <p14:creationId xmlns:p14="http://schemas.microsoft.com/office/powerpoint/2010/main" val="133663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434447"/>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4166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576374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9428" y="405266"/>
            <a:ext cx="8135257" cy="79427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9428" y="1600201"/>
            <a:ext cx="7997372" cy="40830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143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2" r:id="rId4"/>
    <p:sldLayoutId id="2147483653" r:id="rId5"/>
    <p:sldLayoutId id="2147483654" r:id="rId6"/>
    <p:sldLayoutId id="2147483655" r:id="rId7"/>
    <p:sldLayoutId id="2147483656" r:id="rId8"/>
    <p:sldLayoutId id="2147483657" r:id="rId9"/>
  </p:sldLayoutIdLst>
  <p:txStyles>
    <p:titleStyle>
      <a:lvl1pPr algn="l" defTabSz="457200" rtl="0" eaLnBrk="1" latinLnBrk="0" hangingPunct="1">
        <a:spcBef>
          <a:spcPct val="0"/>
        </a:spcBef>
        <a:buNone/>
        <a:defRPr sz="3800" kern="1200">
          <a:solidFill>
            <a:srgbClr val="B21E2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3C3C3B"/>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3C3C3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3C3C3B"/>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3C3C3B"/>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3C3C3B"/>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 Better Development Shop</a:t>
            </a:r>
          </a:p>
        </p:txBody>
      </p:sp>
      <p:sp>
        <p:nvSpPr>
          <p:cNvPr id="3" name="Subtitle 2"/>
          <p:cNvSpPr>
            <a:spLocks noGrp="1"/>
          </p:cNvSpPr>
          <p:nvPr>
            <p:ph type="subTitle" idx="1"/>
          </p:nvPr>
        </p:nvSpPr>
        <p:spPr/>
        <p:txBody>
          <a:bodyPr>
            <a:normAutofit fontScale="70000" lnSpcReduction="20000"/>
          </a:bodyPr>
          <a:lstStyle/>
          <a:p>
            <a:r>
              <a:rPr lang="en-US" dirty="0"/>
              <a:t>Eric Wise</a:t>
            </a:r>
          </a:p>
          <a:p>
            <a:r>
              <a:rPr lang="en-US" dirty="0"/>
              <a:t>Software Craftsmanship Guild</a:t>
            </a:r>
          </a:p>
        </p:txBody>
      </p:sp>
    </p:spTree>
    <p:extLst>
      <p:ext uri="{BB962C8B-B14F-4D97-AF65-F5344CB8AC3E}">
        <p14:creationId xmlns:p14="http://schemas.microsoft.com/office/powerpoint/2010/main" val="1861813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Pragmatism &gt; Methodology</a:t>
            </a:r>
          </a:p>
        </p:txBody>
      </p:sp>
      <p:sp>
        <p:nvSpPr>
          <p:cNvPr id="3" name="Content Placeholder 2"/>
          <p:cNvSpPr>
            <a:spLocks noGrp="1"/>
          </p:cNvSpPr>
          <p:nvPr>
            <p:ph idx="1"/>
          </p:nvPr>
        </p:nvSpPr>
        <p:spPr/>
        <p:txBody>
          <a:bodyPr>
            <a:normAutofit fontScale="92500" lnSpcReduction="20000"/>
          </a:bodyPr>
          <a:lstStyle/>
          <a:p>
            <a:r>
              <a:rPr lang="en-US" dirty="0"/>
              <a:t>Many choices of methodology</a:t>
            </a:r>
          </a:p>
          <a:p>
            <a:pPr lvl="1"/>
            <a:r>
              <a:rPr lang="en-US" dirty="0"/>
              <a:t>Waterfall, Lean, Agile, RUP, JAD, etc. etc. etc.</a:t>
            </a:r>
          </a:p>
          <a:p>
            <a:r>
              <a:rPr lang="en-US" dirty="0"/>
              <a:t>Methodology is often forced on teams in response to poor performance.</a:t>
            </a:r>
          </a:p>
          <a:p>
            <a:pPr lvl="1"/>
            <a:r>
              <a:rPr lang="en-US" dirty="0"/>
              <a:t>Methodology does not fix poor teams or poor culture</a:t>
            </a:r>
          </a:p>
          <a:p>
            <a:pPr lvl="1"/>
            <a:r>
              <a:rPr lang="en-US" dirty="0"/>
              <a:t>Be wary of “purists”</a:t>
            </a:r>
          </a:p>
          <a:p>
            <a:pPr lvl="1"/>
            <a:r>
              <a:rPr lang="en-US" dirty="0"/>
              <a:t>Observe (measure), Change, Rinse and Repeat</a:t>
            </a:r>
          </a:p>
          <a:p>
            <a:r>
              <a:rPr lang="en-US" dirty="0"/>
              <a:t>If you hired smart and productive people, let them choose the methodology</a:t>
            </a:r>
          </a:p>
        </p:txBody>
      </p:sp>
    </p:spTree>
    <p:extLst>
      <p:ext uri="{BB962C8B-B14F-4D97-AF65-F5344CB8AC3E}">
        <p14:creationId xmlns:p14="http://schemas.microsoft.com/office/powerpoint/2010/main" val="207523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Common traits of high performing teams</a:t>
            </a:r>
          </a:p>
        </p:txBody>
      </p:sp>
      <p:sp>
        <p:nvSpPr>
          <p:cNvPr id="8" name="Subtitle 7"/>
          <p:cNvSpPr>
            <a:spLocks noGrp="1"/>
          </p:cNvSpPr>
          <p:nvPr>
            <p:ph type="body" idx="1"/>
          </p:nvPr>
        </p:nvSpPr>
        <p:spPr/>
        <p:txBody>
          <a:bodyPr>
            <a:normAutofit lnSpcReduction="10000"/>
          </a:bodyPr>
          <a:lstStyle/>
          <a:p>
            <a:r>
              <a:rPr lang="en-US" dirty="0"/>
              <a:t>(That developers want </a:t>
            </a:r>
            <a:r>
              <a:rPr lang="en-US"/>
              <a:t>to work for)</a:t>
            </a:r>
          </a:p>
        </p:txBody>
      </p:sp>
    </p:spTree>
    <p:extLst>
      <p:ext uri="{BB962C8B-B14F-4D97-AF65-F5344CB8AC3E}">
        <p14:creationId xmlns:p14="http://schemas.microsoft.com/office/powerpoint/2010/main" val="2594338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They keep track of their things</a:t>
            </a:r>
          </a:p>
        </p:txBody>
      </p:sp>
      <p:sp>
        <p:nvSpPr>
          <p:cNvPr id="4" name="Text Placeholder 3"/>
          <p:cNvSpPr>
            <a:spLocks noGrp="1"/>
          </p:cNvSpPr>
          <p:nvPr>
            <p:ph type="body" idx="1"/>
          </p:nvPr>
        </p:nvSpPr>
        <p:spPr/>
        <p:txBody>
          <a:bodyPr/>
          <a:lstStyle/>
          <a:p>
            <a:r>
              <a:rPr lang="en-US" dirty="0"/>
              <a:t>Source Control</a:t>
            </a:r>
          </a:p>
        </p:txBody>
      </p:sp>
      <p:sp>
        <p:nvSpPr>
          <p:cNvPr id="3" name="Content Placeholder 2"/>
          <p:cNvSpPr>
            <a:spLocks noGrp="1"/>
          </p:cNvSpPr>
          <p:nvPr>
            <p:ph sz="half" idx="2"/>
          </p:nvPr>
        </p:nvSpPr>
        <p:spPr/>
        <p:txBody>
          <a:bodyPr/>
          <a:lstStyle/>
          <a:p>
            <a:r>
              <a:rPr lang="en-US" dirty="0"/>
              <a:t>Must be seamless, painless, centralized, and accessible.</a:t>
            </a:r>
          </a:p>
          <a:p>
            <a:r>
              <a:rPr lang="en-US" dirty="0"/>
              <a:t>Lost work is not only costly, but highly frustrating.</a:t>
            </a:r>
          </a:p>
        </p:txBody>
      </p:sp>
      <p:sp>
        <p:nvSpPr>
          <p:cNvPr id="5" name="Text Placeholder 4"/>
          <p:cNvSpPr>
            <a:spLocks noGrp="1"/>
          </p:cNvSpPr>
          <p:nvPr>
            <p:ph type="body" sz="quarter" idx="3"/>
          </p:nvPr>
        </p:nvSpPr>
        <p:spPr/>
        <p:txBody>
          <a:bodyPr/>
          <a:lstStyle/>
          <a:p>
            <a:r>
              <a:rPr lang="en-US" dirty="0"/>
              <a:t>Bug Tracking</a:t>
            </a:r>
          </a:p>
        </p:txBody>
      </p:sp>
      <p:sp>
        <p:nvSpPr>
          <p:cNvPr id="6" name="Content Placeholder 5"/>
          <p:cNvSpPr>
            <a:spLocks noGrp="1"/>
          </p:cNvSpPr>
          <p:nvPr>
            <p:ph sz="quarter" idx="4"/>
          </p:nvPr>
        </p:nvSpPr>
        <p:spPr/>
        <p:txBody>
          <a:bodyPr/>
          <a:lstStyle/>
          <a:p>
            <a:r>
              <a:rPr lang="en-US" dirty="0"/>
              <a:t>Detailed steps to reproduce</a:t>
            </a:r>
          </a:p>
          <a:p>
            <a:r>
              <a:rPr lang="en-US" dirty="0"/>
              <a:t>Define expected behavior with examples</a:t>
            </a:r>
          </a:p>
          <a:p>
            <a:r>
              <a:rPr lang="en-US" dirty="0"/>
              <a:t>Easy communications in both directions</a:t>
            </a:r>
          </a:p>
          <a:p>
            <a:r>
              <a:rPr lang="en-US" dirty="0"/>
              <a:t>Hire testers</a:t>
            </a:r>
          </a:p>
        </p:txBody>
      </p:sp>
    </p:spTree>
    <p:extLst>
      <p:ext uri="{BB962C8B-B14F-4D97-AF65-F5344CB8AC3E}">
        <p14:creationId xmlns:p14="http://schemas.microsoft.com/office/powerpoint/2010/main" val="388974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dirty="0"/>
              <a:t>They fix bugs early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6404416"/>
              </p:ext>
            </p:extLst>
          </p:nvPr>
        </p:nvGraphicFramePr>
        <p:xfrm>
          <a:off x="595085" y="1229682"/>
          <a:ext cx="8229600" cy="4419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5282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Specification writing is important</a:t>
            </a:r>
          </a:p>
        </p:txBody>
      </p:sp>
      <p:sp>
        <p:nvSpPr>
          <p:cNvPr id="3" name="Content Placeholder 2"/>
          <p:cNvSpPr>
            <a:spLocks noGrp="1"/>
          </p:cNvSpPr>
          <p:nvPr>
            <p:ph idx="1"/>
          </p:nvPr>
        </p:nvSpPr>
        <p:spPr/>
        <p:txBody>
          <a:bodyPr>
            <a:normAutofit fontScale="85000" lnSpcReduction="20000"/>
          </a:bodyPr>
          <a:lstStyle/>
          <a:p>
            <a:r>
              <a:rPr lang="en-US" dirty="0"/>
              <a:t>Create </a:t>
            </a:r>
            <a:r>
              <a:rPr lang="en-US" b="1" dirty="0"/>
              <a:t>appropriately</a:t>
            </a:r>
            <a:r>
              <a:rPr lang="en-US" dirty="0"/>
              <a:t> detailed specs</a:t>
            </a:r>
          </a:p>
          <a:p>
            <a:pPr lvl="1"/>
            <a:r>
              <a:rPr lang="en-US" dirty="0"/>
              <a:t>Remove unnecessary information</a:t>
            </a:r>
          </a:p>
          <a:p>
            <a:pPr lvl="1"/>
            <a:r>
              <a:rPr lang="en-US" dirty="0"/>
              <a:t>Define user, task, input, output, exception path</a:t>
            </a:r>
          </a:p>
          <a:p>
            <a:r>
              <a:rPr lang="en-US" dirty="0"/>
              <a:t>Inappropriate specs which are too large don’t get read or maintained</a:t>
            </a:r>
          </a:p>
          <a:p>
            <a:r>
              <a:rPr lang="en-US" dirty="0"/>
              <a:t>Inappropriate specs which are too small increase the communication burdens and reduce productivity</a:t>
            </a:r>
          </a:p>
          <a:p>
            <a:r>
              <a:rPr lang="en-US" dirty="0"/>
              <a:t>One of the biggest mistakes in implementing Agile: skipping requirements gathering</a:t>
            </a:r>
          </a:p>
        </p:txBody>
      </p:sp>
    </p:spTree>
    <p:extLst>
      <p:ext uri="{BB962C8B-B14F-4D97-AF65-F5344CB8AC3E}">
        <p14:creationId xmlns:p14="http://schemas.microsoft.com/office/powerpoint/2010/main" val="285877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Cross functional teams</a:t>
            </a:r>
          </a:p>
        </p:txBody>
      </p:sp>
      <p:sp>
        <p:nvSpPr>
          <p:cNvPr id="3" name="Content Placeholder 2"/>
          <p:cNvSpPr>
            <a:spLocks noGrp="1"/>
          </p:cNvSpPr>
          <p:nvPr>
            <p:ph idx="1"/>
          </p:nvPr>
        </p:nvSpPr>
        <p:spPr/>
        <p:txBody>
          <a:bodyPr>
            <a:normAutofit fontScale="92500" lnSpcReduction="10000"/>
          </a:bodyPr>
          <a:lstStyle/>
          <a:p>
            <a:r>
              <a:rPr lang="en-US" dirty="0"/>
              <a:t>Maximizing rapid feedback and facilitating good communication requires that team members be accessible</a:t>
            </a:r>
          </a:p>
          <a:p>
            <a:r>
              <a:rPr lang="en-US" dirty="0"/>
              <a:t>Keep teams small and tasks focused</a:t>
            </a:r>
          </a:p>
          <a:p>
            <a:pPr lvl="1"/>
            <a:r>
              <a:rPr lang="en-US" dirty="0"/>
              <a:t>Teams of 4-8 members are 30-50% more productive than size &gt; 10</a:t>
            </a:r>
          </a:p>
          <a:p>
            <a:pPr lvl="1"/>
            <a:r>
              <a:rPr lang="en-US" dirty="0"/>
              <a:t>Mostly due to communication cost</a:t>
            </a:r>
          </a:p>
          <a:p>
            <a:r>
              <a:rPr lang="en-US" dirty="0"/>
              <a:t>Physically locate the team near each other if possible</a:t>
            </a:r>
          </a:p>
        </p:txBody>
      </p:sp>
    </p:spTree>
    <p:extLst>
      <p:ext uri="{BB962C8B-B14F-4D97-AF65-F5344CB8AC3E}">
        <p14:creationId xmlns:p14="http://schemas.microsoft.com/office/powerpoint/2010/main" val="404238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Build a Culture of Trust</a:t>
            </a:r>
          </a:p>
        </p:txBody>
      </p:sp>
      <p:sp>
        <p:nvSpPr>
          <p:cNvPr id="3" name="Content Placeholder 2"/>
          <p:cNvSpPr>
            <a:spLocks noGrp="1"/>
          </p:cNvSpPr>
          <p:nvPr>
            <p:ph idx="1"/>
          </p:nvPr>
        </p:nvSpPr>
        <p:spPr/>
        <p:txBody>
          <a:bodyPr/>
          <a:lstStyle/>
          <a:p>
            <a:r>
              <a:rPr lang="en-US" dirty="0"/>
              <a:t>Demand Absolute Honesty</a:t>
            </a:r>
          </a:p>
          <a:p>
            <a:r>
              <a:rPr lang="en-US" dirty="0"/>
              <a:t>Empowerment &amp; Accountability</a:t>
            </a:r>
          </a:p>
          <a:p>
            <a:r>
              <a:rPr lang="en-US" dirty="0"/>
              <a:t>Mixed performance </a:t>
            </a:r>
            <a:r>
              <a:rPr lang="en-US" dirty="0" smtClean="0"/>
              <a:t>reviews</a:t>
            </a:r>
          </a:p>
          <a:p>
            <a:r>
              <a:rPr lang="en-US" smtClean="0"/>
              <a:t>Mentorship != Onboarding</a:t>
            </a:r>
            <a:endParaRPr lang="en-US" dirty="0"/>
          </a:p>
        </p:txBody>
      </p:sp>
    </p:spTree>
    <p:extLst>
      <p:ext uri="{BB962C8B-B14F-4D97-AF65-F5344CB8AC3E}">
        <p14:creationId xmlns:p14="http://schemas.microsoft.com/office/powerpoint/2010/main" val="315083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Interruptions are really bad</a:t>
            </a:r>
          </a:p>
        </p:txBody>
      </p:sp>
      <p:sp>
        <p:nvSpPr>
          <p:cNvPr id="3" name="Content Placeholder 2"/>
          <p:cNvSpPr>
            <a:spLocks noGrp="1"/>
          </p:cNvSpPr>
          <p:nvPr>
            <p:ph idx="1"/>
          </p:nvPr>
        </p:nvSpPr>
        <p:spPr/>
        <p:txBody>
          <a:bodyPr>
            <a:normAutofit fontScale="92500" lnSpcReduction="10000"/>
          </a:bodyPr>
          <a:lstStyle/>
          <a:p>
            <a:r>
              <a:rPr lang="en-US" dirty="0"/>
              <a:t>Highly productive developers have great short term memory</a:t>
            </a:r>
          </a:p>
          <a:p>
            <a:r>
              <a:rPr lang="en-US" dirty="0"/>
              <a:t>Interruptions destroy short term memory</a:t>
            </a:r>
          </a:p>
          <a:p>
            <a:r>
              <a:rPr lang="en-US" dirty="0"/>
              <a:t>Don’t fall into the false dichotomy of choosing either “open office” or private spaces, creative teams need both</a:t>
            </a:r>
          </a:p>
          <a:p>
            <a:r>
              <a:rPr lang="en-US" dirty="0"/>
              <a:t>In low noise environments developers are 33% more likely to produce zero defect code</a:t>
            </a:r>
          </a:p>
        </p:txBody>
      </p:sp>
    </p:spTree>
    <p:extLst>
      <p:ext uri="{BB962C8B-B14F-4D97-AF65-F5344CB8AC3E}">
        <p14:creationId xmlns:p14="http://schemas.microsoft.com/office/powerpoint/2010/main" val="176031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Don’t skimp on good tools</a:t>
            </a:r>
          </a:p>
        </p:txBody>
      </p:sp>
      <p:sp>
        <p:nvSpPr>
          <p:cNvPr id="3" name="Content Placeholder 2"/>
          <p:cNvSpPr>
            <a:spLocks noGrp="1"/>
          </p:cNvSpPr>
          <p:nvPr>
            <p:ph idx="1"/>
          </p:nvPr>
        </p:nvSpPr>
        <p:spPr/>
        <p:txBody>
          <a:bodyPr>
            <a:normAutofit fontScale="92500" lnSpcReduction="20000"/>
          </a:bodyPr>
          <a:lstStyle/>
          <a:p>
            <a:r>
              <a:rPr lang="en-US" dirty="0"/>
              <a:t>Working on low quality tools is </a:t>
            </a:r>
            <a:r>
              <a:rPr lang="en-US" b="1" dirty="0"/>
              <a:t>PAINFUL</a:t>
            </a:r>
            <a:r>
              <a:rPr lang="en-US" dirty="0"/>
              <a:t> to high quality developers</a:t>
            </a:r>
          </a:p>
          <a:p>
            <a:pPr lvl="1"/>
            <a:r>
              <a:rPr lang="en-US" dirty="0"/>
              <a:t>Fast Machines</a:t>
            </a:r>
          </a:p>
          <a:p>
            <a:pPr lvl="1"/>
            <a:r>
              <a:rPr lang="en-US" dirty="0"/>
              <a:t>Multiple Monitors</a:t>
            </a:r>
          </a:p>
          <a:p>
            <a:pPr lvl="1"/>
            <a:r>
              <a:rPr lang="en-US" dirty="0"/>
              <a:t>Productivity software</a:t>
            </a:r>
          </a:p>
          <a:p>
            <a:r>
              <a:rPr lang="en-US" dirty="0"/>
              <a:t>Oftentimes the opportunity cost is higher than the cost of tools</a:t>
            </a:r>
          </a:p>
          <a:p>
            <a:pPr lvl="1"/>
            <a:r>
              <a:rPr lang="en-US" dirty="0"/>
              <a:t>Time spent on menial tasks vs. key business value</a:t>
            </a:r>
          </a:p>
          <a:p>
            <a:r>
              <a:rPr lang="en-US" dirty="0"/>
              <a:t>Great tools and gadgets = happier geeks</a:t>
            </a:r>
          </a:p>
        </p:txBody>
      </p:sp>
    </p:spTree>
    <p:extLst>
      <p:ext uri="{BB962C8B-B14F-4D97-AF65-F5344CB8AC3E}">
        <p14:creationId xmlns:p14="http://schemas.microsoft.com/office/powerpoint/2010/main" val="243031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Fatigue is deadly to productivity</a:t>
            </a:r>
          </a:p>
        </p:txBody>
      </p:sp>
      <p:sp>
        <p:nvSpPr>
          <p:cNvPr id="3" name="Content Placeholder 2"/>
          <p:cNvSpPr>
            <a:spLocks noGrp="1"/>
          </p:cNvSpPr>
          <p:nvPr>
            <p:ph idx="1"/>
          </p:nvPr>
        </p:nvSpPr>
        <p:spPr/>
        <p:txBody>
          <a:bodyPr>
            <a:normAutofit fontScale="92500" lnSpcReduction="20000"/>
          </a:bodyPr>
          <a:lstStyle/>
          <a:p>
            <a:r>
              <a:rPr lang="en-US" dirty="0"/>
              <a:t>Countless studies show that longer hours do not increase productivity over time</a:t>
            </a:r>
          </a:p>
          <a:p>
            <a:r>
              <a:rPr lang="en-US" dirty="0"/>
              <a:t>Productivity = Work Done – Defects</a:t>
            </a:r>
          </a:p>
          <a:p>
            <a:r>
              <a:rPr lang="en-US" dirty="0"/>
              <a:t>Overtime grants a very short (2 week) boost in productivity, then regresses to the mean and after 4 weeks goes negative.</a:t>
            </a:r>
          </a:p>
          <a:p>
            <a:r>
              <a:rPr lang="en-US" dirty="0"/>
              <a:t>Henry Ford found 40 hour work weeks for labor is the sweet spot</a:t>
            </a:r>
          </a:p>
          <a:p>
            <a:r>
              <a:rPr lang="en-US" dirty="0"/>
              <a:t>Knowledge workers excel at a 35 hour week</a:t>
            </a:r>
          </a:p>
        </p:txBody>
      </p:sp>
    </p:spTree>
    <p:extLst>
      <p:ext uri="{BB962C8B-B14F-4D97-AF65-F5344CB8AC3E}">
        <p14:creationId xmlns:p14="http://schemas.microsoft.com/office/powerpoint/2010/main" val="319490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About me</a:t>
            </a:r>
          </a:p>
        </p:txBody>
      </p:sp>
      <p:sp>
        <p:nvSpPr>
          <p:cNvPr id="3" name="Content Placeholder 2"/>
          <p:cNvSpPr>
            <a:spLocks noGrp="1"/>
          </p:cNvSpPr>
          <p:nvPr>
            <p:ph idx="1"/>
          </p:nvPr>
        </p:nvSpPr>
        <p:spPr/>
        <p:txBody>
          <a:bodyPr>
            <a:normAutofit/>
          </a:bodyPr>
          <a:lstStyle/>
          <a:p>
            <a:r>
              <a:rPr lang="en-US" dirty="0"/>
              <a:t>Founder – </a:t>
            </a:r>
            <a:r>
              <a:rPr lang="en-US" dirty="0" smtClean="0"/>
              <a:t>The Software Guild</a:t>
            </a:r>
            <a:endParaRPr lang="en-US" dirty="0"/>
          </a:p>
          <a:p>
            <a:pPr lvl="1"/>
            <a:r>
              <a:rPr lang="en-US" dirty="0"/>
              <a:t>Solutions Architect</a:t>
            </a:r>
          </a:p>
          <a:p>
            <a:pPr lvl="1"/>
            <a:r>
              <a:rPr lang="en-US" dirty="0"/>
              <a:t>Recruiting, Retention, Hiring/Firing, Vendor Relationships, etc.</a:t>
            </a:r>
          </a:p>
          <a:p>
            <a:r>
              <a:rPr lang="en-US" dirty="0"/>
              <a:t>http://www.thesoftwareguild.com</a:t>
            </a:r>
          </a:p>
          <a:p>
            <a:endParaRPr lang="en-US" dirty="0"/>
          </a:p>
        </p:txBody>
      </p:sp>
    </p:spTree>
    <p:extLst>
      <p:ext uri="{BB962C8B-B14F-4D97-AF65-F5344CB8AC3E}">
        <p14:creationId xmlns:p14="http://schemas.microsoft.com/office/powerpoint/2010/main" val="2927225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Turnover is very expensive</a:t>
            </a:r>
          </a:p>
        </p:txBody>
      </p:sp>
      <p:sp>
        <p:nvSpPr>
          <p:cNvPr id="3" name="Content Placeholder 2"/>
          <p:cNvSpPr>
            <a:spLocks noGrp="1"/>
          </p:cNvSpPr>
          <p:nvPr>
            <p:ph idx="1"/>
          </p:nvPr>
        </p:nvSpPr>
        <p:spPr>
          <a:xfrm>
            <a:off x="502920" y="1219200"/>
            <a:ext cx="8183880" cy="3965448"/>
          </a:xfrm>
        </p:spPr>
        <p:txBody>
          <a:bodyPr>
            <a:normAutofit fontScale="77500" lnSpcReduction="20000"/>
          </a:bodyPr>
          <a:lstStyle/>
          <a:p>
            <a:r>
              <a:rPr lang="en-US" dirty="0"/>
              <a:t>Direct costs</a:t>
            </a:r>
          </a:p>
          <a:p>
            <a:pPr lvl="1"/>
            <a:r>
              <a:rPr lang="en-US" dirty="0"/>
              <a:t>Job ads, interviewing time, staff morale, recruiter fees, signing bonuses, etc.</a:t>
            </a:r>
          </a:p>
          <a:p>
            <a:r>
              <a:rPr lang="en-US" dirty="0"/>
              <a:t>Opportunity costs</a:t>
            </a:r>
          </a:p>
          <a:p>
            <a:pPr lvl="1"/>
            <a:r>
              <a:rPr lang="en-US" dirty="0"/>
              <a:t>Impact on project schedules, lost features, low customer satisfaction</a:t>
            </a:r>
          </a:p>
          <a:p>
            <a:r>
              <a:rPr lang="en-US" dirty="0"/>
              <a:t>Indirect costs</a:t>
            </a:r>
          </a:p>
          <a:p>
            <a:pPr lvl="1"/>
            <a:r>
              <a:rPr lang="en-US" dirty="0"/>
              <a:t>Organizational knowledge, internal relationships</a:t>
            </a:r>
          </a:p>
          <a:p>
            <a:r>
              <a:rPr lang="en-US" dirty="0"/>
              <a:t>Training costs</a:t>
            </a:r>
          </a:p>
          <a:p>
            <a:pPr lvl="1"/>
            <a:r>
              <a:rPr lang="en-US" dirty="0"/>
              <a:t>Knowledge workers take </a:t>
            </a:r>
            <a:r>
              <a:rPr lang="en-US" b="1" dirty="0"/>
              <a:t>months</a:t>
            </a:r>
            <a:r>
              <a:rPr lang="en-US" dirty="0"/>
              <a:t> to reach maximum productivity</a:t>
            </a:r>
          </a:p>
        </p:txBody>
      </p:sp>
      <p:sp>
        <p:nvSpPr>
          <p:cNvPr id="4" name="TextBox 3"/>
          <p:cNvSpPr txBox="1"/>
          <p:nvPr/>
        </p:nvSpPr>
        <p:spPr>
          <a:xfrm>
            <a:off x="940236" y="5255567"/>
            <a:ext cx="7263527" cy="461665"/>
          </a:xfrm>
          <a:prstGeom prst="rect">
            <a:avLst/>
          </a:prstGeom>
          <a:noFill/>
        </p:spPr>
        <p:txBody>
          <a:bodyPr wrap="none" rtlCol="0">
            <a:spAutoFit/>
          </a:bodyPr>
          <a:lstStyle/>
          <a:p>
            <a:pPr algn="ctr"/>
            <a:r>
              <a:rPr lang="en-US" sz="2400" b="1" dirty="0">
                <a:solidFill>
                  <a:srgbClr val="B21E28"/>
                </a:solidFill>
              </a:rPr>
              <a:t>Replacement costs average 150% of base salary</a:t>
            </a:r>
          </a:p>
        </p:txBody>
      </p:sp>
    </p:spTree>
    <p:extLst>
      <p:ext uri="{BB962C8B-B14F-4D97-AF65-F5344CB8AC3E}">
        <p14:creationId xmlns:p14="http://schemas.microsoft.com/office/powerpoint/2010/main" val="6923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How to achieve high turnover</a:t>
            </a:r>
          </a:p>
        </p:txBody>
      </p:sp>
      <p:sp>
        <p:nvSpPr>
          <p:cNvPr id="5" name="Content Placeholder 4"/>
          <p:cNvSpPr>
            <a:spLocks noGrp="1"/>
          </p:cNvSpPr>
          <p:nvPr>
            <p:ph sz="half" idx="1"/>
          </p:nvPr>
        </p:nvSpPr>
        <p:spPr/>
        <p:txBody>
          <a:bodyPr>
            <a:normAutofit fontScale="92500" lnSpcReduction="10000"/>
          </a:bodyPr>
          <a:lstStyle/>
          <a:p>
            <a:r>
              <a:rPr lang="en-US" dirty="0"/>
              <a:t>Your technology is old</a:t>
            </a:r>
          </a:p>
          <a:p>
            <a:r>
              <a:rPr lang="en-US" dirty="0"/>
              <a:t>Your applications are too hard to maintain</a:t>
            </a:r>
          </a:p>
          <a:p>
            <a:r>
              <a:rPr lang="en-US" dirty="0"/>
              <a:t>You micromanage your talent</a:t>
            </a:r>
          </a:p>
          <a:p>
            <a:r>
              <a:rPr lang="en-US" dirty="0"/>
              <a:t>You use your talent </a:t>
            </a:r>
            <a:r>
              <a:rPr lang="en-US" dirty="0" smtClean="0"/>
              <a:t>inappropriately</a:t>
            </a:r>
          </a:p>
        </p:txBody>
      </p:sp>
      <p:sp>
        <p:nvSpPr>
          <p:cNvPr id="6" name="Content Placeholder 5"/>
          <p:cNvSpPr>
            <a:spLocks noGrp="1"/>
          </p:cNvSpPr>
          <p:nvPr>
            <p:ph sz="half" idx="2"/>
          </p:nvPr>
        </p:nvSpPr>
        <p:spPr/>
        <p:txBody>
          <a:bodyPr>
            <a:normAutofit fontScale="92500" lnSpcReduction="10000"/>
          </a:bodyPr>
          <a:lstStyle/>
          <a:p>
            <a:r>
              <a:rPr lang="en-US" dirty="0"/>
              <a:t>You are terrible at planning</a:t>
            </a:r>
          </a:p>
          <a:p>
            <a:r>
              <a:rPr lang="en-US" dirty="0"/>
              <a:t>You surround us with bozos</a:t>
            </a:r>
          </a:p>
          <a:p>
            <a:r>
              <a:rPr lang="en-US" dirty="0"/>
              <a:t>Your environment doesn’t </a:t>
            </a:r>
            <a:r>
              <a:rPr lang="en-US" dirty="0" smtClean="0"/>
              <a:t>encourage growth</a:t>
            </a:r>
            <a:endParaRPr lang="en-US" dirty="0"/>
          </a:p>
          <a:p>
            <a:r>
              <a:rPr lang="en-US" dirty="0"/>
              <a:t>Your compensation isn’t keeping pace with the market</a:t>
            </a:r>
          </a:p>
        </p:txBody>
      </p:sp>
    </p:spTree>
    <p:extLst>
      <p:ext uri="{BB962C8B-B14F-4D97-AF65-F5344CB8AC3E}">
        <p14:creationId xmlns:p14="http://schemas.microsoft.com/office/powerpoint/2010/main" val="25502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t>Conclusion / Review</a:t>
            </a:r>
          </a:p>
        </p:txBody>
      </p:sp>
      <p:sp>
        <p:nvSpPr>
          <p:cNvPr id="6" name="Content Placeholder 5"/>
          <p:cNvSpPr>
            <a:spLocks noGrp="1"/>
          </p:cNvSpPr>
          <p:nvPr>
            <p:ph idx="1"/>
          </p:nvPr>
        </p:nvSpPr>
        <p:spPr/>
        <p:txBody>
          <a:bodyPr>
            <a:normAutofit fontScale="70000" lnSpcReduction="20000"/>
          </a:bodyPr>
          <a:lstStyle/>
          <a:p>
            <a:pPr marL="0" indent="0">
              <a:buNone/>
            </a:pPr>
            <a:r>
              <a:rPr lang="en-US" dirty="0"/>
              <a:t>Attracting and retaining good developer talent pays big dividends in productivity.</a:t>
            </a:r>
          </a:p>
          <a:p>
            <a:pPr marL="0" indent="0">
              <a:buNone/>
            </a:pPr>
            <a:endParaRPr lang="en-US" dirty="0"/>
          </a:p>
          <a:p>
            <a:pPr marL="0" indent="0">
              <a:buNone/>
            </a:pPr>
            <a:r>
              <a:rPr lang="en-US" dirty="0"/>
              <a:t>Your hiring process dictates the type of company you will become</a:t>
            </a:r>
          </a:p>
          <a:p>
            <a:pPr marL="0" indent="0">
              <a:buNone/>
            </a:pPr>
            <a:endParaRPr lang="en-US" dirty="0"/>
          </a:p>
          <a:p>
            <a:pPr marL="0" indent="0">
              <a:buNone/>
            </a:pPr>
            <a:r>
              <a:rPr lang="en-US" dirty="0"/>
              <a:t>In order to compete, innovate, and respond to new information, having great people is an incredible competitive advantage</a:t>
            </a:r>
          </a:p>
          <a:p>
            <a:pPr marL="0" indent="0">
              <a:buNone/>
            </a:pPr>
            <a:endParaRPr lang="en-US" dirty="0"/>
          </a:p>
          <a:p>
            <a:pPr marL="0" indent="0">
              <a:buNone/>
            </a:pPr>
            <a:r>
              <a:rPr lang="en-US" dirty="0"/>
              <a:t>Attracting good talent is a continuous process, and it is hard!</a:t>
            </a:r>
          </a:p>
        </p:txBody>
      </p:sp>
    </p:spTree>
    <p:extLst>
      <p:ext uri="{BB962C8B-B14F-4D97-AF65-F5344CB8AC3E}">
        <p14:creationId xmlns:p14="http://schemas.microsoft.com/office/powerpoint/2010/main" val="368251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Every company is a software company?</a:t>
            </a:r>
          </a:p>
        </p:txBody>
      </p:sp>
      <p:sp>
        <p:nvSpPr>
          <p:cNvPr id="3" name="Content Placeholder 2"/>
          <p:cNvSpPr>
            <a:spLocks noGrp="1"/>
          </p:cNvSpPr>
          <p:nvPr>
            <p:ph idx="1"/>
          </p:nvPr>
        </p:nvSpPr>
        <p:spPr/>
        <p:txBody>
          <a:bodyPr>
            <a:normAutofit fontScale="92500" lnSpcReduction="10000"/>
          </a:bodyPr>
          <a:lstStyle/>
          <a:p>
            <a:r>
              <a:rPr lang="en-US" dirty="0"/>
              <a:t>David Kirkpatrick in Forbes suggested that “now every company is a software company”</a:t>
            </a:r>
          </a:p>
          <a:p>
            <a:r>
              <a:rPr lang="en-US" dirty="0"/>
              <a:t>Web, mobile, email marketing, social media (twitter, </a:t>
            </a:r>
            <a:r>
              <a:rPr lang="en-US" dirty="0" err="1"/>
              <a:t>facebook</a:t>
            </a:r>
            <a:r>
              <a:rPr lang="en-US" dirty="0"/>
              <a:t>, </a:t>
            </a:r>
            <a:r>
              <a:rPr lang="en-US" dirty="0" err="1"/>
              <a:t>etc</a:t>
            </a:r>
            <a:r>
              <a:rPr lang="en-US" dirty="0"/>
              <a:t>)</a:t>
            </a:r>
          </a:p>
          <a:p>
            <a:r>
              <a:rPr lang="en-US" dirty="0"/>
              <a:t>Big data, instant feedback, rapid change, plug your company into customer’s lives.</a:t>
            </a:r>
          </a:p>
          <a:p>
            <a:r>
              <a:rPr lang="en-US" dirty="0"/>
              <a:t>Competitive advantages for companies that do this well!</a:t>
            </a:r>
          </a:p>
          <a:p>
            <a:endParaRPr lang="en-US" dirty="0"/>
          </a:p>
        </p:txBody>
      </p:sp>
    </p:spTree>
    <p:extLst>
      <p:ext uri="{BB962C8B-B14F-4D97-AF65-F5344CB8AC3E}">
        <p14:creationId xmlns:p14="http://schemas.microsoft.com/office/powerpoint/2010/main" val="3079467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Two Key Values of Software</a:t>
            </a:r>
          </a:p>
        </p:txBody>
      </p:sp>
      <p:sp>
        <p:nvSpPr>
          <p:cNvPr id="6" name="Text Placeholder 5"/>
          <p:cNvSpPr>
            <a:spLocks noGrp="1"/>
          </p:cNvSpPr>
          <p:nvPr>
            <p:ph type="body" idx="1"/>
          </p:nvPr>
        </p:nvSpPr>
        <p:spPr/>
        <p:txBody>
          <a:bodyPr/>
          <a:lstStyle/>
          <a:p>
            <a:r>
              <a:rPr lang="en-US" dirty="0"/>
              <a:t>Behavior</a:t>
            </a:r>
          </a:p>
        </p:txBody>
      </p:sp>
      <p:sp>
        <p:nvSpPr>
          <p:cNvPr id="7" name="Content Placeholder 6"/>
          <p:cNvSpPr>
            <a:spLocks noGrp="1"/>
          </p:cNvSpPr>
          <p:nvPr>
            <p:ph sz="half" idx="2"/>
          </p:nvPr>
        </p:nvSpPr>
        <p:spPr/>
        <p:txBody>
          <a:bodyPr/>
          <a:lstStyle/>
          <a:p>
            <a:r>
              <a:rPr lang="en-US" dirty="0"/>
              <a:t>Predictable</a:t>
            </a:r>
          </a:p>
          <a:p>
            <a:r>
              <a:rPr lang="en-US" dirty="0"/>
              <a:t>Accurate</a:t>
            </a:r>
          </a:p>
          <a:p>
            <a:r>
              <a:rPr lang="en-US" dirty="0"/>
              <a:t>User </a:t>
            </a:r>
            <a:r>
              <a:rPr lang="en-US" dirty="0" smtClean="0"/>
              <a:t>Friendly</a:t>
            </a:r>
            <a:endParaRPr lang="en-US" dirty="0"/>
          </a:p>
          <a:p>
            <a:r>
              <a:rPr lang="en-US" dirty="0"/>
              <a:t>High user satisfaction = high profitability</a:t>
            </a:r>
          </a:p>
        </p:txBody>
      </p:sp>
      <p:sp>
        <p:nvSpPr>
          <p:cNvPr id="8" name="Text Placeholder 7"/>
          <p:cNvSpPr>
            <a:spLocks noGrp="1"/>
          </p:cNvSpPr>
          <p:nvPr>
            <p:ph type="body" sz="quarter" idx="3"/>
          </p:nvPr>
        </p:nvSpPr>
        <p:spPr/>
        <p:txBody>
          <a:bodyPr/>
          <a:lstStyle/>
          <a:p>
            <a:r>
              <a:rPr lang="en-US" dirty="0"/>
              <a:t>Ease of Change</a:t>
            </a:r>
          </a:p>
        </p:txBody>
      </p:sp>
      <p:sp>
        <p:nvSpPr>
          <p:cNvPr id="9" name="Content Placeholder 8"/>
          <p:cNvSpPr>
            <a:spLocks noGrp="1"/>
          </p:cNvSpPr>
          <p:nvPr>
            <p:ph sz="quarter" idx="4"/>
          </p:nvPr>
        </p:nvSpPr>
        <p:spPr/>
        <p:txBody>
          <a:bodyPr/>
          <a:lstStyle/>
          <a:p>
            <a:r>
              <a:rPr lang="en-US" dirty="0"/>
              <a:t>Change is inevitable</a:t>
            </a:r>
          </a:p>
          <a:p>
            <a:r>
              <a:rPr lang="en-US" dirty="0"/>
              <a:t>Difficult to change means:</a:t>
            </a:r>
          </a:p>
          <a:p>
            <a:pPr lvl="1"/>
            <a:r>
              <a:rPr lang="en-US" dirty="0"/>
              <a:t>Longer waits</a:t>
            </a:r>
          </a:p>
          <a:p>
            <a:pPr lvl="1"/>
            <a:r>
              <a:rPr lang="en-US" dirty="0"/>
              <a:t>More expense</a:t>
            </a:r>
          </a:p>
          <a:p>
            <a:pPr lvl="1"/>
            <a:r>
              <a:rPr lang="en-US" dirty="0"/>
              <a:t>More fear</a:t>
            </a:r>
          </a:p>
          <a:p>
            <a:pPr lvl="1"/>
            <a:r>
              <a:rPr lang="en-US" dirty="0"/>
              <a:t>Less satisfaction</a:t>
            </a:r>
          </a:p>
          <a:p>
            <a:pPr lvl="1"/>
            <a:r>
              <a:rPr lang="en-US" dirty="0"/>
              <a:t>Low profitability</a:t>
            </a:r>
          </a:p>
        </p:txBody>
      </p:sp>
    </p:spTree>
    <p:extLst>
      <p:ext uri="{BB962C8B-B14F-4D97-AF65-F5344CB8AC3E}">
        <p14:creationId xmlns:p14="http://schemas.microsoft.com/office/powerpoint/2010/main" val="6475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fade">
                                      <p:cBhvr>
                                        <p:cTn id="34" dur="500"/>
                                        <p:tgtEl>
                                          <p:spTgt spid="9">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fade">
                                      <p:cBhvr>
                                        <p:cTn id="40" dur="500"/>
                                        <p:tgtEl>
                                          <p:spTgt spid="9">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Effect transition="in" filter="fade">
                                      <p:cBhvr>
                                        <p:cTn id="43" dur="500"/>
                                        <p:tgtEl>
                                          <p:spTgt spid="9">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fade">
                                      <p:cBhvr>
                                        <p:cTn id="46" dur="500"/>
                                        <p:tgtEl>
                                          <p:spTgt spid="9">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Good developers are… worth it!</a:t>
            </a:r>
          </a:p>
        </p:txBody>
      </p:sp>
      <p:sp>
        <p:nvSpPr>
          <p:cNvPr id="3" name="Content Placeholder 2"/>
          <p:cNvSpPr>
            <a:spLocks noGrp="1"/>
          </p:cNvSpPr>
          <p:nvPr>
            <p:ph idx="1"/>
          </p:nvPr>
        </p:nvSpPr>
        <p:spPr/>
        <p:txBody>
          <a:bodyPr>
            <a:normAutofit fontScale="92500" lnSpcReduction="10000"/>
          </a:bodyPr>
          <a:lstStyle/>
          <a:p>
            <a:r>
              <a:rPr lang="en-US" dirty="0"/>
              <a:t>Many studies over the years show the best developers are orders of magnitude better than the worst.</a:t>
            </a:r>
          </a:p>
          <a:p>
            <a:r>
              <a:rPr lang="en-US" dirty="0"/>
              <a:t>General rule of thumb:</a:t>
            </a:r>
          </a:p>
          <a:p>
            <a:pPr lvl="1"/>
            <a:r>
              <a:rPr lang="en-US" dirty="0"/>
              <a:t>Good 10x more productive than bad</a:t>
            </a:r>
          </a:p>
          <a:p>
            <a:pPr lvl="1"/>
            <a:r>
              <a:rPr lang="en-US" dirty="0"/>
              <a:t>Good 2.5x more productive than average</a:t>
            </a:r>
          </a:p>
          <a:p>
            <a:pPr lvl="1"/>
            <a:r>
              <a:rPr lang="en-US" dirty="0"/>
              <a:t>High side of median 2x more productive than low side</a:t>
            </a:r>
          </a:p>
          <a:p>
            <a:pPr lvl="1"/>
            <a:r>
              <a:rPr lang="en-US" dirty="0"/>
              <a:t>Bad developers can create “negative work”</a:t>
            </a:r>
          </a:p>
        </p:txBody>
      </p:sp>
    </p:spTree>
    <p:extLst>
      <p:ext uri="{BB962C8B-B14F-4D97-AF65-F5344CB8AC3E}">
        <p14:creationId xmlns:p14="http://schemas.microsoft.com/office/powerpoint/2010/main" val="245711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We have a talent shortage!</a:t>
            </a:r>
          </a:p>
        </p:txBody>
      </p:sp>
      <p:sp>
        <p:nvSpPr>
          <p:cNvPr id="3" name="Content Placeholder 2"/>
          <p:cNvSpPr>
            <a:spLocks noGrp="1"/>
          </p:cNvSpPr>
          <p:nvPr>
            <p:ph idx="1"/>
          </p:nvPr>
        </p:nvSpPr>
        <p:spPr/>
        <p:txBody>
          <a:bodyPr>
            <a:normAutofit fontScale="92500"/>
          </a:bodyPr>
          <a:lstStyle/>
          <a:p>
            <a:r>
              <a:rPr lang="en-US" dirty="0"/>
              <a:t>Annual employer surveys show that technically skilled positions in North America are difficult to fill in spite of the economy.</a:t>
            </a:r>
          </a:p>
          <a:p>
            <a:r>
              <a:rPr lang="en-US" dirty="0"/>
              <a:t>The #1 cited reason: Lack of available talent / qualified applicants.</a:t>
            </a:r>
          </a:p>
          <a:p>
            <a:r>
              <a:rPr lang="en-US" dirty="0"/>
              <a:t>Code.org reports 1 million open jobs by 2020.</a:t>
            </a:r>
          </a:p>
          <a:p>
            <a:pPr lvl="1"/>
            <a:r>
              <a:rPr lang="en-US" dirty="0"/>
              <a:t>Even if we hired every comp </a:t>
            </a:r>
            <a:r>
              <a:rPr lang="en-US" dirty="0" err="1"/>
              <a:t>sci</a:t>
            </a:r>
            <a:r>
              <a:rPr lang="en-US" dirty="0"/>
              <a:t> graduate</a:t>
            </a:r>
          </a:p>
        </p:txBody>
      </p:sp>
    </p:spTree>
    <p:extLst>
      <p:ext uri="{BB962C8B-B14F-4D97-AF65-F5344CB8AC3E}">
        <p14:creationId xmlns:p14="http://schemas.microsoft.com/office/powerpoint/2010/main" val="11104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Established Professionals are Unhappy</a:t>
            </a:r>
          </a:p>
        </p:txBody>
      </p:sp>
      <p:sp>
        <p:nvSpPr>
          <p:cNvPr id="3" name="Content Placeholder 2"/>
          <p:cNvSpPr>
            <a:spLocks noGrp="1"/>
          </p:cNvSpPr>
          <p:nvPr>
            <p:ph idx="1"/>
          </p:nvPr>
        </p:nvSpPr>
        <p:spPr/>
        <p:txBody>
          <a:bodyPr>
            <a:normAutofit lnSpcReduction="10000"/>
          </a:bodyPr>
          <a:lstStyle/>
          <a:p>
            <a:r>
              <a:rPr lang="en-US" dirty="0"/>
              <a:t>31% of IT professionals say their current work is the most stressful of their career.</a:t>
            </a:r>
          </a:p>
          <a:p>
            <a:r>
              <a:rPr lang="en-US" dirty="0"/>
              <a:t>23% report being disengaged at work.</a:t>
            </a:r>
          </a:p>
          <a:p>
            <a:r>
              <a:rPr lang="en-US" dirty="0"/>
              <a:t>28% report that keeping up with technology is their most stressful task.  </a:t>
            </a:r>
          </a:p>
          <a:p>
            <a:r>
              <a:rPr lang="en-US" dirty="0"/>
              <a:t>81% of </a:t>
            </a:r>
            <a:r>
              <a:rPr lang="en-US" u="sng" dirty="0"/>
              <a:t>entry and mid level developers</a:t>
            </a:r>
            <a:r>
              <a:rPr lang="en-US" dirty="0"/>
              <a:t> say stress causes them to initiate a job search.</a:t>
            </a:r>
          </a:p>
        </p:txBody>
      </p:sp>
    </p:spTree>
    <p:extLst>
      <p:ext uri="{BB962C8B-B14F-4D97-AF65-F5344CB8AC3E}">
        <p14:creationId xmlns:p14="http://schemas.microsoft.com/office/powerpoint/2010/main" val="358726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cost of bad hires is exceptionally high!</a:t>
            </a:r>
            <a:endParaRPr lang="en-US" sz="3600" dirty="0"/>
          </a:p>
        </p:txBody>
      </p:sp>
      <p:sp>
        <p:nvSpPr>
          <p:cNvPr id="6" name="Text Placeholder 5"/>
          <p:cNvSpPr>
            <a:spLocks noGrp="1"/>
          </p:cNvSpPr>
          <p:nvPr>
            <p:ph type="body" idx="1"/>
          </p:nvPr>
        </p:nvSpPr>
        <p:spPr/>
        <p:txBody>
          <a:bodyPr/>
          <a:lstStyle/>
          <a:p>
            <a:r>
              <a:rPr lang="en-US" dirty="0"/>
              <a:t>What you want</a:t>
            </a:r>
          </a:p>
        </p:txBody>
      </p:sp>
      <p:sp>
        <p:nvSpPr>
          <p:cNvPr id="3" name="Content Placeholder 2"/>
          <p:cNvSpPr>
            <a:spLocks noGrp="1"/>
          </p:cNvSpPr>
          <p:nvPr>
            <p:ph sz="half" idx="2"/>
          </p:nvPr>
        </p:nvSpPr>
        <p:spPr/>
        <p:txBody>
          <a:bodyPr>
            <a:normAutofit lnSpcReduction="10000"/>
          </a:bodyPr>
          <a:lstStyle/>
          <a:p>
            <a:r>
              <a:rPr lang="en-US" dirty="0"/>
              <a:t>Smart</a:t>
            </a:r>
          </a:p>
          <a:p>
            <a:r>
              <a:rPr lang="en-US" dirty="0"/>
              <a:t>Productive</a:t>
            </a:r>
          </a:p>
          <a:p>
            <a:r>
              <a:rPr lang="en-US" dirty="0"/>
              <a:t>Passionate</a:t>
            </a:r>
          </a:p>
          <a:p>
            <a:r>
              <a:rPr lang="en-US" dirty="0"/>
              <a:t>Communicator</a:t>
            </a:r>
          </a:p>
          <a:p>
            <a:r>
              <a:rPr lang="en-US" dirty="0"/>
              <a:t>Can actually write </a:t>
            </a:r>
            <a:r>
              <a:rPr lang="en-US" dirty="0" smtClean="0"/>
              <a:t>code</a:t>
            </a:r>
          </a:p>
          <a:p>
            <a:endParaRPr lang="en-US" dirty="0"/>
          </a:p>
          <a:p>
            <a:pPr marL="0" indent="0">
              <a:buNone/>
            </a:pPr>
            <a:r>
              <a:rPr lang="en-US" dirty="0" smtClean="0"/>
              <a:t>Your hiring process</a:t>
            </a:r>
            <a:r>
              <a:rPr lang="is-IS" dirty="0" smtClean="0"/>
              <a:t>…</a:t>
            </a:r>
          </a:p>
          <a:p>
            <a:pPr marL="0" indent="0">
              <a:buNone/>
            </a:pPr>
            <a:r>
              <a:rPr lang="en-US" dirty="0" smtClean="0"/>
              <a:t>					</a:t>
            </a:r>
            <a:r>
              <a:rPr lang="en-US" dirty="0" smtClean="0">
                <a:solidFill>
                  <a:srgbClr val="B21E28"/>
                </a:solidFill>
              </a:rPr>
              <a:t>s</a:t>
            </a:r>
            <a:r>
              <a:rPr lang="is-IS" dirty="0" smtClean="0">
                <a:solidFill>
                  <a:srgbClr val="B21E28"/>
                </a:solidFill>
              </a:rPr>
              <a:t>ucks!</a:t>
            </a:r>
            <a:endParaRPr lang="en-US" dirty="0">
              <a:solidFill>
                <a:srgbClr val="B21E28"/>
              </a:solidFill>
            </a:endParaRPr>
          </a:p>
        </p:txBody>
      </p:sp>
      <p:sp>
        <p:nvSpPr>
          <p:cNvPr id="7" name="Text Placeholder 6"/>
          <p:cNvSpPr>
            <a:spLocks noGrp="1"/>
          </p:cNvSpPr>
          <p:nvPr>
            <p:ph type="body" sz="quarter" idx="3"/>
          </p:nvPr>
        </p:nvSpPr>
        <p:spPr/>
        <p:txBody>
          <a:bodyPr/>
          <a:lstStyle/>
          <a:p>
            <a:r>
              <a:rPr lang="en-US" dirty="0"/>
              <a:t>Avoid These!</a:t>
            </a:r>
          </a:p>
        </p:txBody>
      </p:sp>
      <p:sp>
        <p:nvSpPr>
          <p:cNvPr id="8" name="Content Placeholder 7"/>
          <p:cNvSpPr>
            <a:spLocks noGrp="1"/>
          </p:cNvSpPr>
          <p:nvPr>
            <p:ph sz="quarter" idx="4"/>
          </p:nvPr>
        </p:nvSpPr>
        <p:spPr/>
        <p:txBody>
          <a:bodyPr>
            <a:normAutofit/>
          </a:bodyPr>
          <a:lstStyle/>
          <a:p>
            <a:r>
              <a:rPr lang="en-US" dirty="0"/>
              <a:t>Alphabet soup job ad</a:t>
            </a:r>
          </a:p>
          <a:p>
            <a:r>
              <a:rPr lang="en-US" dirty="0"/>
              <a:t>Errors in job ad</a:t>
            </a:r>
          </a:p>
          <a:p>
            <a:r>
              <a:rPr lang="en-US" dirty="0"/>
              <a:t>Pre-screening software is bad, also annoying</a:t>
            </a:r>
          </a:p>
          <a:p>
            <a:r>
              <a:rPr lang="en-US" dirty="0"/>
              <a:t>Interviewers that talk too much</a:t>
            </a:r>
          </a:p>
          <a:p>
            <a:r>
              <a:rPr lang="en-US" dirty="0"/>
              <a:t>Technical Trivia Game</a:t>
            </a:r>
          </a:p>
          <a:p>
            <a:r>
              <a:rPr lang="en-US" dirty="0"/>
              <a:t>Group interviews</a:t>
            </a:r>
          </a:p>
        </p:txBody>
      </p:sp>
    </p:spTree>
    <p:extLst>
      <p:ext uri="{BB962C8B-B14F-4D97-AF65-F5344CB8AC3E}">
        <p14:creationId xmlns:p14="http://schemas.microsoft.com/office/powerpoint/2010/main" val="109765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500"/>
                                        <p:tgtEl>
                                          <p:spTgt spid="8">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500"/>
                                        <p:tgtEl>
                                          <p:spTgt spid="8">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fade">
                                      <p:cBhvr>
                                        <p:cTn id="39" dur="500"/>
                                        <p:tgtEl>
                                          <p:spTgt spid="8">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500"/>
                                        <p:tgtEl>
                                          <p:spTgt spid="8">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8">
                                            <p:txEl>
                                              <p:pRg st="5" end="5"/>
                                            </p:txEl>
                                          </p:spTgt>
                                        </p:tgtEl>
                                        <p:attrNameLst>
                                          <p:attrName>style.visibility</p:attrName>
                                        </p:attrNameLst>
                                      </p:cBhvr>
                                      <p:to>
                                        <p:strVal val="visible"/>
                                      </p:to>
                                    </p:set>
                                    <p:animEffect transition="in" filter="fade">
                                      <p:cBhvr>
                                        <p:cTn id="4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0"/>
            <a:ext cx="8183880" cy="457200"/>
          </a:xfrm>
        </p:spPr>
        <p:txBody>
          <a:bodyPr>
            <a:normAutofit/>
          </a:bodyPr>
          <a:lstStyle/>
          <a:p>
            <a:pPr algn="ctr"/>
            <a:r>
              <a:rPr lang="en-US" sz="2400" dirty="0"/>
              <a:t>Specific Technologies Don’t Matter Long Term!</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57200" y="270253"/>
            <a:ext cx="8183880" cy="4782625"/>
          </a:xfrm>
        </p:spPr>
      </p:pic>
    </p:spTree>
    <p:extLst>
      <p:ext uri="{BB962C8B-B14F-4D97-AF65-F5344CB8AC3E}">
        <p14:creationId xmlns:p14="http://schemas.microsoft.com/office/powerpoint/2010/main" val="240524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2015PartnerPlus-PPT-Template">
  <a:themeElements>
    <a:clrScheme name="Custom 1">
      <a:dk1>
        <a:srgbClr val="2C2D2C"/>
      </a:dk1>
      <a:lt1>
        <a:sysClr val="window" lastClr="FFFFFF"/>
      </a:lt1>
      <a:dk2>
        <a:srgbClr val="5A5B5F"/>
      </a:dk2>
      <a:lt2>
        <a:srgbClr val="D2D3D2"/>
      </a:lt2>
      <a:accent1>
        <a:srgbClr val="C50524"/>
      </a:accent1>
      <a:accent2>
        <a:srgbClr val="29547C"/>
      </a:accent2>
      <a:accent3>
        <a:srgbClr val="17B879"/>
      </a:accent3>
      <a:accent4>
        <a:srgbClr val="4A76A6"/>
      </a:accent4>
      <a:accent5>
        <a:srgbClr val="F3A62A"/>
      </a:accent5>
      <a:accent6>
        <a:srgbClr val="7E4AC2"/>
      </a:accent6>
      <a:hlink>
        <a:srgbClr val="B11126"/>
      </a:hlink>
      <a:folHlink>
        <a:srgbClr val="F3A6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2015PartnerPlus-PPT-Template.potx</Template>
  <TotalTime>4645</TotalTime>
  <Words>3494</Words>
  <Application>Microsoft Macintosh PowerPoint</Application>
  <PresentationFormat>On-screen Show (4:3)</PresentationFormat>
  <Paragraphs>353</Paragraphs>
  <Slides>22</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Calibri</vt:lpstr>
      <vt:lpstr>Arial</vt:lpstr>
      <vt:lpstr>2015PartnerPlus-PPT-Template</vt:lpstr>
      <vt:lpstr>Building a Better Development Shop</vt:lpstr>
      <vt:lpstr>About me</vt:lpstr>
      <vt:lpstr>Every company is a software company?</vt:lpstr>
      <vt:lpstr>Two Key Values of Software</vt:lpstr>
      <vt:lpstr>Good developers are… worth it!</vt:lpstr>
      <vt:lpstr>We have a talent shortage!</vt:lpstr>
      <vt:lpstr>Established Professionals are Unhappy</vt:lpstr>
      <vt:lpstr>The cost of bad hires is exceptionally high!</vt:lpstr>
      <vt:lpstr>Specific Technologies Don’t Matter Long Term!</vt:lpstr>
      <vt:lpstr>Pragmatism &gt; Methodology</vt:lpstr>
      <vt:lpstr>Common traits of high performing teams</vt:lpstr>
      <vt:lpstr>They keep track of their things</vt:lpstr>
      <vt:lpstr>They fix bugs early</vt:lpstr>
      <vt:lpstr>Specification writing is important</vt:lpstr>
      <vt:lpstr>Cross functional teams</vt:lpstr>
      <vt:lpstr>Build a Culture of Trust</vt:lpstr>
      <vt:lpstr>Interruptions are really bad</vt:lpstr>
      <vt:lpstr>Don’t skimp on good tools</vt:lpstr>
      <vt:lpstr>Fatigue is deadly to productivity</vt:lpstr>
      <vt:lpstr>Turnover is very expensive</vt:lpstr>
      <vt:lpstr>How to achieve high turnover</vt:lpstr>
      <vt:lpstr>Conclusion / Review</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Christy Swanberg</dc:creator>
  <cp:lastModifiedBy>Eric Wise</cp:lastModifiedBy>
  <cp:revision>44</cp:revision>
  <dcterms:created xsi:type="dcterms:W3CDTF">2015-08-27T14:13:31Z</dcterms:created>
  <dcterms:modified xsi:type="dcterms:W3CDTF">2017-01-13T21:58:07Z</dcterms:modified>
</cp:coreProperties>
</file>