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7" r:id="rId2"/>
    <p:sldId id="258" r:id="rId3"/>
    <p:sldId id="260" r:id="rId4"/>
    <p:sldId id="279" r:id="rId5"/>
    <p:sldId id="261" r:id="rId6"/>
    <p:sldId id="263" r:id="rId7"/>
    <p:sldId id="262" r:id="rId8"/>
    <p:sldId id="264" r:id="rId9"/>
    <p:sldId id="265" r:id="rId10"/>
    <p:sldId id="266" r:id="rId11"/>
    <p:sldId id="267" r:id="rId12"/>
    <p:sldId id="277" r:id="rId13"/>
    <p:sldId id="276" r:id="rId14"/>
    <p:sldId id="270" r:id="rId15"/>
    <p:sldId id="280" r:id="rId16"/>
    <p:sldId id="271" r:id="rId17"/>
    <p:sldId id="273" r:id="rId18"/>
    <p:sldId id="275" r:id="rId19"/>
    <p:sldId id="269" r:id="rId20"/>
    <p:sldId id="274" r:id="rId21"/>
    <p:sldId id="272" r:id="rId22"/>
    <p:sldId id="25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8448" autoAdjust="0"/>
  </p:normalViewPr>
  <p:slideViewPr>
    <p:cSldViewPr>
      <p:cViewPr varScale="1">
        <p:scale>
          <a:sx n="100" d="100"/>
          <a:sy n="100" d="100"/>
        </p:scale>
        <p:origin x="907" y="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02" d="100"/>
          <a:sy n="102" d="100"/>
        </p:scale>
        <p:origin x="-445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6131E3-072D-1447-B771-F05C9D397949}" type="datetimeFigureOut">
              <a:rPr lang="en-US" smtClean="0"/>
              <a:t>12/30/2014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934F0-5B1B-8749-81A0-841A016B70B5}" type="slidenum">
              <a:rPr lang="en-US" smtClean="0"/>
              <a:t>‹#›</a:t>
            </a:fld>
            <a:endParaRPr lang="en-US" dirty="0"/>
          </a:p>
        </p:txBody>
      </p:sp>
    </p:spTree>
    <p:extLst>
      <p:ext uri="{BB962C8B-B14F-4D97-AF65-F5344CB8AC3E}">
        <p14:creationId xmlns:p14="http://schemas.microsoft.com/office/powerpoint/2010/main" val="8840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C9721-1813-4A55-A5DA-76417DB5EE62}" type="datetimeFigureOut">
              <a:rPr lang="en-US" smtClean="0"/>
              <a:t>12/30/2014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D4B8C3-E62F-4D90-96E6-3B107CCE0282}" type="slidenum">
              <a:rPr lang="en-US" smtClean="0"/>
              <a:t>‹#›</a:t>
            </a:fld>
            <a:endParaRPr lang="en-US" dirty="0"/>
          </a:p>
        </p:txBody>
      </p:sp>
    </p:spTree>
    <p:extLst>
      <p:ext uri="{BB962C8B-B14F-4D97-AF65-F5344CB8AC3E}">
        <p14:creationId xmlns:p14="http://schemas.microsoft.com/office/powerpoint/2010/main" val="14853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1</a:t>
            </a:fld>
            <a:endParaRPr lang="en-US" dirty="0"/>
          </a:p>
        </p:txBody>
      </p:sp>
    </p:spTree>
    <p:extLst>
      <p:ext uri="{BB962C8B-B14F-4D97-AF65-F5344CB8AC3E}">
        <p14:creationId xmlns:p14="http://schemas.microsoft.com/office/powerpoint/2010/main" val="23072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2</a:t>
            </a:fld>
            <a:endParaRPr lang="en-US" dirty="0"/>
          </a:p>
        </p:txBody>
      </p:sp>
    </p:spTree>
    <p:extLst>
      <p:ext uri="{BB962C8B-B14F-4D97-AF65-F5344CB8AC3E}">
        <p14:creationId xmlns:p14="http://schemas.microsoft.com/office/powerpoint/2010/main" val="2307248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12/30/2014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53304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12/30/2014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7347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12/30/2014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200203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12/30/2014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171695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6A9824-C09F-4166-9A2C-6C9FA577887A}" type="datetimeFigureOut">
              <a:rPr lang="en-US" smtClean="0"/>
              <a:t>12/30/2014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83751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6A9824-C09F-4166-9A2C-6C9FA577887A}" type="datetimeFigureOut">
              <a:rPr lang="en-US" smtClean="0"/>
              <a:t>12/30/2014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87403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6A9824-C09F-4166-9A2C-6C9FA577887A}" type="datetimeFigureOut">
              <a:rPr lang="en-US" smtClean="0"/>
              <a:t>12/30/2014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13827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6A9824-C09F-4166-9A2C-6C9FA577887A}" type="datetimeFigureOut">
              <a:rPr lang="en-US" smtClean="0"/>
              <a:t>12/30/2014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06311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A9824-C09F-4166-9A2C-6C9FA577887A}" type="datetimeFigureOut">
              <a:rPr lang="en-US" smtClean="0"/>
              <a:t>12/30/2014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4264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12/30/2014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93246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12/30/2014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10231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5943600" y="6248400"/>
            <a:ext cx="3077353" cy="53304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A9824-C09F-4166-9A2C-6C9FA577887A}" type="datetimeFigureOut">
              <a:rPr lang="en-US" smtClean="0"/>
              <a:t>12/30/2014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8428D-D386-4495-92DE-F6DE735AACA7}" type="slidenum">
              <a:rPr lang="en-US" smtClean="0"/>
              <a:t>‹#›</a:t>
            </a:fld>
            <a:endParaRPr lang="en-US" dirty="0"/>
          </a:p>
        </p:txBody>
      </p:sp>
    </p:spTree>
    <p:extLst>
      <p:ext uri="{BB962C8B-B14F-4D97-AF65-F5344CB8AC3E}">
        <p14:creationId xmlns:p14="http://schemas.microsoft.com/office/powerpoint/2010/main" val="133885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eveloper.android.com/google/gcm/client.html#manife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android.com/google/gcm/index.html" TargetMode="External"/><Relationship Id="rId7" Type="http://schemas.openxmlformats.org/officeDocument/2006/relationships/hyperlink" Target="http://droid-at-screen.ribomation.com/" TargetMode="External"/><Relationship Id="rId2" Type="http://schemas.openxmlformats.org/officeDocument/2006/relationships/hyperlink" Target="https://github.com/LeadingEDJE/MobilePushNotification" TargetMode="External"/><Relationship Id="rId1" Type="http://schemas.openxmlformats.org/officeDocument/2006/relationships/slideLayout" Target="../slideLayouts/slideLayout2.xml"/><Relationship Id="rId6" Type="http://schemas.openxmlformats.org/officeDocument/2006/relationships/hyperlink" Target="https://chrome.google.com/webstore/detail/dhc-rest-http-api-client/aejoelaoggembcahagimdiliamlcdmfm?hl=en" TargetMode="External"/><Relationship Id="rId5" Type="http://schemas.openxmlformats.org/officeDocument/2006/relationships/hyperlink" Target="http://developer.android.com/sdk/installing/studio-build.html" TargetMode="External"/><Relationship Id="rId4" Type="http://schemas.openxmlformats.org/officeDocument/2006/relationships/hyperlink" Target="http://developer.android.com/google/play-services/setup.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loud.google.com/conso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ctrTitle"/>
          </p:nvPr>
        </p:nvSpPr>
        <p:spPr/>
        <p:txBody>
          <a:bodyPr>
            <a:normAutofit fontScale="90000"/>
          </a:bodyPr>
          <a:lstStyle/>
          <a:p>
            <a:r>
              <a:rPr lang="en-US" dirty="0"/>
              <a:t>Implementing Push Notification </a:t>
            </a:r>
            <a:r>
              <a:rPr lang="en-US" dirty="0" smtClean="0"/>
              <a:t>Support </a:t>
            </a:r>
            <a:r>
              <a:rPr lang="en-US" dirty="0"/>
              <a:t>in your Android </a:t>
            </a:r>
            <a:r>
              <a:rPr lang="en-US" dirty="0" smtClean="0"/>
              <a:t>Application</a:t>
            </a:r>
            <a:endParaRPr lang="en-US" dirty="0"/>
          </a:p>
        </p:txBody>
      </p:sp>
      <p:sp>
        <p:nvSpPr>
          <p:cNvPr id="5" name="Subtitle 4"/>
          <p:cNvSpPr>
            <a:spLocks noGrp="1"/>
          </p:cNvSpPr>
          <p:nvPr>
            <p:ph type="subTitle" idx="1"/>
          </p:nvPr>
        </p:nvSpPr>
        <p:spPr/>
        <p:txBody>
          <a:bodyPr/>
          <a:lstStyle/>
          <a:p>
            <a:r>
              <a:rPr lang="en-US" dirty="0" smtClean="0">
                <a:solidFill>
                  <a:srgbClr val="4D4E50"/>
                </a:solidFill>
              </a:rPr>
              <a:t>Keith Wedinger</a:t>
            </a:r>
          </a:p>
          <a:p>
            <a:r>
              <a:rPr lang="en-US" dirty="0" smtClean="0">
                <a:solidFill>
                  <a:srgbClr val="4D4E50"/>
                </a:solidFill>
              </a:rPr>
              <a:t>Director of </a:t>
            </a:r>
            <a:r>
              <a:rPr lang="en-US" smtClean="0">
                <a:solidFill>
                  <a:srgbClr val="4D4E50"/>
                </a:solidFill>
              </a:rPr>
              <a:t>Technology Solutions</a:t>
            </a:r>
            <a:endParaRPr lang="en-US" dirty="0">
              <a:solidFill>
                <a:srgbClr val="4D4E50"/>
              </a:solidFill>
            </a:endParaRP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9554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Add Google Play Services Library - Eclipse</a:t>
            </a:r>
            <a:endParaRPr lang="en-US" sz="3600" dirty="0"/>
          </a:p>
        </p:txBody>
      </p:sp>
      <p:sp>
        <p:nvSpPr>
          <p:cNvPr id="3" name="Content Placeholder 2"/>
          <p:cNvSpPr>
            <a:spLocks noGrp="1"/>
          </p:cNvSpPr>
          <p:nvPr>
            <p:ph idx="1"/>
          </p:nvPr>
        </p:nvSpPr>
        <p:spPr/>
        <p:txBody>
          <a:bodyPr>
            <a:normAutofit/>
          </a:bodyPr>
          <a:lstStyle/>
          <a:p>
            <a:r>
              <a:rPr lang="en-US" sz="2800" dirty="0" smtClean="0"/>
              <a:t>Copy library project </a:t>
            </a:r>
            <a:r>
              <a:rPr lang="en-US" sz="2800" dirty="0"/>
              <a:t>from &lt;android-sdk&gt;/extras/google/google_play_services/libproject/google-play-services_lib</a:t>
            </a:r>
            <a:r>
              <a:rPr lang="en-US" sz="2800" dirty="0" smtClean="0"/>
              <a:t>/ to your Android app project directory</a:t>
            </a:r>
          </a:p>
          <a:p>
            <a:r>
              <a:rPr lang="en-US" sz="2800" dirty="0" smtClean="0"/>
              <a:t>Import library project into your Eclipse workspace</a:t>
            </a:r>
          </a:p>
          <a:p>
            <a:pPr lvl="1"/>
            <a:r>
              <a:rPr lang="en-US" sz="2400" dirty="0"/>
              <a:t>Click File &gt; Import, select Android &gt; Existing Android Code into Workspace, and browse to the copy of the library project to import </a:t>
            </a:r>
            <a:r>
              <a:rPr lang="en-US" sz="2400" dirty="0" smtClean="0"/>
              <a:t>it</a:t>
            </a:r>
            <a:endParaRPr lang="en-US" dirty="0" smtClean="0"/>
          </a:p>
          <a:p>
            <a:endParaRPr lang="en-US" sz="2800" dirty="0"/>
          </a:p>
        </p:txBody>
      </p:sp>
    </p:spTree>
    <p:extLst>
      <p:ext uri="{BB962C8B-B14F-4D97-AF65-F5344CB8AC3E}">
        <p14:creationId xmlns:p14="http://schemas.microsoft.com/office/powerpoint/2010/main" val="2482566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Add Google Play Services Library - Eclipse</a:t>
            </a:r>
          </a:p>
        </p:txBody>
      </p:sp>
      <p:sp>
        <p:nvSpPr>
          <p:cNvPr id="3" name="Content Placeholder 2"/>
          <p:cNvSpPr>
            <a:spLocks noGrp="1"/>
          </p:cNvSpPr>
          <p:nvPr>
            <p:ph idx="1"/>
          </p:nvPr>
        </p:nvSpPr>
        <p:spPr>
          <a:xfrm>
            <a:off x="457200" y="1600200"/>
            <a:ext cx="8229600" cy="4267199"/>
          </a:xfrm>
        </p:spPr>
        <p:txBody>
          <a:bodyPr>
            <a:noAutofit/>
          </a:bodyPr>
          <a:lstStyle/>
          <a:p>
            <a:r>
              <a:rPr lang="en-US" sz="2800" dirty="0"/>
              <a:t>Add Project Reference </a:t>
            </a:r>
            <a:r>
              <a:rPr lang="en-US" sz="2800" dirty="0" smtClean="0"/>
              <a:t>for library project to </a:t>
            </a:r>
            <a:r>
              <a:rPr lang="en-US" sz="2800" dirty="0"/>
              <a:t>your Android app project</a:t>
            </a:r>
          </a:p>
          <a:p>
            <a:pPr lvl="1"/>
            <a:r>
              <a:rPr lang="en-US" sz="2400" dirty="0" smtClean="0"/>
              <a:t>Right-click on Android app project and select Properties</a:t>
            </a:r>
          </a:p>
          <a:p>
            <a:pPr lvl="1"/>
            <a:r>
              <a:rPr lang="en-US" sz="2400" dirty="0" smtClean="0"/>
              <a:t>Select </a:t>
            </a:r>
            <a:r>
              <a:rPr lang="en-US" sz="2400" dirty="0"/>
              <a:t>the "Android" properties </a:t>
            </a:r>
            <a:r>
              <a:rPr lang="en-US" sz="2400" dirty="0" smtClean="0"/>
              <a:t>group</a:t>
            </a:r>
          </a:p>
          <a:p>
            <a:pPr lvl="1"/>
            <a:r>
              <a:rPr lang="en-US" sz="2400" dirty="0" smtClean="0"/>
              <a:t>Click Add… under Library and select the imported google-play-</a:t>
            </a:r>
            <a:r>
              <a:rPr lang="en-US" sz="2400" dirty="0" err="1" smtClean="0"/>
              <a:t>services_lib</a:t>
            </a:r>
            <a:r>
              <a:rPr lang="en-US" sz="2400" dirty="0" smtClean="0"/>
              <a:t> project</a:t>
            </a:r>
          </a:p>
          <a:p>
            <a:r>
              <a:rPr lang="en-US" dirty="0" smtClean="0"/>
              <a:t>DEMO</a:t>
            </a:r>
          </a:p>
        </p:txBody>
      </p:sp>
    </p:spTree>
    <p:extLst>
      <p:ext uri="{BB962C8B-B14F-4D97-AF65-F5344CB8AC3E}">
        <p14:creationId xmlns:p14="http://schemas.microsoft.com/office/powerpoint/2010/main" val="58133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Add Google Play Services Library –</a:t>
            </a:r>
            <a:br>
              <a:rPr lang="en-US" sz="3600" dirty="0" smtClean="0"/>
            </a:br>
            <a:r>
              <a:rPr lang="en-US" sz="3600" dirty="0" smtClean="0"/>
              <a:t>Android Studio</a:t>
            </a:r>
            <a:endParaRPr lang="en-US" sz="3600" dirty="0"/>
          </a:p>
        </p:txBody>
      </p:sp>
      <p:sp>
        <p:nvSpPr>
          <p:cNvPr id="3" name="Content Placeholder 2"/>
          <p:cNvSpPr>
            <a:spLocks noGrp="1"/>
          </p:cNvSpPr>
          <p:nvPr>
            <p:ph idx="1"/>
          </p:nvPr>
        </p:nvSpPr>
        <p:spPr>
          <a:xfrm>
            <a:off x="457200" y="1608827"/>
            <a:ext cx="8229600" cy="1362973"/>
          </a:xfrm>
        </p:spPr>
        <p:txBody>
          <a:bodyPr>
            <a:normAutofit/>
          </a:bodyPr>
          <a:lstStyle/>
          <a:p>
            <a:r>
              <a:rPr lang="en-US" sz="2400" dirty="0" smtClean="0"/>
              <a:t>New Android build system based on </a:t>
            </a:r>
            <a:r>
              <a:rPr lang="en-US" sz="2400" dirty="0" err="1" smtClean="0"/>
              <a:t>Gradle</a:t>
            </a:r>
            <a:endParaRPr lang="en-US" sz="2400" dirty="0" smtClean="0"/>
          </a:p>
          <a:p>
            <a:r>
              <a:rPr lang="en-US" sz="2400" dirty="0" smtClean="0"/>
              <a:t>Much simpler...</a:t>
            </a:r>
          </a:p>
          <a:p>
            <a:r>
              <a:rPr lang="en-US" sz="2400" dirty="0" smtClean="0"/>
              <a:t>Inside </a:t>
            </a:r>
            <a:r>
              <a:rPr lang="en-US" sz="2400" dirty="0" err="1" smtClean="0"/>
              <a:t>build.gradle</a:t>
            </a:r>
            <a:r>
              <a:rPr lang="en-US" sz="2400" dirty="0" smtClean="0"/>
              <a:t>, add the following dependencies</a:t>
            </a:r>
            <a:endParaRPr lang="en-US" sz="2400" dirty="0"/>
          </a:p>
        </p:txBody>
      </p:sp>
      <p:sp>
        <p:nvSpPr>
          <p:cNvPr id="4" name="TextBox 3"/>
          <p:cNvSpPr txBox="1"/>
          <p:nvPr/>
        </p:nvSpPr>
        <p:spPr>
          <a:xfrm>
            <a:off x="457200" y="2971800"/>
            <a:ext cx="8229600" cy="830997"/>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Courier"/>
              </a:rPr>
              <a:t>dependencies </a:t>
            </a:r>
            <a:r>
              <a:rPr lang="en-US" sz="1200" dirty="0">
                <a:latin typeface="Courier"/>
              </a:rPr>
              <a:t>{</a:t>
            </a:r>
            <a:br>
              <a:rPr lang="en-US" sz="1200" dirty="0">
                <a:latin typeface="Courier"/>
              </a:rPr>
            </a:br>
            <a:r>
              <a:rPr lang="en-US" sz="1200" dirty="0">
                <a:latin typeface="Courier"/>
              </a:rPr>
              <a:t>    compile </a:t>
            </a:r>
            <a:r>
              <a:rPr lang="en-US" sz="1200" b="1" dirty="0" smtClean="0">
                <a:latin typeface="Courier"/>
              </a:rPr>
              <a:t>'com.android.support:appcompat-v7:21.+'</a:t>
            </a:r>
            <a:r>
              <a:rPr lang="en-US" sz="1200" b="1" dirty="0">
                <a:latin typeface="Courier"/>
              </a:rPr>
              <a:t/>
            </a:r>
            <a:br>
              <a:rPr lang="en-US" sz="1200" b="1" dirty="0">
                <a:latin typeface="Courier"/>
              </a:rPr>
            </a:br>
            <a:r>
              <a:rPr lang="en-US" sz="1200" b="1" dirty="0">
                <a:latin typeface="Courier"/>
              </a:rPr>
              <a:t>    </a:t>
            </a:r>
            <a:r>
              <a:rPr lang="en-US" sz="1200" dirty="0">
                <a:latin typeface="Courier"/>
              </a:rPr>
              <a:t>compile </a:t>
            </a:r>
            <a:r>
              <a:rPr lang="en-US" sz="1200" b="1" dirty="0" smtClean="0">
                <a:latin typeface="Courier"/>
              </a:rPr>
              <a:t>'com.google.android.gms:play-services:6.1+'</a:t>
            </a:r>
            <a:r>
              <a:rPr lang="en-US" sz="1200" b="1" dirty="0">
                <a:latin typeface="Courier"/>
              </a:rPr>
              <a:t/>
            </a:r>
            <a:br>
              <a:rPr lang="en-US" sz="1200" b="1" dirty="0">
                <a:latin typeface="Courier"/>
              </a:rPr>
            </a:br>
            <a:r>
              <a:rPr lang="en-US" sz="1200" dirty="0" smtClean="0">
                <a:latin typeface="Courier"/>
              </a:rPr>
              <a:t>}</a:t>
            </a:r>
            <a:endParaRPr lang="en-US" sz="1200" dirty="0">
              <a:latin typeface="Courier"/>
              <a:cs typeface="Courier"/>
            </a:endParaRPr>
          </a:p>
        </p:txBody>
      </p:sp>
      <p:sp>
        <p:nvSpPr>
          <p:cNvPr id="5" name="Rectangle 4"/>
          <p:cNvSpPr/>
          <p:nvPr/>
        </p:nvSpPr>
        <p:spPr>
          <a:xfrm>
            <a:off x="457200" y="3886200"/>
            <a:ext cx="8229600" cy="1938992"/>
          </a:xfrm>
          <a:prstGeom prst="rect">
            <a:avLst/>
          </a:prstGeom>
        </p:spPr>
        <p:txBody>
          <a:bodyPr wrap="square">
            <a:spAutoFit/>
          </a:bodyPr>
          <a:lstStyle/>
          <a:p>
            <a:pPr marL="342900" indent="-342900">
              <a:buFont typeface="Arial" panose="020B0604020202020204" pitchFamily="34" charset="0"/>
              <a:buChar char="•"/>
            </a:pPr>
            <a:r>
              <a:rPr lang="en-US" sz="2400" dirty="0" err="1" smtClean="0"/>
              <a:t>Gradle</a:t>
            </a:r>
            <a:r>
              <a:rPr lang="en-US" sz="2400" dirty="0" smtClean="0"/>
              <a:t> build will run these tasks to get dependencies from Android SDK</a:t>
            </a:r>
            <a:br>
              <a:rPr lang="en-US" sz="2400" dirty="0" smtClean="0"/>
            </a:br>
            <a:r>
              <a:rPr lang="en-US" sz="2400" dirty="0" smtClean="0"/>
              <a:t>:prepareComAndroidSupportAppcompatV72000Library</a:t>
            </a:r>
            <a:br>
              <a:rPr lang="en-US" sz="2400" dirty="0" smtClean="0"/>
            </a:br>
            <a:r>
              <a:rPr lang="en-US" sz="2400" dirty="0" smtClean="0"/>
              <a:t>:prepareComAndroidSupportSupportV42000Library</a:t>
            </a:r>
            <a:br>
              <a:rPr lang="en-US" sz="2400" dirty="0" smtClean="0"/>
            </a:br>
            <a:r>
              <a:rPr lang="en-US" sz="2400" dirty="0" smtClean="0"/>
              <a:t>:prepareComGoogleAndroidGmsPlayServices5089Library</a:t>
            </a:r>
            <a:endParaRPr lang="en-US" sz="2400" dirty="0"/>
          </a:p>
        </p:txBody>
      </p:sp>
    </p:spTree>
    <p:extLst>
      <p:ext uri="{BB962C8B-B14F-4D97-AF65-F5344CB8AC3E}">
        <p14:creationId xmlns:p14="http://schemas.microsoft.com/office/powerpoint/2010/main" val="369506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Google Play Services Library</a:t>
            </a:r>
          </a:p>
        </p:txBody>
      </p:sp>
      <p:sp>
        <p:nvSpPr>
          <p:cNvPr id="4" name="Content Placeholder 3"/>
          <p:cNvSpPr txBox="1">
            <a:spLocks noGrp="1"/>
          </p:cNvSpPr>
          <p:nvPr>
            <p:ph idx="1"/>
          </p:nvPr>
        </p:nvSpPr>
        <p:spPr>
          <a:xfrm>
            <a:off x="457200" y="2286000"/>
            <a:ext cx="8229600" cy="457200"/>
          </a:xfrm>
          <a:prstGeom prst="rect">
            <a:avLst/>
          </a:prstGeom>
          <a:solidFill>
            <a:schemeClr val="bg1">
              <a:lumMod val="85000"/>
            </a:schemeClr>
          </a:solidFill>
          <a:ln>
            <a:solidFill>
              <a:schemeClr val="tx1"/>
            </a:solidFill>
          </a:ln>
        </p:spPr>
        <p:txBody>
          <a:bodyPr wrap="square" rtlCol="0">
            <a:noAutofit/>
          </a:bodyPr>
          <a:lstStyle/>
          <a:p>
            <a:pPr marL="457200" lvl="1" indent="0">
              <a:buNone/>
            </a:pPr>
            <a:r>
              <a:rPr lang="en-US" sz="1200" dirty="0" smtClean="0">
                <a:latin typeface="Courier"/>
                <a:cs typeface="Courier"/>
              </a:rPr>
              <a:t>&lt;</a:t>
            </a:r>
            <a:r>
              <a:rPr lang="en-US" sz="1200" dirty="0">
                <a:latin typeface="Courier"/>
                <a:cs typeface="Courier"/>
              </a:rPr>
              <a:t>meta-data android:name="com.google.android.gms.version" android:value="@integer/google_play_services_version" /&gt;</a:t>
            </a:r>
          </a:p>
        </p:txBody>
      </p:sp>
      <p:sp>
        <p:nvSpPr>
          <p:cNvPr id="5" name="Content Placeholder 2"/>
          <p:cNvSpPr txBox="1">
            <a:spLocks/>
          </p:cNvSpPr>
          <p:nvPr/>
        </p:nvSpPr>
        <p:spPr>
          <a:xfrm>
            <a:off x="457200" y="1600201"/>
            <a:ext cx="8229600" cy="685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Add the following as a child of </a:t>
            </a:r>
            <a:r>
              <a:rPr lang="en-US" sz="2000" dirty="0" smtClean="0">
                <a:latin typeface="Courier"/>
                <a:cs typeface="Courier"/>
              </a:rPr>
              <a:t>&lt;application&gt;</a:t>
            </a:r>
            <a:r>
              <a:rPr lang="en-US" sz="2000" dirty="0" smtClean="0"/>
              <a:t> inside AndroidManifest.xml</a:t>
            </a:r>
          </a:p>
        </p:txBody>
      </p:sp>
      <p:sp>
        <p:nvSpPr>
          <p:cNvPr id="6" name="TextBox 5"/>
          <p:cNvSpPr txBox="1"/>
          <p:nvPr/>
        </p:nvSpPr>
        <p:spPr>
          <a:xfrm>
            <a:off x="457200" y="3437625"/>
            <a:ext cx="8229600" cy="2492990"/>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-keep class * extends java.util.ListResourceBundle {</a:t>
            </a:r>
          </a:p>
          <a:p>
            <a:r>
              <a:rPr lang="en-US" sz="1200" dirty="0">
                <a:latin typeface="Courier"/>
                <a:cs typeface="Courier"/>
              </a:rPr>
              <a:t>    protected Object[][] getContents();</a:t>
            </a:r>
          </a:p>
          <a:p>
            <a:r>
              <a:rPr lang="en-US" sz="1200" dirty="0">
                <a:latin typeface="Courier"/>
                <a:cs typeface="Courier"/>
              </a:rPr>
              <a:t>}</a:t>
            </a:r>
          </a:p>
          <a:p>
            <a:r>
              <a:rPr lang="en-US" sz="1200" dirty="0">
                <a:latin typeface="Courier"/>
                <a:cs typeface="Courier"/>
              </a:rPr>
              <a:t>-keep public class com.google.android.gms.common.internal.safeparcel.SafeParcelable {</a:t>
            </a:r>
          </a:p>
          <a:p>
            <a:r>
              <a:rPr lang="en-US" sz="1200" dirty="0">
                <a:latin typeface="Courier"/>
                <a:cs typeface="Courier"/>
              </a:rPr>
              <a:t>    public static final *** NULL;</a:t>
            </a:r>
          </a:p>
          <a:p>
            <a:r>
              <a:rPr lang="en-US" sz="1200" dirty="0">
                <a:latin typeface="Courier"/>
                <a:cs typeface="Courier"/>
              </a:rPr>
              <a:t>}</a:t>
            </a:r>
          </a:p>
          <a:p>
            <a:r>
              <a:rPr lang="en-US" sz="1200" dirty="0">
                <a:latin typeface="Courier"/>
                <a:cs typeface="Courier"/>
              </a:rPr>
              <a:t>-keepnames @com.google.android.gms.common.annotation.KeepName class *</a:t>
            </a:r>
          </a:p>
          <a:p>
            <a:r>
              <a:rPr lang="en-US" sz="1200" dirty="0">
                <a:latin typeface="Courier"/>
                <a:cs typeface="Courier"/>
              </a:rPr>
              <a:t>-keepclassmembernames class * {</a:t>
            </a:r>
          </a:p>
          <a:p>
            <a:r>
              <a:rPr lang="en-US" sz="1200" dirty="0">
                <a:latin typeface="Courier"/>
                <a:cs typeface="Courier"/>
              </a:rPr>
              <a:t>    @com.google.android.gms.common.annotation.KeepName *;</a:t>
            </a:r>
          </a:p>
          <a:p>
            <a:r>
              <a:rPr lang="en-US" sz="1200" dirty="0">
                <a:latin typeface="Courier"/>
                <a:cs typeface="Courier"/>
              </a:rPr>
              <a:t>}</a:t>
            </a:r>
          </a:p>
          <a:p>
            <a:r>
              <a:rPr lang="en-US" sz="1200" dirty="0">
                <a:latin typeface="Courier"/>
                <a:cs typeface="Courier"/>
              </a:rPr>
              <a:t>-keepnames class * implements android.os.Parcelable {</a:t>
            </a:r>
          </a:p>
          <a:p>
            <a:r>
              <a:rPr lang="en-US" sz="1200" dirty="0">
                <a:latin typeface="Courier"/>
                <a:cs typeface="Courier"/>
              </a:rPr>
              <a:t>    public static final ** CREATOR;</a:t>
            </a:r>
          </a:p>
          <a:p>
            <a:r>
              <a:rPr lang="en-US" sz="1200" dirty="0">
                <a:latin typeface="Courier"/>
                <a:cs typeface="Courier"/>
              </a:rPr>
              <a:t>}</a:t>
            </a:r>
          </a:p>
        </p:txBody>
      </p:sp>
      <p:sp>
        <p:nvSpPr>
          <p:cNvPr id="7" name="Content Placeholder 2"/>
          <p:cNvSpPr txBox="1">
            <a:spLocks/>
          </p:cNvSpPr>
          <p:nvPr/>
        </p:nvSpPr>
        <p:spPr>
          <a:xfrm>
            <a:off x="457200" y="2743200"/>
            <a:ext cx="8229600" cy="7663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To prevent </a:t>
            </a:r>
            <a:r>
              <a:rPr lang="en-US" sz="2000" dirty="0" err="1" smtClean="0"/>
              <a:t>ProGuard</a:t>
            </a:r>
            <a:r>
              <a:rPr lang="en-US" sz="2000" dirty="0" smtClean="0"/>
              <a:t> from stripping away required classes, add the following lines in the file &lt;</a:t>
            </a:r>
            <a:r>
              <a:rPr lang="en-US" sz="2000" dirty="0" err="1" smtClean="0"/>
              <a:t>project_directory</a:t>
            </a:r>
            <a:r>
              <a:rPr lang="en-US" sz="2000" dirty="0" smtClean="0"/>
              <a:t>&gt;/proguard-project.txt:</a:t>
            </a:r>
          </a:p>
          <a:p>
            <a:endParaRPr lang="en-US" sz="1800" dirty="0" smtClean="0"/>
          </a:p>
        </p:txBody>
      </p:sp>
    </p:spTree>
    <p:extLst>
      <p:ext uri="{BB962C8B-B14F-4D97-AF65-F5344CB8AC3E}">
        <p14:creationId xmlns:p14="http://schemas.microsoft.com/office/powerpoint/2010/main" val="118030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for Google Play </a:t>
            </a:r>
            <a:r>
              <a:rPr lang="en-US" dirty="0" smtClean="0"/>
              <a:t>Services</a:t>
            </a:r>
            <a:endParaRPr lang="en-US" dirty="0"/>
          </a:p>
        </p:txBody>
      </p:sp>
      <p:sp>
        <p:nvSpPr>
          <p:cNvPr id="3" name="Content Placeholder 2"/>
          <p:cNvSpPr>
            <a:spLocks noGrp="1"/>
          </p:cNvSpPr>
          <p:nvPr>
            <p:ph idx="1"/>
          </p:nvPr>
        </p:nvSpPr>
        <p:spPr/>
        <p:txBody>
          <a:bodyPr>
            <a:normAutofit/>
          </a:bodyPr>
          <a:lstStyle/>
          <a:p>
            <a:r>
              <a:rPr lang="en-US" sz="2400" dirty="0" smtClean="0"/>
              <a:t>Apps relying on Google Play Services should check for compatible version</a:t>
            </a:r>
          </a:p>
          <a:p>
            <a:r>
              <a:rPr lang="en-US" sz="2400" dirty="0" smtClean="0"/>
              <a:t>Typically done in following main activity methods</a:t>
            </a:r>
          </a:p>
          <a:p>
            <a:pPr lvl="1"/>
            <a:r>
              <a:rPr lang="en-US" sz="2000" dirty="0" smtClean="0"/>
              <a:t>onCreate() – ensures app cannot be used without successful check</a:t>
            </a:r>
          </a:p>
          <a:p>
            <a:pPr lvl="1"/>
            <a:r>
              <a:rPr lang="en-US" sz="2000" dirty="0" smtClean="0"/>
              <a:t>onResume() – ensures check is done when user returns to the app</a:t>
            </a:r>
          </a:p>
          <a:p>
            <a:r>
              <a:rPr lang="en-US" sz="2400" dirty="0" smtClean="0"/>
              <a:t>App can </a:t>
            </a:r>
            <a:r>
              <a:rPr lang="en-US" sz="2400" dirty="0"/>
              <a:t>call GooglePlayServicesUtil.getErrorDialog(</a:t>
            </a:r>
            <a:r>
              <a:rPr lang="en-US" sz="2400" dirty="0" smtClean="0"/>
              <a:t>) to:</a:t>
            </a:r>
          </a:p>
          <a:p>
            <a:pPr lvl="1"/>
            <a:r>
              <a:rPr lang="en-US" sz="2000" dirty="0" smtClean="0"/>
              <a:t>Download APK from Google Play Store or</a:t>
            </a:r>
          </a:p>
          <a:p>
            <a:pPr lvl="1"/>
            <a:r>
              <a:rPr lang="en-US" sz="2000" dirty="0" smtClean="0"/>
              <a:t>Enable it in device settings</a:t>
            </a:r>
          </a:p>
          <a:p>
            <a:r>
              <a:rPr lang="en-US" sz="2400" dirty="0" smtClean="0"/>
              <a:t>Code walkthrough</a:t>
            </a:r>
          </a:p>
        </p:txBody>
      </p:sp>
    </p:spTree>
    <p:extLst>
      <p:ext uri="{BB962C8B-B14F-4D97-AF65-F5344CB8AC3E}">
        <p14:creationId xmlns:p14="http://schemas.microsoft.com/office/powerpoint/2010/main" val="60615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Google Play Services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200" y="1600200"/>
            <a:ext cx="2711040" cy="452596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1600200"/>
            <a:ext cx="2714442" cy="4525963"/>
          </a:xfrm>
          <a:prstGeom prst="rect">
            <a:avLst/>
          </a:prstGeom>
        </p:spPr>
      </p:pic>
    </p:spTree>
    <p:extLst>
      <p:ext uri="{BB962C8B-B14F-4D97-AF65-F5344CB8AC3E}">
        <p14:creationId xmlns:p14="http://schemas.microsoft.com/office/powerpoint/2010/main" val="388200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with GCM</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App must </a:t>
            </a:r>
            <a:r>
              <a:rPr lang="en-US" sz="2800" dirty="0"/>
              <a:t>register </a:t>
            </a:r>
            <a:r>
              <a:rPr lang="en-US" sz="2800" dirty="0" smtClean="0"/>
              <a:t>with GCM before </a:t>
            </a:r>
            <a:r>
              <a:rPr lang="en-US" sz="2800" dirty="0"/>
              <a:t>it can receive </a:t>
            </a:r>
            <a:r>
              <a:rPr lang="en-US" sz="2800" dirty="0" smtClean="0"/>
              <a:t>messages</a:t>
            </a:r>
          </a:p>
          <a:p>
            <a:pPr lvl="1"/>
            <a:r>
              <a:rPr lang="en-US" sz="2400" dirty="0" smtClean="0"/>
              <a:t>Must be done on background thread because GCM register() method blocks</a:t>
            </a:r>
          </a:p>
          <a:p>
            <a:r>
              <a:rPr lang="en-US" sz="2800" dirty="0" smtClean="0"/>
              <a:t>Receives registration ID from GCM</a:t>
            </a:r>
          </a:p>
          <a:p>
            <a:pPr lvl="1"/>
            <a:r>
              <a:rPr lang="en-US" sz="2400" dirty="0" smtClean="0"/>
              <a:t>Used by server to send notifications to that device</a:t>
            </a:r>
          </a:p>
          <a:p>
            <a:r>
              <a:rPr lang="en-US" sz="2800" dirty="0" smtClean="0"/>
              <a:t>Registration ID stored by app</a:t>
            </a:r>
          </a:p>
          <a:p>
            <a:pPr lvl="1"/>
            <a:r>
              <a:rPr lang="en-US" sz="2400" dirty="0" smtClean="0"/>
              <a:t>Allows registration to be skipped if ID is still valid</a:t>
            </a:r>
          </a:p>
          <a:p>
            <a:pPr lvl="1"/>
            <a:r>
              <a:rPr lang="en-US" sz="2400" dirty="0" smtClean="0"/>
              <a:t>Typically inside shared preferences</a:t>
            </a:r>
          </a:p>
          <a:p>
            <a:r>
              <a:rPr lang="en-US" sz="2800" dirty="0" smtClean="0"/>
              <a:t>Code walkthrough</a:t>
            </a:r>
            <a:endParaRPr lang="en-US" sz="2800" dirty="0"/>
          </a:p>
        </p:txBody>
      </p:sp>
    </p:spTree>
    <p:extLst>
      <p:ext uri="{BB962C8B-B14F-4D97-AF65-F5344CB8AC3E}">
        <p14:creationId xmlns:p14="http://schemas.microsoft.com/office/powerpoint/2010/main" val="361619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 Broadcast Receiver and Intent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Broadcast Receiver</a:t>
            </a:r>
          </a:p>
          <a:p>
            <a:pPr lvl="1"/>
            <a:r>
              <a:rPr lang="en-US" dirty="0" smtClean="0"/>
              <a:t>Extends WakefulBroadcastReceiver</a:t>
            </a:r>
          </a:p>
          <a:p>
            <a:pPr lvl="1"/>
            <a:r>
              <a:rPr lang="en-US" dirty="0" smtClean="0"/>
              <a:t>Override onReceive() to receive notification and start intent service to handle notification</a:t>
            </a:r>
          </a:p>
          <a:p>
            <a:r>
              <a:rPr lang="en-US" dirty="0" smtClean="0"/>
              <a:t>Intent Service</a:t>
            </a:r>
          </a:p>
          <a:p>
            <a:pPr lvl="1"/>
            <a:r>
              <a:rPr lang="en-US" dirty="0" smtClean="0"/>
              <a:t>Extends IntentService</a:t>
            </a:r>
          </a:p>
          <a:p>
            <a:pPr lvl="1"/>
            <a:r>
              <a:rPr lang="en-US" dirty="0" smtClean="0"/>
              <a:t>Override onHandleIntent() to process notification</a:t>
            </a:r>
          </a:p>
          <a:p>
            <a:pPr lvl="1"/>
            <a:r>
              <a:rPr lang="en-US" b="1" dirty="0" smtClean="0">
                <a:solidFill>
                  <a:srgbClr val="800000"/>
                </a:solidFill>
              </a:rPr>
              <a:t>IMPORTANT: </a:t>
            </a:r>
            <a:r>
              <a:rPr lang="en-US" dirty="0" smtClean="0"/>
              <a:t>Release wake lock when done</a:t>
            </a:r>
          </a:p>
          <a:p>
            <a:r>
              <a:rPr lang="en-US" dirty="0" smtClean="0"/>
              <a:t>Code walkthrough</a:t>
            </a:r>
            <a:endParaRPr lang="en-US" dirty="0"/>
          </a:p>
        </p:txBody>
      </p:sp>
    </p:spTree>
    <p:extLst>
      <p:ext uri="{BB962C8B-B14F-4D97-AF65-F5344CB8AC3E}">
        <p14:creationId xmlns:p14="http://schemas.microsoft.com/office/powerpoint/2010/main" val="236830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Notification Data in Activity</a:t>
            </a:r>
            <a:endParaRPr lang="en-US" dirty="0"/>
          </a:p>
        </p:txBody>
      </p:sp>
      <p:sp>
        <p:nvSpPr>
          <p:cNvPr id="3" name="Content Placeholder 2"/>
          <p:cNvSpPr>
            <a:spLocks noGrp="1"/>
          </p:cNvSpPr>
          <p:nvPr>
            <p:ph idx="1"/>
          </p:nvPr>
        </p:nvSpPr>
        <p:spPr/>
        <p:txBody>
          <a:bodyPr/>
          <a:lstStyle/>
          <a:p>
            <a:r>
              <a:rPr lang="en-US" dirty="0" smtClean="0"/>
              <a:t>Store data inside Intent extras</a:t>
            </a:r>
          </a:p>
          <a:p>
            <a:r>
              <a:rPr lang="en-US" dirty="0" smtClean="0"/>
              <a:t>Process data in two places</a:t>
            </a:r>
          </a:p>
          <a:p>
            <a:pPr lvl="1"/>
            <a:r>
              <a:rPr lang="en-US" dirty="0" smtClean="0"/>
              <a:t>onCreate() if activity was destroyed / recreated</a:t>
            </a:r>
          </a:p>
          <a:p>
            <a:pPr lvl="1"/>
            <a:r>
              <a:rPr lang="en-US" dirty="0" smtClean="0"/>
              <a:t>onNewIntent() if activity still exists</a:t>
            </a:r>
          </a:p>
          <a:p>
            <a:pPr lvl="2"/>
            <a:r>
              <a:rPr lang="en-US" dirty="0" smtClean="0"/>
              <a:t>Requires Intent to </a:t>
            </a:r>
            <a:r>
              <a:rPr lang="en-US" dirty="0"/>
              <a:t>have </a:t>
            </a:r>
            <a:r>
              <a:rPr lang="en-US" dirty="0" smtClean="0"/>
              <a:t>FLAG_ACTIVITY_SINGLE_TOP flag to be set</a:t>
            </a:r>
          </a:p>
          <a:p>
            <a:r>
              <a:rPr lang="en-US" dirty="0" smtClean="0"/>
              <a:t> Code walkthrough</a:t>
            </a:r>
            <a:endParaRPr lang="en-US" dirty="0"/>
          </a:p>
        </p:txBody>
      </p:sp>
    </p:spTree>
    <p:extLst>
      <p:ext uri="{BB962C8B-B14F-4D97-AF65-F5344CB8AC3E}">
        <p14:creationId xmlns:p14="http://schemas.microsoft.com/office/powerpoint/2010/main" val="504142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App's </a:t>
            </a:r>
            <a:r>
              <a:rPr lang="en-US" dirty="0"/>
              <a:t>Manifest</a:t>
            </a:r>
          </a:p>
        </p:txBody>
      </p:sp>
      <p:sp>
        <p:nvSpPr>
          <p:cNvPr id="3" name="Content Placeholder 2"/>
          <p:cNvSpPr>
            <a:spLocks noGrp="1"/>
          </p:cNvSpPr>
          <p:nvPr>
            <p:ph idx="1"/>
          </p:nvPr>
        </p:nvSpPr>
        <p:spPr>
          <a:xfrm>
            <a:off x="457200" y="1600201"/>
            <a:ext cx="8229600" cy="380999"/>
          </a:xfrm>
        </p:spPr>
        <p:txBody>
          <a:bodyPr>
            <a:noAutofit/>
          </a:bodyPr>
          <a:lstStyle/>
          <a:p>
            <a:r>
              <a:rPr lang="en-US" sz="2000" dirty="0" smtClean="0"/>
              <a:t>Permissions</a:t>
            </a:r>
          </a:p>
          <a:p>
            <a:endParaRPr lang="en-US" sz="2000" dirty="0"/>
          </a:p>
          <a:p>
            <a:endParaRPr lang="en-US" sz="2000" dirty="0"/>
          </a:p>
          <a:p>
            <a:endParaRPr lang="en-US" sz="2000" dirty="0" smtClean="0"/>
          </a:p>
          <a:p>
            <a:endParaRPr lang="en-US" sz="2000" dirty="0" smtClean="0"/>
          </a:p>
        </p:txBody>
      </p:sp>
      <p:graphicFrame>
        <p:nvGraphicFramePr>
          <p:cNvPr id="5" name="Table 4"/>
          <p:cNvGraphicFramePr>
            <a:graphicFrameLocks noGrp="1"/>
          </p:cNvGraphicFramePr>
          <p:nvPr>
            <p:extLst>
              <p:ext uri="{D42A27DB-BD31-4B8C-83A1-F6EECF244321}">
                <p14:modId xmlns:p14="http://schemas.microsoft.com/office/powerpoint/2010/main" val="1304497272"/>
              </p:ext>
            </p:extLst>
          </p:nvPr>
        </p:nvGraphicFramePr>
        <p:xfrm>
          <a:off x="304800" y="1981200"/>
          <a:ext cx="8610600" cy="1877262"/>
        </p:xfrm>
        <a:graphic>
          <a:graphicData uri="http://schemas.openxmlformats.org/drawingml/2006/table">
            <a:tbl>
              <a:tblPr>
                <a:tableStyleId>{F5AB1C69-6EDB-4FF4-983F-18BD219EF322}</a:tableStyleId>
              </a:tblPr>
              <a:tblGrid>
                <a:gridCol w="3613377"/>
                <a:gridCol w="4997223"/>
              </a:tblGrid>
              <a:tr h="312877">
                <a:tc>
                  <a:txBody>
                    <a:bodyPr/>
                    <a:lstStyle/>
                    <a:p>
                      <a:r>
                        <a:rPr lang="en-US" sz="1400" dirty="0" smtClean="0"/>
                        <a:t>com.google.android.c2dm.permission.RECEIVE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register and receive messages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android.permission.INTERNET</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send registration ID to the 3</a:t>
                      </a:r>
                      <a:r>
                        <a:rPr lang="en-US" sz="1400" baseline="30000" dirty="0" smtClean="0"/>
                        <a:t>rd</a:t>
                      </a:r>
                      <a:r>
                        <a:rPr lang="en-US" sz="1400" dirty="0" smtClean="0"/>
                        <a:t> party server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android.permission.GET_ACCOUNTS</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Access</a:t>
                      </a:r>
                      <a:r>
                        <a:rPr lang="en-US" sz="1400" baseline="0" dirty="0" smtClean="0"/>
                        <a:t> to Google account, only if Android version &lt; 4.0.4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android.permission.WAKE_LOCK</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keep process from sleeping when message is received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android.permission.VIBRATE</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Notifications cause</a:t>
                      </a:r>
                      <a:r>
                        <a:rPr lang="en-US" sz="1400" baseline="0" dirty="0" smtClean="0"/>
                        <a:t> device to vibrate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smtClean="0"/>
                        <a:t>applicationPackage.permission.C2D_MESSAGE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Prevent other apps from registering/receiving</a:t>
                      </a:r>
                      <a:r>
                        <a:rPr lang="en-US" sz="1400" baseline="0" dirty="0" smtClean="0"/>
                        <a:t> this app’s messages.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6" name="Content Placeholder 2"/>
          <p:cNvSpPr txBox="1">
            <a:spLocks/>
          </p:cNvSpPr>
          <p:nvPr/>
        </p:nvSpPr>
        <p:spPr>
          <a:xfrm>
            <a:off x="457200" y="3657600"/>
            <a:ext cx="82296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400" dirty="0" smtClean="0"/>
          </a:p>
        </p:txBody>
      </p:sp>
      <p:sp>
        <p:nvSpPr>
          <p:cNvPr id="7" name="Rectangle 6"/>
          <p:cNvSpPr/>
          <p:nvPr/>
        </p:nvSpPr>
        <p:spPr>
          <a:xfrm>
            <a:off x="457200" y="3886200"/>
            <a:ext cx="8144774" cy="1631216"/>
          </a:xfrm>
          <a:prstGeom prst="rect">
            <a:avLst/>
          </a:prstGeom>
        </p:spPr>
        <p:txBody>
          <a:bodyPr wrap="square">
            <a:spAutoFit/>
          </a:bodyPr>
          <a:lstStyle/>
          <a:p>
            <a:pPr marL="342900" indent="-342900">
              <a:buFont typeface="Arial" panose="020B0604020202020204" pitchFamily="34" charset="0"/>
              <a:buChar char="•"/>
            </a:pPr>
            <a:r>
              <a:rPr lang="en-US" sz="2000" dirty="0"/>
              <a:t>Define Receiver for messages and registration ID</a:t>
            </a:r>
          </a:p>
          <a:p>
            <a:pPr marL="342900" indent="-342900">
              <a:buFont typeface="Arial" panose="020B0604020202020204" pitchFamily="34" charset="0"/>
              <a:buChar char="•"/>
            </a:pPr>
            <a:r>
              <a:rPr lang="en-US" sz="2000" dirty="0"/>
              <a:t>Define </a:t>
            </a:r>
            <a:r>
              <a:rPr lang="en-US" sz="2000" dirty="0" err="1"/>
              <a:t>IntentService</a:t>
            </a:r>
            <a:r>
              <a:rPr lang="en-US" sz="2000" dirty="0"/>
              <a:t> for processing notifications</a:t>
            </a:r>
          </a:p>
          <a:p>
            <a:pPr marL="342900" indent="-342900">
              <a:buFont typeface="Arial" panose="020B0604020202020204" pitchFamily="34" charset="0"/>
              <a:buChar char="•"/>
            </a:pPr>
            <a:r>
              <a:rPr lang="en-US" sz="2000" dirty="0"/>
              <a:t>See </a:t>
            </a:r>
            <a:r>
              <a:rPr lang="en-US" sz="2000" dirty="0">
                <a:hlinkClick r:id="rId2"/>
              </a:rPr>
              <a:t>http://</a:t>
            </a:r>
            <a:r>
              <a:rPr lang="en-US" sz="2000" dirty="0" smtClean="0">
                <a:hlinkClick r:id="rId2"/>
              </a:rPr>
              <a:t>developer.android.com/google/gcm/client.html#manifest</a:t>
            </a:r>
            <a:r>
              <a:rPr lang="en-US" sz="2000" dirty="0" smtClean="0"/>
              <a:t/>
            </a:r>
            <a:br>
              <a:rPr lang="en-US" sz="2000" dirty="0" smtClean="0"/>
            </a:br>
            <a:r>
              <a:rPr lang="en-US" sz="2000" dirty="0" smtClean="0"/>
              <a:t>for </a:t>
            </a:r>
            <a:r>
              <a:rPr lang="en-US" sz="2000" dirty="0"/>
              <a:t>additional details</a:t>
            </a:r>
          </a:p>
          <a:p>
            <a:pPr marL="342900" indent="-342900">
              <a:buFont typeface="Arial" panose="020B0604020202020204" pitchFamily="34" charset="0"/>
              <a:buChar char="•"/>
            </a:pPr>
            <a:r>
              <a:rPr lang="en-US" sz="2000" dirty="0"/>
              <a:t>Code walkthrough</a:t>
            </a:r>
          </a:p>
        </p:txBody>
      </p:sp>
    </p:spTree>
    <p:extLst>
      <p:ext uri="{BB962C8B-B14F-4D97-AF65-F5344CB8AC3E}">
        <p14:creationId xmlns:p14="http://schemas.microsoft.com/office/powerpoint/2010/main" val="162702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630"/>
            <a:ext cx="9144000" cy="6858000"/>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normAutofit fontScale="92500" lnSpcReduction="10000"/>
          </a:bodyPr>
          <a:lstStyle/>
          <a:p>
            <a:r>
              <a:rPr lang="en-US" sz="2000" dirty="0" smtClean="0"/>
              <a:t>Introduction</a:t>
            </a:r>
          </a:p>
          <a:p>
            <a:r>
              <a:rPr lang="en-US" sz="2000" dirty="0" smtClean="0"/>
              <a:t>Prerequisites</a:t>
            </a:r>
          </a:p>
          <a:p>
            <a:r>
              <a:rPr lang="en-US" sz="2000" dirty="0" smtClean="0"/>
              <a:t>Set Up Google Play Services SDK</a:t>
            </a:r>
          </a:p>
          <a:p>
            <a:r>
              <a:rPr lang="en-US" sz="2000" dirty="0" smtClean="0"/>
              <a:t>Create Google API Project</a:t>
            </a:r>
          </a:p>
          <a:p>
            <a:r>
              <a:rPr lang="en-US" sz="2000" dirty="0" smtClean="0"/>
              <a:t>Add Google Play Services Library</a:t>
            </a:r>
          </a:p>
          <a:p>
            <a:r>
              <a:rPr lang="en-US" sz="2000" dirty="0"/>
              <a:t>Check for Google Play </a:t>
            </a:r>
            <a:r>
              <a:rPr lang="en-US" sz="2000" dirty="0" smtClean="0"/>
              <a:t>Services Availability</a:t>
            </a:r>
          </a:p>
          <a:p>
            <a:r>
              <a:rPr lang="en-US" sz="2000" dirty="0" smtClean="0"/>
              <a:t>Register Your App with GCM</a:t>
            </a:r>
          </a:p>
          <a:p>
            <a:r>
              <a:rPr lang="en-US" sz="2000" dirty="0" smtClean="0"/>
              <a:t>Implement Broadcast </a:t>
            </a:r>
            <a:r>
              <a:rPr lang="en-US" sz="2000" dirty="0"/>
              <a:t>Receiver and </a:t>
            </a:r>
            <a:r>
              <a:rPr lang="en-US" sz="2000" dirty="0" smtClean="0"/>
              <a:t>Intent Service</a:t>
            </a:r>
          </a:p>
          <a:p>
            <a:r>
              <a:rPr lang="en-US" sz="2000" dirty="0" smtClean="0"/>
              <a:t>Process Notification Data in Activity</a:t>
            </a:r>
          </a:p>
          <a:p>
            <a:r>
              <a:rPr lang="en-US" sz="2000" dirty="0" smtClean="0"/>
              <a:t>Update the App's Manifest</a:t>
            </a:r>
          </a:p>
          <a:p>
            <a:r>
              <a:rPr lang="en-US" sz="2000" dirty="0" smtClean="0"/>
              <a:t>Testing Without a Server</a:t>
            </a:r>
          </a:p>
          <a:p>
            <a:r>
              <a:rPr lang="en-US" sz="2000" dirty="0"/>
              <a:t>Test API Key and Registration ID</a:t>
            </a:r>
          </a:p>
          <a:p>
            <a:r>
              <a:rPr lang="en-US" sz="2000" dirty="0" smtClean="0"/>
              <a:t>Additional Info and Questions</a:t>
            </a:r>
            <a:endParaRPr lang="en-US" sz="2000" dirty="0"/>
          </a:p>
        </p:txBody>
      </p:sp>
    </p:spTree>
    <p:extLst>
      <p:ext uri="{BB962C8B-B14F-4D97-AF65-F5344CB8AC3E}">
        <p14:creationId xmlns:p14="http://schemas.microsoft.com/office/powerpoint/2010/main" val="3827468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Without a Server</a:t>
            </a:r>
            <a:endParaRPr lang="en-US" dirty="0"/>
          </a:p>
        </p:txBody>
      </p:sp>
      <p:sp>
        <p:nvSpPr>
          <p:cNvPr id="3" name="Content Placeholder 2"/>
          <p:cNvSpPr>
            <a:spLocks noGrp="1"/>
          </p:cNvSpPr>
          <p:nvPr>
            <p:ph idx="1"/>
          </p:nvPr>
        </p:nvSpPr>
        <p:spPr/>
        <p:txBody>
          <a:bodyPr/>
          <a:lstStyle/>
          <a:p>
            <a:r>
              <a:rPr lang="en-US" dirty="0" smtClean="0"/>
              <a:t>Server implementation not required</a:t>
            </a:r>
          </a:p>
          <a:p>
            <a:r>
              <a:rPr lang="en-US" dirty="0" smtClean="0"/>
              <a:t>Any tool capable of sending HTTPS POST requests will work</a:t>
            </a:r>
          </a:p>
          <a:p>
            <a:pPr lvl="1"/>
            <a:r>
              <a:rPr lang="en-US" dirty="0" smtClean="0"/>
              <a:t>Examples:</a:t>
            </a:r>
          </a:p>
          <a:p>
            <a:pPr lvl="2"/>
            <a:r>
              <a:rPr lang="en-US" dirty="0" smtClean="0"/>
              <a:t>curl</a:t>
            </a:r>
          </a:p>
          <a:p>
            <a:pPr lvl="2"/>
            <a:r>
              <a:rPr lang="en-US" dirty="0"/>
              <a:t>Hurl.it -</a:t>
            </a:r>
            <a:r>
              <a:rPr lang="en-US" dirty="0" smtClean="0"/>
              <a:t> http</a:t>
            </a:r>
            <a:r>
              <a:rPr lang="en-US" dirty="0"/>
              <a:t>://www.hurl.it</a:t>
            </a:r>
            <a:r>
              <a:rPr lang="en-US" dirty="0" smtClean="0"/>
              <a:t>/</a:t>
            </a:r>
          </a:p>
          <a:p>
            <a:pPr lvl="2"/>
            <a:r>
              <a:rPr lang="en-US" dirty="0" smtClean="0"/>
              <a:t>Dev HTTP Client  - Google Chrome App</a:t>
            </a:r>
          </a:p>
          <a:p>
            <a:pPr lvl="2"/>
            <a:endParaRPr lang="en-US" dirty="0" smtClean="0"/>
          </a:p>
          <a:p>
            <a:endParaRPr lang="en-US" dirty="0"/>
          </a:p>
        </p:txBody>
      </p:sp>
    </p:spTree>
    <p:extLst>
      <p:ext uri="{BB962C8B-B14F-4D97-AF65-F5344CB8AC3E}">
        <p14:creationId xmlns:p14="http://schemas.microsoft.com/office/powerpoint/2010/main" val="327509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API Key and Registration ID</a:t>
            </a:r>
            <a:endParaRPr lang="en-US" dirty="0"/>
          </a:p>
        </p:txBody>
      </p:sp>
      <p:sp>
        <p:nvSpPr>
          <p:cNvPr id="3" name="Content Placeholder 2"/>
          <p:cNvSpPr>
            <a:spLocks noGrp="1"/>
          </p:cNvSpPr>
          <p:nvPr>
            <p:ph idx="1"/>
          </p:nvPr>
        </p:nvSpPr>
        <p:spPr>
          <a:xfrm>
            <a:off x="457200" y="1600200"/>
            <a:ext cx="8229600" cy="496669"/>
          </a:xfrm>
        </p:spPr>
        <p:txBody>
          <a:bodyPr>
            <a:normAutofit/>
          </a:bodyPr>
          <a:lstStyle/>
          <a:p>
            <a:pPr marL="0" indent="0">
              <a:buNone/>
            </a:pPr>
            <a:r>
              <a:rPr lang="en-US" sz="2400" dirty="0"/>
              <a:t>Run this command, all on one line</a:t>
            </a:r>
          </a:p>
        </p:txBody>
      </p:sp>
      <p:sp>
        <p:nvSpPr>
          <p:cNvPr id="5" name="TextBox 4"/>
          <p:cNvSpPr txBox="1"/>
          <p:nvPr/>
        </p:nvSpPr>
        <p:spPr>
          <a:xfrm>
            <a:off x="451449" y="2068658"/>
            <a:ext cx="8229600" cy="646331"/>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curl --header "Authorization: key=&lt;API Key&gt;" --header </a:t>
            </a:r>
            <a:r>
              <a:rPr lang="en-US" sz="1200" dirty="0" err="1">
                <a:latin typeface="Courier"/>
                <a:cs typeface="Courier"/>
              </a:rPr>
              <a:t>Content-Type:"application</a:t>
            </a:r>
            <a:r>
              <a:rPr lang="en-US" sz="1200" dirty="0">
                <a:latin typeface="Courier"/>
                <a:cs typeface="Courier"/>
              </a:rPr>
              <a:t>/</a:t>
            </a:r>
            <a:r>
              <a:rPr lang="en-US" sz="1200" dirty="0" err="1">
                <a:latin typeface="Courier"/>
                <a:cs typeface="Courier"/>
              </a:rPr>
              <a:t>json</a:t>
            </a:r>
            <a:r>
              <a:rPr lang="en-US" sz="1200" dirty="0">
                <a:latin typeface="Courier"/>
                <a:cs typeface="Courier"/>
              </a:rPr>
              <a:t>" https://android.googleapis.com/gcm/send  -d "{\"</a:t>
            </a:r>
            <a:r>
              <a:rPr lang="en-US" sz="1200" dirty="0" err="1">
                <a:latin typeface="Courier"/>
                <a:cs typeface="Courier"/>
              </a:rPr>
              <a:t>registration_ids</a:t>
            </a:r>
            <a:r>
              <a:rPr lang="en-US" sz="1200" dirty="0">
                <a:latin typeface="Courier"/>
                <a:cs typeface="Courier"/>
              </a:rPr>
              <a:t>\":[\"&lt;Registration ID</a:t>
            </a:r>
            <a:r>
              <a:rPr lang="en-US" sz="1200" dirty="0" smtClean="0">
                <a:latin typeface="Courier"/>
                <a:cs typeface="Courier"/>
              </a:rPr>
              <a:t>&gt;\"]}"</a:t>
            </a:r>
            <a:endParaRPr lang="en-US" sz="1200" dirty="0">
              <a:latin typeface="Courier"/>
              <a:cs typeface="Courier"/>
            </a:endParaRPr>
          </a:p>
        </p:txBody>
      </p:sp>
      <p:sp>
        <p:nvSpPr>
          <p:cNvPr id="6" name="TextBox 5"/>
          <p:cNvSpPr txBox="1"/>
          <p:nvPr/>
        </p:nvSpPr>
        <p:spPr>
          <a:xfrm>
            <a:off x="451449" y="3326875"/>
            <a:ext cx="8229600" cy="461665"/>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{"multicast_id":7234249251933638557,"success":1,"failure":0,"canonical_ids":0,"results":[{"message_id":"0:1397573613153828%b1013b1cf9fd7ecd</a:t>
            </a:r>
            <a:r>
              <a:rPr lang="en-US" sz="1200" dirty="0" smtClean="0">
                <a:latin typeface="Courier"/>
                <a:cs typeface="Courier"/>
              </a:rPr>
              <a:t>"}]}</a:t>
            </a:r>
            <a:endParaRPr lang="en-US" sz="1200" dirty="0">
              <a:latin typeface="Courier"/>
              <a:cs typeface="Courier"/>
            </a:endParaRPr>
          </a:p>
        </p:txBody>
      </p:sp>
      <p:sp>
        <p:nvSpPr>
          <p:cNvPr id="7" name="TextBox 6"/>
          <p:cNvSpPr txBox="1"/>
          <p:nvPr/>
        </p:nvSpPr>
        <p:spPr>
          <a:xfrm>
            <a:off x="460075" y="4801409"/>
            <a:ext cx="8229600" cy="276999"/>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"failure":1, results":[{"error":"</a:t>
            </a:r>
            <a:r>
              <a:rPr lang="en-US" sz="1200" dirty="0" err="1">
                <a:latin typeface="Courier"/>
                <a:cs typeface="Courier"/>
              </a:rPr>
              <a:t>InvalidRegistration</a:t>
            </a:r>
            <a:r>
              <a:rPr lang="en-US" sz="1200" dirty="0" smtClean="0">
                <a:latin typeface="Courier"/>
                <a:cs typeface="Courier"/>
              </a:rPr>
              <a:t>"}]</a:t>
            </a:r>
            <a:endParaRPr lang="en-US" sz="1200" dirty="0">
              <a:latin typeface="Courier"/>
              <a:cs typeface="Courier"/>
            </a:endParaRPr>
          </a:p>
        </p:txBody>
      </p:sp>
      <p:sp>
        <p:nvSpPr>
          <p:cNvPr id="8" name="Content Placeholder 2"/>
          <p:cNvSpPr txBox="1">
            <a:spLocks/>
          </p:cNvSpPr>
          <p:nvPr/>
        </p:nvSpPr>
        <p:spPr>
          <a:xfrm>
            <a:off x="451449" y="2817266"/>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Valid server API key and device registration ID returns:</a:t>
            </a:r>
            <a:endParaRPr lang="en-US" sz="2400" dirty="0"/>
          </a:p>
        </p:txBody>
      </p:sp>
      <p:sp>
        <p:nvSpPr>
          <p:cNvPr id="9" name="Content Placeholder 2"/>
          <p:cNvSpPr txBox="1">
            <a:spLocks/>
          </p:cNvSpPr>
          <p:nvPr/>
        </p:nvSpPr>
        <p:spPr>
          <a:xfrm>
            <a:off x="451449" y="3804726"/>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Invalid server API key returns HTTP status code 401</a:t>
            </a:r>
            <a:endParaRPr lang="en-US" sz="2400" dirty="0"/>
          </a:p>
        </p:txBody>
      </p:sp>
      <p:sp>
        <p:nvSpPr>
          <p:cNvPr id="10" name="Content Placeholder 2"/>
          <p:cNvSpPr txBox="1">
            <a:spLocks/>
          </p:cNvSpPr>
          <p:nvPr/>
        </p:nvSpPr>
        <p:spPr>
          <a:xfrm>
            <a:off x="455762" y="4297180"/>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Invalid device registration ID returns:</a:t>
            </a:r>
            <a:endParaRPr lang="en-US" sz="2400" dirty="0"/>
          </a:p>
        </p:txBody>
      </p:sp>
      <p:sp>
        <p:nvSpPr>
          <p:cNvPr id="11" name="Content Placeholder 2"/>
          <p:cNvSpPr txBox="1">
            <a:spLocks/>
          </p:cNvSpPr>
          <p:nvPr/>
        </p:nvSpPr>
        <p:spPr>
          <a:xfrm>
            <a:off x="451449" y="5111945"/>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DEMO</a:t>
            </a:r>
            <a:endParaRPr lang="en-US" sz="2400" dirty="0"/>
          </a:p>
        </p:txBody>
      </p:sp>
    </p:spTree>
    <p:extLst>
      <p:ext uri="{BB962C8B-B14F-4D97-AF65-F5344CB8AC3E}">
        <p14:creationId xmlns:p14="http://schemas.microsoft.com/office/powerpoint/2010/main" val="268335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a:t>
            </a:r>
            <a:endParaRPr lang="en-US" dirty="0"/>
          </a:p>
        </p:txBody>
      </p:sp>
      <p:sp>
        <p:nvSpPr>
          <p:cNvPr id="3" name="Content Placeholder 2"/>
          <p:cNvSpPr>
            <a:spLocks noGrp="1"/>
          </p:cNvSpPr>
          <p:nvPr>
            <p:ph idx="1"/>
          </p:nvPr>
        </p:nvSpPr>
        <p:spPr/>
        <p:txBody>
          <a:bodyPr>
            <a:normAutofit/>
          </a:bodyPr>
          <a:lstStyle/>
          <a:p>
            <a:r>
              <a:rPr lang="en-US" sz="1800" dirty="0" smtClean="0"/>
              <a:t>GitHub repo:</a:t>
            </a:r>
          </a:p>
          <a:p>
            <a:pPr lvl="1"/>
            <a:r>
              <a:rPr lang="en-US" sz="1400" dirty="0">
                <a:hlinkClick r:id="rId2"/>
              </a:rPr>
              <a:t>https://</a:t>
            </a:r>
            <a:r>
              <a:rPr lang="en-US" sz="1400" dirty="0" smtClean="0">
                <a:hlinkClick r:id="rId2"/>
              </a:rPr>
              <a:t>github.com/LeadingEDJE/MobilePushNotification</a:t>
            </a:r>
            <a:endParaRPr lang="en-US" sz="1400" dirty="0" smtClean="0"/>
          </a:p>
          <a:p>
            <a:pPr lvl="2"/>
            <a:r>
              <a:rPr lang="en-US" sz="1200" dirty="0" smtClean="0"/>
              <a:t>Use gradle_migration_2014-10-08 branch for Android Studio / </a:t>
            </a:r>
            <a:r>
              <a:rPr lang="en-US" sz="1200" dirty="0" err="1" smtClean="0"/>
              <a:t>Gradle</a:t>
            </a:r>
            <a:r>
              <a:rPr lang="en-US" sz="1200" dirty="0" smtClean="0"/>
              <a:t> based project</a:t>
            </a:r>
          </a:p>
          <a:p>
            <a:pPr lvl="2"/>
            <a:r>
              <a:rPr lang="en-US" sz="1200" dirty="0" smtClean="0"/>
              <a:t>Use master for Eclipse based project</a:t>
            </a:r>
          </a:p>
          <a:p>
            <a:r>
              <a:rPr lang="en-US" sz="1800" dirty="0" smtClean="0"/>
              <a:t>Google Cloud Messaging for Android</a:t>
            </a:r>
          </a:p>
          <a:p>
            <a:pPr lvl="1"/>
            <a:r>
              <a:rPr lang="en-US" sz="1400" dirty="0">
                <a:hlinkClick r:id="rId3"/>
              </a:rPr>
              <a:t>http://</a:t>
            </a:r>
            <a:r>
              <a:rPr lang="en-US" sz="1400" dirty="0" smtClean="0">
                <a:hlinkClick r:id="rId3"/>
              </a:rPr>
              <a:t>developer.android.com/google/gcm/index.html</a:t>
            </a:r>
            <a:endParaRPr lang="en-US" sz="1400" dirty="0"/>
          </a:p>
          <a:p>
            <a:r>
              <a:rPr lang="en-US" sz="1800" dirty="0" smtClean="0"/>
              <a:t>Setting up Google Play Services</a:t>
            </a:r>
          </a:p>
          <a:p>
            <a:pPr lvl="1"/>
            <a:r>
              <a:rPr lang="en-US" sz="1600" dirty="0">
                <a:hlinkClick r:id="rId4"/>
              </a:rPr>
              <a:t>http://</a:t>
            </a:r>
            <a:r>
              <a:rPr lang="en-US" sz="1600" dirty="0" smtClean="0">
                <a:hlinkClick r:id="rId4"/>
              </a:rPr>
              <a:t>developer.android.com/google/play-services/setup.html</a:t>
            </a:r>
            <a:endParaRPr lang="en-US" sz="1600" dirty="0" smtClean="0"/>
          </a:p>
          <a:p>
            <a:r>
              <a:rPr lang="en-US" sz="2000" dirty="0" smtClean="0"/>
              <a:t>Building your Project with </a:t>
            </a:r>
            <a:r>
              <a:rPr lang="en-US" sz="2000" dirty="0" err="1" smtClean="0"/>
              <a:t>Gradle</a:t>
            </a:r>
            <a:r>
              <a:rPr lang="en-US" sz="2000" dirty="0" smtClean="0"/>
              <a:t> and Android Studio</a:t>
            </a:r>
          </a:p>
          <a:p>
            <a:pPr lvl="1"/>
            <a:r>
              <a:rPr lang="en-US" sz="1600" dirty="0">
                <a:hlinkClick r:id="rId5"/>
              </a:rPr>
              <a:t>http://</a:t>
            </a:r>
            <a:r>
              <a:rPr lang="en-US" sz="1600" dirty="0" smtClean="0">
                <a:hlinkClick r:id="rId5"/>
              </a:rPr>
              <a:t>developer.android.com/sdk/installing/studio-build.html</a:t>
            </a:r>
            <a:endParaRPr lang="en-US" sz="1600" dirty="0"/>
          </a:p>
          <a:p>
            <a:r>
              <a:rPr lang="en-US" sz="2000" dirty="0" smtClean="0"/>
              <a:t>DHC REST HTTP API Client</a:t>
            </a:r>
          </a:p>
          <a:p>
            <a:pPr lvl="1"/>
            <a:r>
              <a:rPr lang="en-US" sz="1600" dirty="0">
                <a:hlinkClick r:id="rId6"/>
              </a:rPr>
              <a:t>https://</a:t>
            </a:r>
            <a:r>
              <a:rPr lang="en-US" sz="1600" dirty="0" smtClean="0">
                <a:hlinkClick r:id="rId6"/>
              </a:rPr>
              <a:t>chrome.google.com/webstore/detail/dhc-rest-http-api-client/aejoelaoggembcahagimdiliamlcdmfm?hl=en</a:t>
            </a:r>
            <a:endParaRPr lang="en-US" sz="1600" dirty="0" smtClean="0"/>
          </a:p>
          <a:p>
            <a:r>
              <a:rPr lang="en-US" sz="2000" dirty="0" err="1" smtClean="0"/>
              <a:t>Droid@Screen</a:t>
            </a:r>
            <a:endParaRPr lang="en-US" sz="2000" dirty="0"/>
          </a:p>
          <a:p>
            <a:pPr lvl="1"/>
            <a:r>
              <a:rPr lang="en-US" sz="1600" dirty="0">
                <a:hlinkClick r:id="rId7"/>
              </a:rPr>
              <a:t>http://droid-at-screen.ribomation.com</a:t>
            </a:r>
            <a:r>
              <a:rPr lang="en-US" sz="1600" dirty="0" smtClean="0">
                <a:hlinkClick r:id="rId7"/>
              </a:rPr>
              <a:t>/</a:t>
            </a:r>
            <a:endParaRPr lang="en-US" sz="1600" dirty="0"/>
          </a:p>
          <a:p>
            <a:endParaRPr lang="en-US" sz="1800" dirty="0"/>
          </a:p>
        </p:txBody>
      </p:sp>
    </p:spTree>
    <p:extLst>
      <p:ext uri="{BB962C8B-B14F-4D97-AF65-F5344CB8AC3E}">
        <p14:creationId xmlns:p14="http://schemas.microsoft.com/office/powerpoint/2010/main" val="44228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My contact info:</a:t>
            </a:r>
          </a:p>
          <a:p>
            <a:pPr lvl="1"/>
            <a:r>
              <a:rPr lang="en-US" dirty="0"/>
              <a:t>keith.wedinger@leadingedje.com</a:t>
            </a:r>
          </a:p>
          <a:p>
            <a:pPr lvl="1"/>
            <a:r>
              <a:rPr lang="en-US" dirty="0"/>
              <a:t>Twitter: @jkwuc89</a:t>
            </a:r>
          </a:p>
          <a:p>
            <a:endParaRPr lang="en-US" dirty="0"/>
          </a:p>
        </p:txBody>
      </p:sp>
    </p:spTree>
    <p:extLst>
      <p:ext uri="{BB962C8B-B14F-4D97-AF65-F5344CB8AC3E}">
        <p14:creationId xmlns:p14="http://schemas.microsoft.com/office/powerpoint/2010/main" val="102325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About me</a:t>
            </a:r>
          </a:p>
          <a:p>
            <a:pPr lvl="1"/>
            <a:r>
              <a:rPr lang="en-US" sz="2000" dirty="0" smtClean="0"/>
              <a:t>Over </a:t>
            </a:r>
            <a:r>
              <a:rPr lang="en-US" sz="2000" dirty="0"/>
              <a:t>25 years experience designing, developing and delivering high quality software solutions for several companies including Lexmark, Diebold, Limited Brands, Sterling Commerce and IBM. C</a:t>
            </a:r>
            <a:r>
              <a:rPr lang="en-US" sz="2000" dirty="0" smtClean="0"/>
              <a:t>ompleted </a:t>
            </a:r>
            <a:r>
              <a:rPr lang="en-US" sz="2000" dirty="0"/>
              <a:t>a PhoneGap / web technology based Android mobile app solution to help automate the workflow for </a:t>
            </a:r>
            <a:r>
              <a:rPr lang="en-US" sz="2000" dirty="0" smtClean="0"/>
              <a:t>client's </a:t>
            </a:r>
            <a:r>
              <a:rPr lang="en-US" sz="2000" dirty="0"/>
              <a:t>1,200 service technicians. </a:t>
            </a:r>
            <a:r>
              <a:rPr lang="en-US" sz="2000" dirty="0" smtClean="0"/>
              <a:t>Also </a:t>
            </a:r>
            <a:r>
              <a:rPr lang="en-US" sz="2000" dirty="0"/>
              <a:t>completed push notification support for a client’s native Android app that allows the client’s employees to be notified of new equipment alarms. </a:t>
            </a:r>
            <a:r>
              <a:rPr lang="en-US" sz="2000" dirty="0" smtClean="0"/>
              <a:t>Presented </a:t>
            </a:r>
            <a:r>
              <a:rPr lang="en-US" sz="2000" dirty="0"/>
              <a:t>"Real World Mobile App Development with </a:t>
            </a:r>
            <a:r>
              <a:rPr lang="en-US" sz="2000" dirty="0" smtClean="0"/>
              <a:t>PhoneGap</a:t>
            </a:r>
            <a:r>
              <a:rPr lang="en-US" sz="2000" dirty="0"/>
              <a:t>" at Columbus Code Camp, </a:t>
            </a:r>
            <a:r>
              <a:rPr lang="en-US" sz="2000" dirty="0" err="1"/>
              <a:t>StirTrek</a:t>
            </a:r>
            <a:r>
              <a:rPr lang="en-US" sz="2000" dirty="0"/>
              <a:t> and M3. Presented "Hybrid or Native - What Should Be Your Mobile Strategy and </a:t>
            </a:r>
            <a:r>
              <a:rPr lang="en-US" sz="2000" dirty="0" smtClean="0"/>
              <a:t>Why" at M3. Currently </a:t>
            </a:r>
            <a:r>
              <a:rPr lang="en-US" sz="2000" dirty="0"/>
              <a:t>working on the design and architecture of a mobile and server vehicle health management solution for a large trucking company</a:t>
            </a:r>
            <a:r>
              <a:rPr lang="en-US" sz="2000" dirty="0" smtClean="0"/>
              <a:t>.</a:t>
            </a:r>
          </a:p>
        </p:txBody>
      </p:sp>
    </p:spTree>
    <p:extLst>
      <p:ext uri="{BB962C8B-B14F-4D97-AF65-F5344CB8AC3E}">
        <p14:creationId xmlns:p14="http://schemas.microsoft.com/office/powerpoint/2010/main" val="274607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About Leading EDJE</a:t>
            </a:r>
          </a:p>
          <a:p>
            <a:pPr lvl="1"/>
            <a:r>
              <a:rPr lang="en-US" dirty="0"/>
              <a:t>At Leading EDJE solving problems is our sweet spot!  We are an IT Consulting firm specializing in building custom application solutions utilizing leading edge technologies.  We have a unique culture which promotes high positive energy with an entrepreneurial spirit.  Our firm is made of exceptionally talented individuals who deliver exceptional results.  We choose to live our lives by making the right decisions as opposed to the "right now" ones.</a:t>
            </a:r>
          </a:p>
          <a:p>
            <a:endParaRPr lang="en-US" dirty="0"/>
          </a:p>
        </p:txBody>
      </p:sp>
    </p:spTree>
    <p:extLst>
      <p:ext uri="{BB962C8B-B14F-4D97-AF65-F5344CB8AC3E}">
        <p14:creationId xmlns:p14="http://schemas.microsoft.com/office/powerpoint/2010/main" val="265874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a:t>Google Cloud Messaging (GCM) is a free service that allows you to send data from your server to your Android </a:t>
            </a:r>
            <a:r>
              <a:rPr lang="en-US" sz="2000" dirty="0" smtClean="0"/>
              <a:t>application</a:t>
            </a:r>
          </a:p>
          <a:p>
            <a:pPr lvl="1"/>
            <a:r>
              <a:rPr lang="en-US" sz="1800" dirty="0" smtClean="0"/>
              <a:t>GCM service handles all aspects of message queueing and delivery to target app running on the target device</a:t>
            </a:r>
          </a:p>
          <a:p>
            <a:r>
              <a:rPr lang="en-US" sz="2000" dirty="0"/>
              <a:t>L</a:t>
            </a:r>
            <a:r>
              <a:rPr lang="en-US" sz="2000" dirty="0" smtClean="0"/>
              <a:t>ightweight </a:t>
            </a:r>
            <a:r>
              <a:rPr lang="en-US" sz="2000" dirty="0"/>
              <a:t>messages telling your app there is new data to be fetched from your </a:t>
            </a:r>
            <a:r>
              <a:rPr lang="en-US" sz="2000" dirty="0" smtClean="0"/>
              <a:t>server</a:t>
            </a:r>
          </a:p>
          <a:p>
            <a:r>
              <a:rPr lang="en-US" sz="2000" dirty="0" smtClean="0"/>
              <a:t>Messages </a:t>
            </a:r>
            <a:r>
              <a:rPr lang="en-US" sz="2000" dirty="0"/>
              <a:t>containing up to 4kb of payload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458" y="3688485"/>
            <a:ext cx="6559083" cy="2472184"/>
          </a:xfrm>
          <a:prstGeom prst="rect">
            <a:avLst/>
          </a:prstGeom>
        </p:spPr>
      </p:pic>
    </p:spTree>
    <p:extLst>
      <p:ext uri="{BB962C8B-B14F-4D97-AF65-F5344CB8AC3E}">
        <p14:creationId xmlns:p14="http://schemas.microsoft.com/office/powerpoint/2010/main" val="222825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Development</a:t>
            </a:r>
          </a:p>
          <a:p>
            <a:pPr lvl="1"/>
            <a:r>
              <a:rPr lang="en-US" sz="2400" dirty="0" smtClean="0"/>
              <a:t>Google account to create Google API project</a:t>
            </a:r>
          </a:p>
          <a:p>
            <a:pPr lvl="1"/>
            <a:r>
              <a:rPr lang="en-US" sz="2400" dirty="0" smtClean="0"/>
              <a:t>Android development environment</a:t>
            </a:r>
          </a:p>
          <a:p>
            <a:pPr lvl="2"/>
            <a:r>
              <a:rPr lang="en-US" sz="2000" dirty="0" smtClean="0"/>
              <a:t>Android SDK: </a:t>
            </a:r>
            <a:r>
              <a:rPr lang="en-US" sz="2000" dirty="0"/>
              <a:t>http://developer.android.com/sdk/index.html</a:t>
            </a:r>
          </a:p>
          <a:p>
            <a:pPr lvl="2"/>
            <a:r>
              <a:rPr lang="en-US" sz="2000" dirty="0" smtClean="0"/>
              <a:t>IDE</a:t>
            </a:r>
          </a:p>
          <a:p>
            <a:pPr lvl="3"/>
            <a:r>
              <a:rPr lang="en-US" sz="1600" dirty="0"/>
              <a:t>Eclipse: http://eclipse.org/downloads/</a:t>
            </a:r>
            <a:endParaRPr lang="en-US" sz="1600" dirty="0" smtClean="0"/>
          </a:p>
          <a:p>
            <a:pPr lvl="3"/>
            <a:r>
              <a:rPr lang="en-US" sz="1600" dirty="0" err="1" smtClean="0"/>
              <a:t>IntelliJ</a:t>
            </a:r>
            <a:r>
              <a:rPr lang="en-US" sz="1600" dirty="0"/>
              <a:t> </a:t>
            </a:r>
            <a:r>
              <a:rPr lang="en-US" sz="1600" dirty="0" smtClean="0"/>
              <a:t>IDEA 14: </a:t>
            </a:r>
            <a:r>
              <a:rPr lang="en-US" sz="1600" dirty="0"/>
              <a:t>http://www.jetbrains.com/idea/</a:t>
            </a:r>
            <a:endParaRPr lang="en-US" sz="1600" dirty="0" smtClean="0"/>
          </a:p>
          <a:p>
            <a:pPr lvl="3"/>
            <a:r>
              <a:rPr lang="en-US" sz="1600" dirty="0"/>
              <a:t>Android </a:t>
            </a:r>
            <a:r>
              <a:rPr lang="en-US" sz="1600" dirty="0" smtClean="0"/>
              <a:t>Studio 1.0</a:t>
            </a:r>
            <a:r>
              <a:rPr lang="en-US" sz="1600" dirty="0"/>
              <a:t>: http://developer.android.com/sdk/index.html</a:t>
            </a:r>
            <a:endParaRPr lang="en-US" sz="1600" dirty="0" smtClean="0"/>
          </a:p>
          <a:p>
            <a:pPr lvl="1"/>
            <a:r>
              <a:rPr lang="en-US" sz="2400" dirty="0" smtClean="0"/>
              <a:t>Google Play services SDK</a:t>
            </a:r>
          </a:p>
          <a:p>
            <a:pPr lvl="2"/>
            <a:r>
              <a:rPr lang="en-US" sz="2000" dirty="0" smtClean="0"/>
              <a:t>Required </a:t>
            </a:r>
            <a:r>
              <a:rPr lang="en-US" sz="2000" dirty="0"/>
              <a:t>to use the GoogleCloudMessaging </a:t>
            </a:r>
            <a:r>
              <a:rPr lang="en-US" sz="2000" dirty="0" smtClean="0"/>
              <a:t>methods</a:t>
            </a:r>
          </a:p>
          <a:p>
            <a:r>
              <a:rPr lang="en-US" sz="2800" dirty="0" smtClean="0"/>
              <a:t>Test</a:t>
            </a:r>
          </a:p>
          <a:p>
            <a:pPr lvl="1"/>
            <a:r>
              <a:rPr lang="en-US" sz="2400" dirty="0" smtClean="0"/>
              <a:t>Compatible </a:t>
            </a:r>
            <a:r>
              <a:rPr lang="en-US" sz="2400" dirty="0"/>
              <a:t>Android device that runs Android 2.3 or higher and includes Google Play </a:t>
            </a:r>
            <a:r>
              <a:rPr lang="en-US" sz="2400" dirty="0" smtClean="0"/>
              <a:t>Store</a:t>
            </a:r>
          </a:p>
          <a:p>
            <a:pPr lvl="1"/>
            <a:r>
              <a:rPr lang="en-US" sz="2400" dirty="0" smtClean="0"/>
              <a:t>Android </a:t>
            </a:r>
            <a:r>
              <a:rPr lang="en-US" sz="2400" dirty="0"/>
              <a:t>emulator with an AVD that runs the Google APIs platform based on Android 4.2.2 or higher</a:t>
            </a:r>
            <a:endParaRPr lang="en-US" sz="2400" dirty="0" smtClean="0"/>
          </a:p>
          <a:p>
            <a:endParaRPr lang="en-US" sz="2800" dirty="0"/>
          </a:p>
        </p:txBody>
      </p:sp>
    </p:spTree>
    <p:extLst>
      <p:ext uri="{BB962C8B-B14F-4D97-AF65-F5344CB8AC3E}">
        <p14:creationId xmlns:p14="http://schemas.microsoft.com/office/powerpoint/2010/main" val="182721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Up Google Play Services </a:t>
            </a:r>
            <a:r>
              <a:rPr lang="en-US" dirty="0" smtClean="0"/>
              <a:t>SDK</a:t>
            </a:r>
            <a:endParaRPr lang="en-US" dirty="0"/>
          </a:p>
        </p:txBody>
      </p:sp>
      <p:sp>
        <p:nvSpPr>
          <p:cNvPr id="3" name="Content Placeholder 2"/>
          <p:cNvSpPr>
            <a:spLocks noGrp="1"/>
          </p:cNvSpPr>
          <p:nvPr>
            <p:ph idx="1"/>
          </p:nvPr>
        </p:nvSpPr>
        <p:spPr/>
        <p:txBody>
          <a:bodyPr/>
          <a:lstStyle/>
          <a:p>
            <a:r>
              <a:rPr lang="en-US" dirty="0" smtClean="0"/>
              <a:t>Start the Android SDK Manager</a:t>
            </a:r>
          </a:p>
          <a:p>
            <a:r>
              <a:rPr lang="en-US" dirty="0" smtClean="0"/>
              <a:t>Install the Google Play services SDK</a:t>
            </a:r>
          </a:p>
          <a:p>
            <a:r>
              <a:rPr lang="en-US" dirty="0" smtClean="0"/>
              <a:t>To test on emulator</a:t>
            </a:r>
          </a:p>
          <a:p>
            <a:pPr lvl="1"/>
            <a:r>
              <a:rPr lang="en-US" dirty="0" smtClean="0"/>
              <a:t>Expand platform for API 19 or higher</a:t>
            </a:r>
          </a:p>
          <a:p>
            <a:pPr lvl="1"/>
            <a:r>
              <a:rPr lang="en-US" dirty="0" smtClean="0"/>
              <a:t>Install Google APIs (x86 System Image)</a:t>
            </a:r>
          </a:p>
          <a:p>
            <a:pPr lvl="1"/>
            <a:r>
              <a:rPr lang="en-US" dirty="0" smtClean="0"/>
              <a:t>Create </a:t>
            </a:r>
            <a:r>
              <a:rPr lang="en-US" dirty="0"/>
              <a:t>a new AVD with Google APIs as the platform </a:t>
            </a:r>
            <a:r>
              <a:rPr lang="en-US" dirty="0" smtClean="0"/>
              <a:t>target</a:t>
            </a:r>
          </a:p>
          <a:p>
            <a:r>
              <a:rPr lang="en-US" dirty="0" smtClean="0"/>
              <a:t>DEMO</a:t>
            </a:r>
            <a:endParaRPr lang="en-US" dirty="0"/>
          </a:p>
        </p:txBody>
      </p:sp>
    </p:spTree>
    <p:extLst>
      <p:ext uri="{BB962C8B-B14F-4D97-AF65-F5344CB8AC3E}">
        <p14:creationId xmlns:p14="http://schemas.microsoft.com/office/powerpoint/2010/main" val="70728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Google API Project</a:t>
            </a:r>
            <a:endParaRPr lang="en-US" dirty="0"/>
          </a:p>
        </p:txBody>
      </p:sp>
      <p:sp>
        <p:nvSpPr>
          <p:cNvPr id="3" name="Content Placeholder 2"/>
          <p:cNvSpPr>
            <a:spLocks noGrp="1"/>
          </p:cNvSpPr>
          <p:nvPr>
            <p:ph idx="1"/>
          </p:nvPr>
        </p:nvSpPr>
        <p:spPr/>
        <p:txBody>
          <a:bodyPr>
            <a:normAutofit/>
          </a:bodyPr>
          <a:lstStyle/>
          <a:p>
            <a:r>
              <a:rPr lang="en-US" sz="2800" dirty="0" smtClean="0"/>
              <a:t>Open the Google Developers Console</a:t>
            </a:r>
          </a:p>
          <a:p>
            <a:pPr lvl="1"/>
            <a:r>
              <a:rPr lang="en-US" sz="2400" dirty="0">
                <a:hlinkClick r:id="rId2"/>
              </a:rPr>
              <a:t>https://cloud.google.com/</a:t>
            </a:r>
            <a:r>
              <a:rPr lang="en-US" sz="2400" dirty="0" smtClean="0">
                <a:hlinkClick r:id="rId2"/>
              </a:rPr>
              <a:t>console</a:t>
            </a:r>
            <a:endParaRPr lang="en-US" sz="2400" dirty="0" smtClean="0"/>
          </a:p>
          <a:p>
            <a:pPr lvl="1"/>
            <a:r>
              <a:rPr lang="en-US" sz="2400" dirty="0" smtClean="0"/>
              <a:t>Click Create Project</a:t>
            </a:r>
          </a:p>
          <a:p>
            <a:pPr lvl="1"/>
            <a:r>
              <a:rPr lang="en-US" sz="2400" dirty="0" smtClean="0"/>
              <a:t>Enter the project’s name and ID</a:t>
            </a:r>
          </a:p>
          <a:p>
            <a:pPr lvl="1"/>
            <a:r>
              <a:rPr lang="en-US" sz="2400" b="1" dirty="0" smtClean="0">
                <a:solidFill>
                  <a:srgbClr val="800000"/>
                </a:solidFill>
              </a:rPr>
              <a:t>IMPORTANT:</a:t>
            </a:r>
            <a:r>
              <a:rPr lang="en-US" sz="2400" dirty="0" smtClean="0"/>
              <a:t> Note the project number, used later as GCM sender ID inside app when registering with GCM</a:t>
            </a:r>
          </a:p>
          <a:p>
            <a:r>
              <a:rPr lang="en-US" sz="2800" dirty="0" smtClean="0"/>
              <a:t>Enable the GCM service</a:t>
            </a:r>
          </a:p>
          <a:p>
            <a:pPr lvl="1"/>
            <a:r>
              <a:rPr lang="en-US" sz="2400" dirty="0" smtClean="0"/>
              <a:t>Expand APIs &amp; auth in left sidebar and click on APIs</a:t>
            </a:r>
          </a:p>
          <a:p>
            <a:pPr lvl="1"/>
            <a:r>
              <a:rPr lang="en-US" sz="2400" dirty="0"/>
              <a:t>Scroll down to Google Cloud Messaging for </a:t>
            </a:r>
            <a:r>
              <a:rPr lang="en-US" sz="2400" dirty="0" smtClean="0"/>
              <a:t>Android and turn it on</a:t>
            </a:r>
          </a:p>
          <a:p>
            <a:pPr lvl="1"/>
            <a:endParaRPr lang="en-US" sz="2400" dirty="0" smtClean="0"/>
          </a:p>
          <a:p>
            <a:endParaRPr lang="en-US" sz="2800" dirty="0"/>
          </a:p>
        </p:txBody>
      </p:sp>
    </p:spTree>
    <p:extLst>
      <p:ext uri="{BB962C8B-B14F-4D97-AF65-F5344CB8AC3E}">
        <p14:creationId xmlns:p14="http://schemas.microsoft.com/office/powerpoint/2010/main" val="4033455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Google API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Obtain the </a:t>
            </a:r>
            <a:r>
              <a:rPr lang="en-US" dirty="0" smtClean="0"/>
              <a:t>Server API </a:t>
            </a:r>
            <a:r>
              <a:rPr lang="en-US" dirty="0"/>
              <a:t>key</a:t>
            </a:r>
          </a:p>
          <a:p>
            <a:pPr lvl="1"/>
            <a:r>
              <a:rPr lang="en-US" dirty="0"/>
              <a:t>Click Credentials under APIs &amp; auth in left sidebar</a:t>
            </a:r>
          </a:p>
          <a:p>
            <a:pPr lvl="1"/>
            <a:r>
              <a:rPr lang="en-US" dirty="0"/>
              <a:t>Under Public API access, click Create </a:t>
            </a:r>
            <a:r>
              <a:rPr lang="en-US" dirty="0" smtClean="0"/>
              <a:t>new </a:t>
            </a:r>
            <a:r>
              <a:rPr lang="en-US" dirty="0"/>
              <a:t>Key</a:t>
            </a:r>
          </a:p>
          <a:p>
            <a:pPr lvl="1"/>
            <a:r>
              <a:rPr lang="en-US" dirty="0"/>
              <a:t>In Create a new key dialog, click Server </a:t>
            </a:r>
            <a:r>
              <a:rPr lang="en-US" dirty="0" smtClean="0"/>
              <a:t>key</a:t>
            </a:r>
          </a:p>
          <a:p>
            <a:pPr lvl="1"/>
            <a:r>
              <a:rPr lang="en-US" dirty="0" smtClean="0"/>
              <a:t>In Create a server key and configure allowed IPs dialog, leave entry box blank and click Create</a:t>
            </a:r>
          </a:p>
          <a:p>
            <a:pPr lvl="1"/>
            <a:r>
              <a:rPr lang="en-US" b="1" dirty="0" smtClean="0">
                <a:solidFill>
                  <a:srgbClr val="800000"/>
                </a:solidFill>
              </a:rPr>
              <a:t>IMPORTANT: </a:t>
            </a:r>
            <a:r>
              <a:rPr lang="en-US" dirty="0" smtClean="0"/>
              <a:t>Note the API KEY, used by server as authorization key in HTTP Authorization header when posting notification messages</a:t>
            </a:r>
          </a:p>
          <a:p>
            <a:r>
              <a:rPr lang="en-US" dirty="0" smtClean="0"/>
              <a:t>DEMO</a:t>
            </a:r>
            <a:endParaRPr lang="en-US" dirty="0"/>
          </a:p>
          <a:p>
            <a:endParaRPr lang="en-US" dirty="0"/>
          </a:p>
        </p:txBody>
      </p:sp>
    </p:spTree>
    <p:extLst>
      <p:ext uri="{BB962C8B-B14F-4D97-AF65-F5344CB8AC3E}">
        <p14:creationId xmlns:p14="http://schemas.microsoft.com/office/powerpoint/2010/main" val="2396239310"/>
      </p:ext>
    </p:extLst>
  </p:cSld>
  <p:clrMapOvr>
    <a:masterClrMapping/>
  </p:clrMapOvr>
</p:sld>
</file>

<file path=ppt/theme/theme1.xml><?xml version="1.0" encoding="utf-8"?>
<a:theme xmlns:a="http://schemas.openxmlformats.org/drawingml/2006/main" name="Leading EDJE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1890</TotalTime>
  <Words>1313</Words>
  <Application>Microsoft Office PowerPoint</Application>
  <PresentationFormat>On-screen Show (4:3)</PresentationFormat>
  <Paragraphs>192</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Courier</vt:lpstr>
      <vt:lpstr>Leading EDJE PPT</vt:lpstr>
      <vt:lpstr>Implementing Push Notification Support in your Android Application</vt:lpstr>
      <vt:lpstr>Agenda</vt:lpstr>
      <vt:lpstr>Introduction</vt:lpstr>
      <vt:lpstr>Introduction</vt:lpstr>
      <vt:lpstr>Introduction</vt:lpstr>
      <vt:lpstr>Prerequisites</vt:lpstr>
      <vt:lpstr>Set Up Google Play Services SDK</vt:lpstr>
      <vt:lpstr>Create Google API Project</vt:lpstr>
      <vt:lpstr>Create Google API Project</vt:lpstr>
      <vt:lpstr>Add Google Play Services Library - Eclipse</vt:lpstr>
      <vt:lpstr>Add Google Play Services Library - Eclipse</vt:lpstr>
      <vt:lpstr>Add Google Play Services Library – Android Studio</vt:lpstr>
      <vt:lpstr>Add Google Play Services Library</vt:lpstr>
      <vt:lpstr>Check for Google Play Services</vt:lpstr>
      <vt:lpstr>Check for Google Play Services</vt:lpstr>
      <vt:lpstr>Register with GCM</vt:lpstr>
      <vt:lpstr>Implement Broadcast Receiver and Intent Service</vt:lpstr>
      <vt:lpstr>Process Notification Data in Activity</vt:lpstr>
      <vt:lpstr>Update the App's Manifest</vt:lpstr>
      <vt:lpstr>Testing Without a Server</vt:lpstr>
      <vt:lpstr>Test API Key and Registration ID</vt:lpstr>
      <vt:lpstr>Additional Info</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erica.krumlauf</dc:creator>
  <cp:lastModifiedBy>KEITH WEDINGER</cp:lastModifiedBy>
  <cp:revision>143</cp:revision>
  <dcterms:created xsi:type="dcterms:W3CDTF">2013-11-08T14:39:41Z</dcterms:created>
  <dcterms:modified xsi:type="dcterms:W3CDTF">2014-12-30T12:24:28Z</dcterms:modified>
</cp:coreProperties>
</file>