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1"/>
  </p:notesMasterIdLst>
  <p:sldIdLst>
    <p:sldId id="256" r:id="rId2"/>
    <p:sldId id="257" r:id="rId3"/>
    <p:sldId id="258" r:id="rId4"/>
    <p:sldId id="259" r:id="rId5"/>
    <p:sldId id="378" r:id="rId6"/>
    <p:sldId id="380" r:id="rId7"/>
    <p:sldId id="264" r:id="rId8"/>
    <p:sldId id="267" r:id="rId9"/>
    <p:sldId id="265" r:id="rId10"/>
    <p:sldId id="266" r:id="rId11"/>
    <p:sldId id="263" r:id="rId12"/>
    <p:sldId id="381" r:id="rId13"/>
    <p:sldId id="382" r:id="rId14"/>
    <p:sldId id="383" r:id="rId15"/>
    <p:sldId id="384" r:id="rId16"/>
    <p:sldId id="385" r:id="rId17"/>
    <p:sldId id="386" r:id="rId18"/>
    <p:sldId id="325" r:id="rId19"/>
    <p:sldId id="326" r:id="rId20"/>
    <p:sldId id="327" r:id="rId21"/>
    <p:sldId id="274" r:id="rId22"/>
    <p:sldId id="275" r:id="rId23"/>
    <p:sldId id="298" r:id="rId24"/>
    <p:sldId id="299" r:id="rId25"/>
    <p:sldId id="300" r:id="rId26"/>
    <p:sldId id="276" r:id="rId27"/>
    <p:sldId id="301" r:id="rId28"/>
    <p:sldId id="302" r:id="rId29"/>
    <p:sldId id="303" r:id="rId30"/>
    <p:sldId id="277" r:id="rId31"/>
    <p:sldId id="304" r:id="rId32"/>
    <p:sldId id="306" r:id="rId33"/>
    <p:sldId id="305" r:id="rId34"/>
    <p:sldId id="278" r:id="rId35"/>
    <p:sldId id="307" r:id="rId36"/>
    <p:sldId id="309" r:id="rId37"/>
    <p:sldId id="279" r:id="rId38"/>
    <p:sldId id="295" r:id="rId39"/>
    <p:sldId id="296" r:id="rId40"/>
    <p:sldId id="297" r:id="rId41"/>
    <p:sldId id="280" r:id="rId42"/>
    <p:sldId id="308" r:id="rId43"/>
    <p:sldId id="310" r:id="rId44"/>
    <p:sldId id="281" r:id="rId45"/>
    <p:sldId id="311" r:id="rId46"/>
    <p:sldId id="312" r:id="rId47"/>
    <p:sldId id="313" r:id="rId48"/>
    <p:sldId id="314" r:id="rId49"/>
    <p:sldId id="282" r:id="rId50"/>
    <p:sldId id="315" r:id="rId51"/>
    <p:sldId id="316" r:id="rId52"/>
    <p:sldId id="317" r:id="rId53"/>
    <p:sldId id="318" r:id="rId54"/>
    <p:sldId id="283" r:id="rId55"/>
    <p:sldId id="319" r:id="rId56"/>
    <p:sldId id="320" r:id="rId57"/>
    <p:sldId id="322" r:id="rId58"/>
    <p:sldId id="321" r:id="rId59"/>
    <p:sldId id="367" r:id="rId60"/>
    <p:sldId id="368" r:id="rId61"/>
    <p:sldId id="284" r:id="rId62"/>
    <p:sldId id="323" r:id="rId63"/>
    <p:sldId id="324" r:id="rId64"/>
    <p:sldId id="328" r:id="rId65"/>
    <p:sldId id="285" r:id="rId66"/>
    <p:sldId id="329" r:id="rId67"/>
    <p:sldId id="341" r:id="rId68"/>
    <p:sldId id="346" r:id="rId69"/>
    <p:sldId id="343" r:id="rId70"/>
    <p:sldId id="342" r:id="rId71"/>
    <p:sldId id="370" r:id="rId72"/>
    <p:sldId id="344" r:id="rId73"/>
    <p:sldId id="350" r:id="rId74"/>
    <p:sldId id="345" r:id="rId75"/>
    <p:sldId id="369" r:id="rId76"/>
    <p:sldId id="286" r:id="rId77"/>
    <p:sldId id="330" r:id="rId78"/>
    <p:sldId id="336" r:id="rId79"/>
    <p:sldId id="337" r:id="rId80"/>
    <p:sldId id="287" r:id="rId81"/>
    <p:sldId id="331" r:id="rId82"/>
    <p:sldId id="338" r:id="rId83"/>
    <p:sldId id="339" r:id="rId84"/>
    <p:sldId id="340" r:id="rId85"/>
    <p:sldId id="333" r:id="rId86"/>
    <p:sldId id="334" r:id="rId87"/>
    <p:sldId id="335" r:id="rId88"/>
    <p:sldId id="371" r:id="rId89"/>
    <p:sldId id="372" r:id="rId90"/>
    <p:sldId id="373" r:id="rId91"/>
    <p:sldId id="374" r:id="rId92"/>
    <p:sldId id="375" r:id="rId93"/>
    <p:sldId id="376" r:id="rId94"/>
    <p:sldId id="377" r:id="rId95"/>
    <p:sldId id="288" r:id="rId96"/>
    <p:sldId id="347" r:id="rId97"/>
    <p:sldId id="348" r:id="rId98"/>
    <p:sldId id="349" r:id="rId99"/>
    <p:sldId id="289" r:id="rId100"/>
    <p:sldId id="351" r:id="rId101"/>
    <p:sldId id="365" r:id="rId102"/>
    <p:sldId id="363" r:id="rId103"/>
    <p:sldId id="364" r:id="rId104"/>
    <p:sldId id="290" r:id="rId105"/>
    <p:sldId id="355" r:id="rId106"/>
    <p:sldId id="354" r:id="rId107"/>
    <p:sldId id="291" r:id="rId108"/>
    <p:sldId id="356" r:id="rId109"/>
    <p:sldId id="362" r:id="rId110"/>
    <p:sldId id="366" r:id="rId111"/>
    <p:sldId id="292" r:id="rId112"/>
    <p:sldId id="357" r:id="rId113"/>
    <p:sldId id="358" r:id="rId114"/>
    <p:sldId id="293" r:id="rId115"/>
    <p:sldId id="359" r:id="rId116"/>
    <p:sldId id="360" r:id="rId117"/>
    <p:sldId id="294" r:id="rId118"/>
    <p:sldId id="361" r:id="rId119"/>
    <p:sldId id="260" r:id="rId1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2" autoAdjust="0"/>
    <p:restoredTop sz="76343" autoAdjust="0"/>
  </p:normalViewPr>
  <p:slideViewPr>
    <p:cSldViewPr snapToGrid="0">
      <p:cViewPr varScale="1">
        <p:scale>
          <a:sx n="70" d="100"/>
          <a:sy n="70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5D88C-52C7-4453-BD5D-860F287F9899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5AF59-E76E-4675-A94B-C3E543269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7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AF59-E76E-4675-A94B-C3E5432693C7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9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AF59-E76E-4675-A94B-C3E5432693C7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5AF59-E76E-4675-A94B-C3E5432693C7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6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94A9-3A4F-4E03-8397-3D898EFEE8E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F345-FBA6-4FE0-A9F3-8E30428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5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94A9-3A4F-4E03-8397-3D898EFEE8E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F345-FBA6-4FE0-A9F3-8E30428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94A9-3A4F-4E03-8397-3D898EFEE8E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F345-FBA6-4FE0-A9F3-8E30428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3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94A9-3A4F-4E03-8397-3D898EFEE8E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F345-FBA6-4FE0-A9F3-8E30428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94A9-3A4F-4E03-8397-3D898EFEE8E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F345-FBA6-4FE0-A9F3-8E30428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8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94A9-3A4F-4E03-8397-3D898EFEE8E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F345-FBA6-4FE0-A9F3-8E30428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7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94A9-3A4F-4E03-8397-3D898EFEE8E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F345-FBA6-4FE0-A9F3-8E30428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94A9-3A4F-4E03-8397-3D898EFEE8E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F345-FBA6-4FE0-A9F3-8E30428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94A9-3A4F-4E03-8397-3D898EFEE8E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F345-FBA6-4FE0-A9F3-8E30428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94A9-3A4F-4E03-8397-3D898EFEE8E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F345-FBA6-4FE0-A9F3-8E30428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94A9-3A4F-4E03-8397-3D898EFEE8E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F345-FBA6-4FE0-A9F3-8E30428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94A9-3A4F-4E03-8397-3D898EFEE8E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F345-FBA6-4FE0-A9F3-8E304287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Performance Tips and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Kevin Griffin</a:t>
            </a:r>
          </a:p>
          <a:p>
            <a:endParaRPr lang="en-US" dirty="0"/>
          </a:p>
          <a:p>
            <a:r>
              <a:rPr lang="en-US" dirty="0" smtClean="0"/>
              <a:t>kevin@kevgriffin.com</a:t>
            </a:r>
          </a:p>
          <a:p>
            <a:r>
              <a:rPr lang="en-US" dirty="0" smtClean="0"/>
              <a:t>twitter.com/1kevgriff</a:t>
            </a:r>
          </a:p>
        </p:txBody>
      </p:sp>
    </p:spTree>
    <p:extLst>
      <p:ext uri="{BB962C8B-B14F-4D97-AF65-F5344CB8AC3E}">
        <p14:creationId xmlns:p14="http://schemas.microsoft.com/office/powerpoint/2010/main" val="6398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-Right Arrow 1"/>
          <p:cNvSpPr/>
          <p:nvPr/>
        </p:nvSpPr>
        <p:spPr>
          <a:xfrm>
            <a:off x="378246" y="3043410"/>
            <a:ext cx="11435509" cy="7711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The Great Scale of Performance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78246" y="2674078"/>
            <a:ext cx="211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Done before you ask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4686" y="2674078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Throw Computer Out the Window</a:t>
            </a:r>
            <a:endParaRPr lang="en-US" dirty="0"/>
          </a:p>
        </p:txBody>
      </p:sp>
      <p:cxnSp>
        <p:nvCxnSpPr>
          <p:cNvPr id="6" name="Straight Arrow Connector 5"/>
          <p:cNvCxnSpPr>
            <a:stCxn id="7" idx="0"/>
          </p:cNvCxnSpPr>
          <p:nvPr/>
        </p:nvCxnSpPr>
        <p:spPr>
          <a:xfrm flipV="1">
            <a:off x="5703150" y="3814591"/>
            <a:ext cx="392850" cy="1120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1837" y="4935556"/>
            <a:ext cx="350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ASP.NET Application After File, New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7520" y="456622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H="1" flipV="1">
            <a:off x="1007520" y="3814590"/>
            <a:ext cx="425758" cy="751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862631" y="3814592"/>
            <a:ext cx="510751" cy="1120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19220" y="491352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676222" y="1944478"/>
            <a:ext cx="778241" cy="1098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blog.codinghorror.com/content/images/uploads/2007/03/6a0120a85dcdae970b0128776ff992970c-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712" y="453451"/>
            <a:ext cx="1905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93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55" y="1905506"/>
            <a:ext cx="116918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ORM</a:t>
            </a:r>
          </a:p>
          <a:p>
            <a:pPr algn="ctr"/>
            <a:r>
              <a:rPr lang="en-US" sz="9600" dirty="0" smtClean="0"/>
              <a:t>Considerations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459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55" y="1166843"/>
            <a:ext cx="11691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Test code-generated “read” vs Stored Procedures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797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55" y="1905506"/>
            <a:ext cx="116918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Optimize </a:t>
            </a:r>
            <a:r>
              <a:rPr lang="en-US" sz="9600" dirty="0"/>
              <a:t>for Ad </a:t>
            </a:r>
            <a:r>
              <a:rPr lang="en-US" sz="9600" dirty="0" smtClean="0"/>
              <a:t>Hoc Queries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527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38" y="386143"/>
            <a:ext cx="8609524" cy="6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34126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#16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57372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55" y="1166843"/>
            <a:ext cx="11691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Dispose SQL Connections Appropriately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239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52" y="2577063"/>
            <a:ext cx="9356097" cy="170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34126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#17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6576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55" y="1166843"/>
            <a:ext cx="11691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Hire a DBA to Optimize Database Indexes and Stored Procedures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688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if you must “do it yourself”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indexes for columns used inside of:</a:t>
            </a:r>
          </a:p>
          <a:p>
            <a:pPr lvl="1"/>
            <a:r>
              <a:rPr lang="en-US" dirty="0" smtClean="0"/>
              <a:t>WHERE clauses</a:t>
            </a:r>
          </a:p>
          <a:p>
            <a:pPr lvl="1"/>
            <a:r>
              <a:rPr lang="en-US" dirty="0" smtClean="0"/>
              <a:t>JOIN clauses</a:t>
            </a:r>
          </a:p>
          <a:p>
            <a:pPr lvl="1"/>
            <a:r>
              <a:rPr lang="en-US" dirty="0" smtClean="0"/>
              <a:t>ORDER BY clauses</a:t>
            </a:r>
          </a:p>
          <a:p>
            <a:pPr lvl="1"/>
            <a:r>
              <a:rPr lang="en-US" dirty="0" smtClean="0"/>
              <a:t>GROUP clauses</a:t>
            </a:r>
          </a:p>
          <a:p>
            <a:pPr lvl="1"/>
            <a:r>
              <a:rPr lang="en-US" dirty="0" smtClean="0"/>
              <a:t>TOP clauses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733" y="1613119"/>
            <a:ext cx="101465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latin typeface="Myriad Pro" panose="020B0503030403020204" pitchFamily="34" charset="0"/>
              </a:rPr>
              <a:t>Why Performance?</a:t>
            </a:r>
            <a:endParaRPr lang="en-US" sz="115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if you must “do it yourself”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do SELECT 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5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34126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#18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06491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55" y="1905506"/>
            <a:ext cx="116918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Consider Alternative Data Stores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390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Azure Tables</a:t>
            </a:r>
          </a:p>
        </p:txBody>
      </p:sp>
    </p:spTree>
    <p:extLst>
      <p:ext uri="{BB962C8B-B14F-4D97-AF65-F5344CB8AC3E}">
        <p14:creationId xmlns:p14="http://schemas.microsoft.com/office/powerpoint/2010/main" val="23911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34126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#19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44442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55" y="1905506"/>
            <a:ext cx="11691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Embrace Workflow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024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Message-based workflows</a:t>
            </a:r>
          </a:p>
          <a:p>
            <a:r>
              <a:rPr lang="en-US" dirty="0" smtClean="0"/>
              <a:t>Examples: </a:t>
            </a:r>
            <a:r>
              <a:rPr lang="en-US" dirty="0" err="1" smtClean="0"/>
              <a:t>RabbitMQ</a:t>
            </a:r>
            <a:r>
              <a:rPr lang="en-US" dirty="0" smtClean="0"/>
              <a:t>, </a:t>
            </a:r>
            <a:r>
              <a:rPr lang="en-US" dirty="0" err="1" smtClean="0"/>
              <a:t>ZeroMQ</a:t>
            </a:r>
            <a:r>
              <a:rPr lang="en-US" dirty="0" smtClean="0"/>
              <a:t>, Azure Queues,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Offload long running and critical tasking</a:t>
            </a:r>
          </a:p>
          <a:p>
            <a:r>
              <a:rPr lang="en-US" dirty="0" smtClean="0"/>
              <a:t>Example: Twitter, Amazon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34126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#20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6368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55" y="1905506"/>
            <a:ext cx="11691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Hire Me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489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Classy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Kevin Griffin</a:t>
            </a:r>
            <a:br>
              <a:rPr lang="en-US" dirty="0" smtClean="0"/>
            </a:br>
            <a:r>
              <a:rPr lang="en-US" dirty="0" smtClean="0"/>
              <a:t>Independent Consultant</a:t>
            </a:r>
            <a:br>
              <a:rPr lang="en-US" dirty="0" smtClean="0"/>
            </a:br>
            <a:r>
              <a:rPr lang="en-US" dirty="0" smtClean="0"/>
              <a:t>Microsoft MVP, 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kevin@kevgriffin.com</a:t>
            </a:r>
          </a:p>
          <a:p>
            <a:pPr marL="0" indent="0">
              <a:buNone/>
            </a:pPr>
            <a:r>
              <a:rPr lang="en-US" dirty="0" smtClean="0"/>
              <a:t>@1kevgriff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330" y="706886"/>
            <a:ext cx="3300470" cy="547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733" y="1613119"/>
            <a:ext cx="101465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latin typeface="Myriad Pro" panose="020B0503030403020204" pitchFamily="34" charset="0"/>
              </a:rPr>
              <a:t>3 Numbers to Remember</a:t>
            </a:r>
            <a:endParaRPr lang="en-US" sz="115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733" y="1613119"/>
            <a:ext cx="101465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latin typeface="Myriad Pro" panose="020B0503030403020204" pitchFamily="34" charset="0"/>
              </a:rPr>
              <a:t>100 milliseconds</a:t>
            </a:r>
            <a:endParaRPr lang="en-US" sz="115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7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733" y="1613119"/>
            <a:ext cx="101465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latin typeface="Myriad Pro" panose="020B0503030403020204" pitchFamily="34" charset="0"/>
              </a:rPr>
              <a:t>1 second</a:t>
            </a:r>
            <a:endParaRPr lang="en-US" sz="115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733" y="1613119"/>
            <a:ext cx="101465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latin typeface="Myriad Pro" panose="020B0503030403020204" pitchFamily="34" charset="0"/>
              </a:rPr>
              <a:t>10 seconds</a:t>
            </a:r>
            <a:endParaRPr lang="en-US" sz="115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0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733" y="1613119"/>
            <a:ext cx="10146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>
                <a:latin typeface="Myriad Pro" panose="020B0503030403020204" pitchFamily="34" charset="0"/>
              </a:rPr>
              <a:t>Did you know:  Google will rank a slower loading website below a faster one.</a:t>
            </a:r>
          </a:p>
        </p:txBody>
      </p:sp>
    </p:spTree>
    <p:extLst>
      <p:ext uri="{BB962C8B-B14F-4D97-AF65-F5344CB8AC3E}">
        <p14:creationId xmlns:p14="http://schemas.microsoft.com/office/powerpoint/2010/main" val="12752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733" y="1613119"/>
            <a:ext cx="101465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>
                <a:latin typeface="Myriad Pro" panose="020B0503030403020204" pitchFamily="34" charset="0"/>
              </a:rPr>
              <a:t>The number of mobile device users is growing by the daily.  </a:t>
            </a:r>
          </a:p>
          <a:p>
            <a:endParaRPr lang="en-US" sz="6000" i="1" dirty="0">
              <a:latin typeface="Myriad Pro" panose="020B0503030403020204" pitchFamily="34" charset="0"/>
            </a:endParaRPr>
          </a:p>
          <a:p>
            <a:r>
              <a:rPr lang="en-US" sz="6000" i="1" dirty="0" smtClean="0">
                <a:latin typeface="Myriad Pro" panose="020B0503030403020204" pitchFamily="34" charset="0"/>
              </a:rPr>
              <a:t>They </a:t>
            </a:r>
            <a:r>
              <a:rPr lang="en-US" sz="6000" b="1" i="1" smtClean="0">
                <a:latin typeface="Myriad Pro" panose="020B0503030403020204" pitchFamily="34" charset="0"/>
              </a:rPr>
              <a:t>hate </a:t>
            </a:r>
            <a:r>
              <a:rPr lang="en-US" sz="6000" i="1" smtClean="0">
                <a:latin typeface="Myriad Pro" panose="020B0503030403020204" pitchFamily="34" charset="0"/>
              </a:rPr>
              <a:t>slow websites.  </a:t>
            </a:r>
            <a:endParaRPr lang="en-US" sz="6000" i="1" dirty="0" smtClean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733" y="728261"/>
            <a:ext cx="1014653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latin typeface="Myriad Pro" panose="020B0503030403020204" pitchFamily="34" charset="0"/>
              </a:rPr>
              <a:t>Two simple rules for better performance</a:t>
            </a:r>
            <a:endParaRPr lang="en-US" sz="115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733" y="728261"/>
            <a:ext cx="101465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latin typeface="Myriad Pro" panose="020B0503030403020204" pitchFamily="34" charset="0"/>
              </a:rPr>
              <a:t>Fewer </a:t>
            </a:r>
          </a:p>
          <a:p>
            <a:pPr algn="ctr"/>
            <a:r>
              <a:rPr lang="en-US" sz="11500" dirty="0" smtClean="0">
                <a:latin typeface="Myriad Pro" panose="020B0503030403020204" pitchFamily="34" charset="0"/>
              </a:rPr>
              <a:t>payloads</a:t>
            </a:r>
            <a:endParaRPr lang="en-US" sz="115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Kevin Griffin</a:t>
            </a:r>
            <a:br>
              <a:rPr lang="en-US" dirty="0" smtClean="0"/>
            </a:br>
            <a:r>
              <a:rPr lang="en-US" dirty="0" smtClean="0"/>
              <a:t>Independent Consultant</a:t>
            </a:r>
            <a:br>
              <a:rPr lang="en-US" dirty="0" smtClean="0"/>
            </a:br>
            <a:r>
              <a:rPr lang="en-US" dirty="0" smtClean="0"/>
              <a:t>Microsoft MVP, 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kevin@kevgriffin.com</a:t>
            </a:r>
          </a:p>
          <a:p>
            <a:pPr marL="0" indent="0">
              <a:buNone/>
            </a:pPr>
            <a:r>
              <a:rPr lang="en-US" smtClean="0"/>
              <a:t>http://kevgriffin.com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@1kevgriff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330" y="706886"/>
            <a:ext cx="3300470" cy="547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733" y="728261"/>
            <a:ext cx="101465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latin typeface="Myriad Pro" panose="020B0503030403020204" pitchFamily="34" charset="0"/>
              </a:rPr>
              <a:t>Faster </a:t>
            </a:r>
          </a:p>
          <a:p>
            <a:pPr algn="ctr"/>
            <a:r>
              <a:rPr lang="en-US" sz="11500" dirty="0" smtClean="0">
                <a:latin typeface="Myriad Pro" panose="020B0503030403020204" pitchFamily="34" charset="0"/>
              </a:rPr>
              <a:t>payloads</a:t>
            </a:r>
            <a:endParaRPr lang="en-US" sz="115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1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733" y="1613119"/>
            <a:ext cx="101465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Myriad Pro" panose="020B0503030403020204" pitchFamily="34" charset="0"/>
              </a:rPr>
              <a:t>20 ASP.NET Performance Tips</a:t>
            </a:r>
            <a:endParaRPr lang="en-US" sz="8000" dirty="0">
              <a:latin typeface="Myriad Pro" panose="020B05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2732" y="4167664"/>
            <a:ext cx="1014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Myriad Pro" panose="020B0503030403020204" pitchFamily="34" charset="0"/>
              </a:rPr>
              <a:t>(And you’re not going to believe #5)</a:t>
            </a:r>
            <a:endParaRPr lang="en-US" sz="40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93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250483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#1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4032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984" y="2096684"/>
            <a:ext cx="11691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Disable “debug” mode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028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97" y="2628205"/>
            <a:ext cx="9368207" cy="160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72" y="1819922"/>
            <a:ext cx="9631592" cy="17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250483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#2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8515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984" y="2096684"/>
            <a:ext cx="116918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Enable HTTP Compression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76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09" y="2224885"/>
            <a:ext cx="8176782" cy="240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9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gets compressed?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Non-compressed images (</a:t>
            </a:r>
            <a:r>
              <a:rPr lang="en-US" dirty="0" err="1" smtClean="0"/>
              <a:t>ico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9" y="595139"/>
            <a:ext cx="5282680" cy="120060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629339" y="2341715"/>
            <a:ext cx="75579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Simple Windows Server Monitoring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14-day Free Trial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http://winsitter.com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81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250483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#3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8086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984" y="2644170"/>
            <a:ext cx="11691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Enable IIS Auto-Start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234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984" y="1166843"/>
            <a:ext cx="11691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Do you have a lot of upfront loading and configuration?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2830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381" y="686143"/>
            <a:ext cx="4495238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250483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#4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0634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984" y="2644170"/>
            <a:ext cx="11691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Disable </a:t>
            </a:r>
            <a:r>
              <a:rPr lang="en-US" sz="9600" dirty="0" err="1" smtClean="0"/>
              <a:t>ViewState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683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Disable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Control 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EnableViewState</a:t>
            </a:r>
            <a:r>
              <a:rPr lang="en-US" dirty="0" smtClean="0"/>
              <a:t>=“false” to control</a:t>
            </a:r>
            <a:endParaRPr lang="en-US" dirty="0"/>
          </a:p>
          <a:p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EnableViewState</a:t>
            </a:r>
            <a:r>
              <a:rPr lang="en-US" dirty="0" smtClean="0"/>
              <a:t>=“false” to the &lt;%@ Page %&gt; 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&lt;configuration&gt;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system.web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&lt;pages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enableViewState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="false"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system.web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&lt;/configuration&gt;</a:t>
            </a:r>
          </a:p>
          <a:p>
            <a:r>
              <a:rPr lang="en-US" dirty="0" smtClean="0"/>
              <a:t>Machine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Machine.config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system.web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&lt;pages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enableViewState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="true"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/&gt;         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system.web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Machine.config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669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250483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#5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5608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486" y="2644170"/>
            <a:ext cx="11319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STOP using </a:t>
            </a:r>
            <a:r>
              <a:rPr lang="en-US" sz="9600" dirty="0" err="1" smtClean="0"/>
              <a:t>WebForms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412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486" y="2644170"/>
            <a:ext cx="11319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I’m just kidding.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521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0"/>
            <a:ext cx="121920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3383" y="4230477"/>
            <a:ext cx="44701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http://wintellectnow.com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Promo Code: </a:t>
            </a:r>
            <a:r>
              <a:rPr lang="en-US" sz="3200" b="1" dirty="0" smtClean="0">
                <a:solidFill>
                  <a:schemeClr val="bg1"/>
                </a:solidFill>
              </a:rPr>
              <a:t>GRIFFIN-13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486" y="2644170"/>
            <a:ext cx="11319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But seriously, stop it.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331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250483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#6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8404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984" y="2644170"/>
            <a:ext cx="11691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Disable </a:t>
            </a:r>
            <a:r>
              <a:rPr lang="en-US" sz="9600" dirty="0" err="1" smtClean="0"/>
              <a:t>SessionState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4290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Disable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6614"/>
            <a:ext cx="5200605" cy="81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140" y="2450285"/>
            <a:ext cx="4533719" cy="15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250483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#7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4876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984" y="2644170"/>
            <a:ext cx="11691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Throw hardware at it!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246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larkwp.files.wordpress.com/2014/05/shovedincornerserver2.jpg?w=2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98632" cy="693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98632" y="2357454"/>
            <a:ext cx="8293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/>
              <a:t>Stop it!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6354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984" y="1166843"/>
            <a:ext cx="116918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Processors are cheap.</a:t>
            </a:r>
          </a:p>
          <a:p>
            <a:pPr algn="ctr"/>
            <a:r>
              <a:rPr lang="en-US" sz="9600" dirty="0" smtClean="0"/>
              <a:t>RAM is cheap.</a:t>
            </a:r>
          </a:p>
        </p:txBody>
      </p:sp>
    </p:spTree>
    <p:extLst>
      <p:ext uri="{BB962C8B-B14F-4D97-AF65-F5344CB8AC3E}">
        <p14:creationId xmlns:p14="http://schemas.microsoft.com/office/powerpoint/2010/main" val="29640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r T stands - Upgrade, FOOL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66" y="556918"/>
            <a:ext cx="8624868" cy="574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6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250483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#8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9484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81538"/>
            <a:ext cx="12405815" cy="69877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61816" y="5718412"/>
            <a:ext cx="8570794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http://aspnetaccelerator.com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06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55" y="1905506"/>
            <a:ext cx="116918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Minify/Compress JavaScript and CSS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5406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2" y="602563"/>
            <a:ext cx="12046716" cy="56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18"/>
          <a:stretch/>
        </p:blipFill>
        <p:spPr>
          <a:xfrm>
            <a:off x="3132717" y="605866"/>
            <a:ext cx="5926567" cy="564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4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1000125"/>
            <a:ext cx="2171700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250483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#9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7862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55" y="1905506"/>
            <a:ext cx="11691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Output Cache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234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80" y="2054097"/>
            <a:ext cx="9811041" cy="274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76" y="2065887"/>
            <a:ext cx="6235849" cy="27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8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Duration (in seconds)</a:t>
            </a:r>
          </a:p>
          <a:p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Proxies</a:t>
            </a:r>
          </a:p>
          <a:p>
            <a:r>
              <a:rPr lang="en-US" dirty="0" err="1" smtClean="0"/>
              <a:t>VaryByParam</a:t>
            </a:r>
            <a:endParaRPr lang="en-US" dirty="0" smtClean="0"/>
          </a:p>
          <a:p>
            <a:r>
              <a:rPr lang="en-US" dirty="0" err="1" smtClean="0"/>
              <a:t>VaryByHeader</a:t>
            </a:r>
            <a:endParaRPr lang="en-US" dirty="0" smtClean="0"/>
          </a:p>
          <a:p>
            <a:r>
              <a:rPr lang="en-US" dirty="0" err="1" smtClean="0"/>
              <a:t>SqlDependency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19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483268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mtClean="0"/>
              <a:t>#9b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0567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733" y="1613119"/>
            <a:ext cx="101465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latin typeface="Myriad Pro" panose="020B0503030403020204" pitchFamily="34" charset="0"/>
              </a:rPr>
              <a:t>Defining Performance</a:t>
            </a:r>
            <a:endParaRPr lang="en-US" sz="115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55" y="1905506"/>
            <a:ext cx="116918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Cache “look up” </a:t>
            </a:r>
          </a:p>
          <a:p>
            <a:pPr algn="ctr"/>
            <a:r>
              <a:rPr lang="en-US" sz="9600" dirty="0" smtClean="0"/>
              <a:t>tables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160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34126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#10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3909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55" y="1905506"/>
            <a:ext cx="116918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Review Resources Requested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375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608" y="852199"/>
            <a:ext cx="4814785" cy="515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988" y="246200"/>
            <a:ext cx="3236024" cy="63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34126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#11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4531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55" y="1905506"/>
            <a:ext cx="11691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/>
              <a:t>Async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522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</a:t>
            </a:r>
            <a:r>
              <a:rPr lang="en-US" dirty="0" err="1" smtClean="0"/>
              <a:t>Async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Speeds up parallel processes</a:t>
            </a:r>
          </a:p>
          <a:p>
            <a:r>
              <a:rPr lang="en-US" dirty="0" smtClean="0"/>
              <a:t>Useful if your page needs to talk to several data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57" y="1739900"/>
            <a:ext cx="7619886" cy="337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24" y="1922464"/>
            <a:ext cx="10407753" cy="30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733" y="1613119"/>
            <a:ext cx="10146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>
                <a:latin typeface="Myriad Pro" panose="020B0503030403020204" pitchFamily="34" charset="0"/>
              </a:rPr>
              <a:t>Performance is the amount of time a person will wait before getting pissed off.</a:t>
            </a:r>
          </a:p>
        </p:txBody>
      </p:sp>
    </p:spTree>
    <p:extLst>
      <p:ext uri="{BB962C8B-B14F-4D97-AF65-F5344CB8AC3E}">
        <p14:creationId xmlns:p14="http://schemas.microsoft.com/office/powerpoint/2010/main" val="36722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12" y="407625"/>
            <a:ext cx="11168137" cy="5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0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26" y="812112"/>
            <a:ext cx="10574149" cy="52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07" y="2629201"/>
            <a:ext cx="10255586" cy="159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10" y="1069111"/>
            <a:ext cx="6681781" cy="47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47" y="1052809"/>
            <a:ext cx="9761905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5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26" y="783875"/>
            <a:ext cx="10433548" cy="529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34126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#12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4731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55" y="1905506"/>
            <a:ext cx="116918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CDNs and </a:t>
            </a:r>
          </a:p>
          <a:p>
            <a:pPr algn="ctr"/>
            <a:r>
              <a:rPr lang="en-US" sz="9600" dirty="0" smtClean="0"/>
              <a:t>Subdomains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7281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CDNs and Subdomain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browsers limit downloads from a single domain.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http://assets.kevgriffin.com/images/2014/foo.png </a:t>
            </a:r>
          </a:p>
          <a:p>
            <a:pPr marL="0" indent="0">
              <a:buNone/>
            </a:pPr>
            <a:r>
              <a:rPr lang="en-US" dirty="0" smtClean="0"/>
              <a:t>could be better as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http://a1.assets.kevgriffin.com/images/2014/foo.png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40" y="2159429"/>
            <a:ext cx="10634120" cy="25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733" y="1613119"/>
            <a:ext cx="101465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>
                <a:latin typeface="Myriad Pro" panose="020B0503030403020204" pitchFamily="34" charset="0"/>
              </a:rPr>
              <a:t>Performance is sweating because you have ONLY 8 cores and 32 gigs of RAM.</a:t>
            </a:r>
          </a:p>
        </p:txBody>
      </p:sp>
    </p:spTree>
    <p:extLst>
      <p:ext uri="{BB962C8B-B14F-4D97-AF65-F5344CB8AC3E}">
        <p14:creationId xmlns:p14="http://schemas.microsoft.com/office/powerpoint/2010/main" val="25532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34126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#13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45894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55" y="1905506"/>
            <a:ext cx="11691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Glimpse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916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7763" y="2967335"/>
            <a:ext cx="81964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lang="en-US" sz="5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getglimpse.com</a:t>
            </a:r>
          </a:p>
        </p:txBody>
      </p:sp>
    </p:spTree>
    <p:extLst>
      <p:ext uri="{BB962C8B-B14F-4D97-AF65-F5344CB8AC3E}">
        <p14:creationId xmlns:p14="http://schemas.microsoft.com/office/powerpoint/2010/main" val="154931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05" y="2212980"/>
            <a:ext cx="10044190" cy="24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17" y="2427950"/>
            <a:ext cx="9256766" cy="20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13" y="2897791"/>
            <a:ext cx="11361974" cy="106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66" y="1780274"/>
            <a:ext cx="8454668" cy="32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30" y="1684996"/>
            <a:ext cx="8699340" cy="34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472349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#13b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6433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733" y="1613119"/>
            <a:ext cx="101465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latin typeface="Myriad Pro" panose="020B0503030403020204" pitchFamily="34" charset="0"/>
              </a:rPr>
              <a:t>Measuring</a:t>
            </a:r>
          </a:p>
          <a:p>
            <a:pPr algn="ctr"/>
            <a:r>
              <a:rPr lang="en-US" sz="11500" dirty="0" smtClean="0">
                <a:latin typeface="Myriad Pro" panose="020B0503030403020204" pitchFamily="34" charset="0"/>
              </a:rPr>
              <a:t>Performance</a:t>
            </a:r>
            <a:endParaRPr lang="en-US" sz="115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-Right Arrow 1"/>
          <p:cNvSpPr/>
          <p:nvPr/>
        </p:nvSpPr>
        <p:spPr>
          <a:xfrm>
            <a:off x="378246" y="3043410"/>
            <a:ext cx="11435509" cy="7711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The Great Scale of Performance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78246" y="2674078"/>
            <a:ext cx="211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Done before you ask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4686" y="2674078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Throw Computer Out the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7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857250"/>
            <a:ext cx="6896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4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733" y="1613119"/>
            <a:ext cx="101465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latin typeface="Myriad Pro" panose="020B0503030403020204" pitchFamily="34" charset="0"/>
              </a:rPr>
              <a:t>Two types of counters:</a:t>
            </a:r>
            <a:endParaRPr lang="en-US" sz="115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Counters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Restarts</a:t>
            </a:r>
          </a:p>
          <a:p>
            <a:r>
              <a:rPr lang="en-US" dirty="0" smtClean="0"/>
              <a:t>Applications Running</a:t>
            </a:r>
          </a:p>
          <a:p>
            <a:r>
              <a:rPr lang="en-US" dirty="0" smtClean="0"/>
              <a:t>Request Execution Time</a:t>
            </a:r>
          </a:p>
          <a:p>
            <a:r>
              <a:rPr lang="en-US" dirty="0" smtClean="0"/>
              <a:t>Request Wait Time</a:t>
            </a:r>
          </a:p>
          <a:p>
            <a:r>
              <a:rPr lang="en-US" dirty="0" smtClean="0"/>
              <a:t>Requests Queued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Application Counters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Requests per Second</a:t>
            </a:r>
          </a:p>
          <a:p>
            <a:r>
              <a:rPr lang="en-US" dirty="0" smtClean="0"/>
              <a:t>Managed Processor Time</a:t>
            </a:r>
          </a:p>
          <a:p>
            <a:r>
              <a:rPr lang="en-US" dirty="0" smtClean="0"/>
              <a:t>Managed Memory Used</a:t>
            </a:r>
          </a:p>
          <a:p>
            <a:r>
              <a:rPr lang="en-US" dirty="0" smtClean="0"/>
              <a:t>Cache Hits/Misses</a:t>
            </a:r>
          </a:p>
          <a:p>
            <a:r>
              <a:rPr lang="en-US" dirty="0" smtClean="0"/>
              <a:t>Requests Not Found/Authorized/Rejected</a:t>
            </a:r>
          </a:p>
          <a:p>
            <a:r>
              <a:rPr lang="en-US" dirty="0" smtClean="0"/>
              <a:t>Requests Succeeded</a:t>
            </a:r>
          </a:p>
          <a:p>
            <a:r>
              <a:rPr lang="en-US" dirty="0" smtClean="0"/>
              <a:t>...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2733" y="2497976"/>
            <a:ext cx="101465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latin typeface="Myriad Pro" panose="020B0503030403020204" pitchFamily="34" charset="0"/>
              </a:rPr>
              <a:t>Perfmon.exe</a:t>
            </a:r>
            <a:endParaRPr lang="en-US" sz="11500" dirty="0">
              <a:latin typeface="Myriad Pro" panose="020B05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111" y="4585708"/>
            <a:ext cx="1014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Myriad Pro" panose="020B0503030403020204" pitchFamily="34" charset="0"/>
              </a:rPr>
              <a:t>(Just type it into the Start menu)</a:t>
            </a:r>
            <a:endParaRPr lang="en-US" sz="40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34126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#14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9940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55" y="1905506"/>
            <a:ext cx="116918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Upgrade Your User Experience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259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obe style progress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834" y="1627390"/>
            <a:ext cx="7086332" cy="360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1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turistic ui progress lo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946" y="1432193"/>
            <a:ext cx="7854108" cy="399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38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583" y="2105561"/>
            <a:ext cx="34126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#15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4121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609</Words>
  <Application>Microsoft Office PowerPoint</Application>
  <PresentationFormat>Widescreen</PresentationFormat>
  <Paragraphs>197</Paragraphs>
  <Slides>119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5" baseType="lpstr">
      <vt:lpstr>Arial</vt:lpstr>
      <vt:lpstr>Calibri</vt:lpstr>
      <vt:lpstr>Calibri Light</vt:lpstr>
      <vt:lpstr>Consolas</vt:lpstr>
      <vt:lpstr>Myriad Pro</vt:lpstr>
      <vt:lpstr>Office Theme</vt:lpstr>
      <vt:lpstr>ASP.NET Performance Tips and Tricks</vt:lpstr>
      <vt:lpstr>About 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gets compressed?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Ways to Disable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Ways to Disable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Caching Options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.NET Async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CDNs and Subdomain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 Counters</vt:lpstr>
      <vt:lpstr>ASP.NET Application Counters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 if you must “do it yourself”</vt:lpstr>
      <vt:lpstr>Or if you must “do it yourself”</vt:lpstr>
      <vt:lpstr>PowerPoint Presentation</vt:lpstr>
      <vt:lpstr>PowerPoint Presentation</vt:lpstr>
      <vt:lpstr>Alternatives</vt:lpstr>
      <vt:lpstr>PowerPoint Presentation</vt:lpstr>
      <vt:lpstr>PowerPoint Presentation</vt:lpstr>
      <vt:lpstr>Workflow</vt:lpstr>
      <vt:lpstr>PowerPoint Presentation</vt:lpstr>
      <vt:lpstr>PowerPoint Presentation</vt:lpstr>
      <vt:lpstr>Stay Classy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Kevin Griffin</dc:creator>
  <cp:lastModifiedBy>Kevin Griffin</cp:lastModifiedBy>
  <cp:revision>47</cp:revision>
  <dcterms:created xsi:type="dcterms:W3CDTF">2014-10-13T20:31:58Z</dcterms:created>
  <dcterms:modified xsi:type="dcterms:W3CDTF">2015-01-13T02:43:38Z</dcterms:modified>
</cp:coreProperties>
</file>