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6" r:id="rId10"/>
    <p:sldId id="270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4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1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4F5A-8019-4166-93CA-407A2F4A0952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3010-8AB0-4F3B-B8F3-F287E319A1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ASP.NET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Performance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962"/>
            <a:ext cx="9144000" cy="998838"/>
          </a:xfrm>
        </p:spPr>
        <p:txBody>
          <a:bodyPr/>
          <a:lstStyle/>
          <a:p>
            <a:pPr algn="r"/>
            <a:r>
              <a:rPr lang="en-US" dirty="0"/>
              <a:t>Joseph Antoney Moyesan Thomas Kingslin</a:t>
            </a:r>
          </a:p>
          <a:p>
            <a:pPr algn="r"/>
            <a:r>
              <a:rPr lang="en-US" dirty="0"/>
              <a:t>11/30/2016</a:t>
            </a:r>
          </a:p>
        </p:txBody>
      </p:sp>
    </p:spTree>
    <p:extLst>
      <p:ext uri="{BB962C8B-B14F-4D97-AF65-F5344CB8AC3E}">
        <p14:creationId xmlns:p14="http://schemas.microsoft.com/office/powerpoint/2010/main" val="36020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90"/>
            <a:ext cx="10515600" cy="842191"/>
          </a:xfrm>
        </p:spPr>
        <p:txBody>
          <a:bodyPr>
            <a:normAutofit/>
          </a:bodyPr>
          <a:lstStyle/>
          <a:p>
            <a:r>
              <a:rPr lang="en-US" b="1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887"/>
            <a:ext cx="10515600" cy="30841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Migrate old Knowledge Base application to new platform.</a:t>
            </a:r>
          </a:p>
          <a:p>
            <a:r>
              <a:rPr lang="en-US" sz="2400" dirty="0"/>
              <a:t>As Microsoft SQL Server 2005 reached end of support upgrade database to a modern platform to be compliance.</a:t>
            </a:r>
          </a:p>
          <a:p>
            <a:r>
              <a:rPr lang="en-US" sz="2400" dirty="0"/>
              <a:t>Upgrade web app stack to latest platform to serve agent much faster. </a:t>
            </a:r>
          </a:p>
          <a:p>
            <a:r>
              <a:rPr lang="en-US" sz="2400" dirty="0"/>
              <a:t>Build powerful search engine with predictions</a:t>
            </a:r>
          </a:p>
          <a:p>
            <a:r>
              <a:rPr lang="en-US" sz="2400" dirty="0"/>
              <a:t>Saving few seconds of an agent serving a customer can be multiplied to thousands of dollars saving in a month.</a:t>
            </a:r>
          </a:p>
          <a:p>
            <a:r>
              <a:rPr lang="en-US" sz="2400" dirty="0"/>
              <a:t>Make the application cloud-ready.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4334329"/>
            <a:ext cx="10515600" cy="68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Proposed Solution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5303520"/>
            <a:ext cx="10515600" cy="1256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MEAN Stack</a:t>
            </a:r>
          </a:p>
          <a:p>
            <a:r>
              <a:rPr lang="en-US" sz="2400" dirty="0"/>
              <a:t>Elasticsearch</a:t>
            </a:r>
          </a:p>
          <a:p>
            <a:r>
              <a:rPr lang="en-US" sz="2400" dirty="0"/>
              <a:t>AWS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r>
              <a:rPr lang="en-US" b="1" dirty="0"/>
              <a:t>Current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2258219"/>
            <a:ext cx="7077075" cy="3486150"/>
          </a:xfrm>
        </p:spPr>
      </p:pic>
    </p:spTree>
    <p:extLst>
      <p:ext uri="{BB962C8B-B14F-4D97-AF65-F5344CB8AC3E}">
        <p14:creationId xmlns:p14="http://schemas.microsoft.com/office/powerpoint/2010/main" val="11995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356"/>
          </a:xfrm>
        </p:spPr>
        <p:txBody>
          <a:bodyPr>
            <a:normAutofit/>
          </a:bodyPr>
          <a:lstStyle/>
          <a:p>
            <a:r>
              <a:rPr lang="en-US" b="1" dirty="0"/>
              <a:t>Proposed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2" y="1421969"/>
            <a:ext cx="6159115" cy="4712343"/>
          </a:xfrm>
        </p:spPr>
      </p:pic>
    </p:spTree>
    <p:extLst>
      <p:ext uri="{BB962C8B-B14F-4D97-AF65-F5344CB8AC3E}">
        <p14:creationId xmlns:p14="http://schemas.microsoft.com/office/powerpoint/2010/main" val="27388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835"/>
            <a:ext cx="10515600" cy="842191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850"/>
            <a:ext cx="10515600" cy="473645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ASP.NET asynchronous programming and IIS are powerful in handling concurrent web requests.</a:t>
            </a:r>
          </a:p>
          <a:p>
            <a:r>
              <a:rPr lang="en-US" sz="2400" dirty="0" smtClean="0"/>
              <a:t>node.js – JavaScript runtime environment built on Chrome’s V8 engine is much powerful in handling concurrent web requests with event driven, non-blocking I/O model.</a:t>
            </a:r>
          </a:p>
          <a:p>
            <a:r>
              <a:rPr lang="en-US" sz="2400" dirty="0" smtClean="0"/>
              <a:t>A hybrid model with </a:t>
            </a:r>
          </a:p>
          <a:p>
            <a:pPr lvl="3"/>
            <a:r>
              <a:rPr lang="en-US" sz="2400" dirty="0"/>
              <a:t>ASP.NET Core</a:t>
            </a:r>
          </a:p>
          <a:p>
            <a:pPr lvl="3"/>
            <a:r>
              <a:rPr lang="en-US" sz="2400" dirty="0"/>
              <a:t>Kestrel</a:t>
            </a:r>
            <a:endParaRPr lang="en-US" sz="2400" dirty="0"/>
          </a:p>
          <a:p>
            <a:pPr lvl="3"/>
            <a:r>
              <a:rPr lang="en-US" sz="2400" dirty="0"/>
              <a:t>Angular 2 – Typescript</a:t>
            </a:r>
          </a:p>
          <a:p>
            <a:pPr lvl="3"/>
            <a:r>
              <a:rPr lang="en-US" sz="2400" dirty="0"/>
              <a:t>MongoDB</a:t>
            </a:r>
          </a:p>
          <a:p>
            <a:pPr lvl="3"/>
            <a:r>
              <a:rPr lang="en-US" sz="2400" dirty="0"/>
              <a:t>Linux</a:t>
            </a:r>
          </a:p>
          <a:p>
            <a:pPr lvl="3"/>
            <a:r>
              <a:rPr lang="en-US" sz="2400" dirty="0"/>
              <a:t>Docker</a:t>
            </a:r>
          </a:p>
          <a:p>
            <a:pPr lvl="3"/>
            <a:r>
              <a:rPr lang="en-US" sz="2400" dirty="0"/>
              <a:t>AWS</a:t>
            </a:r>
          </a:p>
          <a:p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“make it work” vs “make it perform”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Application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Asynchronous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.NET Framework 4 and TAP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.NET Framework 4.5 async await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MVC async await</a:t>
            </a:r>
          </a:p>
          <a:p>
            <a:r>
              <a:rPr lang="en-US" dirty="0"/>
              <a:t>Part-II: The Sweet Switch</a:t>
            </a:r>
          </a:p>
        </p:txBody>
      </p:sp>
    </p:spTree>
    <p:extLst>
      <p:ext uri="{BB962C8B-B14F-4D97-AF65-F5344CB8AC3E}">
        <p14:creationId xmlns:p14="http://schemas.microsoft.com/office/powerpoint/2010/main" val="12920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118" y="844061"/>
            <a:ext cx="9015110" cy="379193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Part-I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“make it work”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“make 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perform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5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803"/>
            <a:ext cx="10515600" cy="9117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 Performance</a:t>
            </a:r>
            <a:r>
              <a:rPr lang="en-US" dirty="0"/>
              <a:t> should be built-in and should not be afterthought.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59459"/>
            <a:ext cx="10515600" cy="4117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data is worth caching then cache the data to avoid trip to DB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Session State – InProc / State / SQL Server based on Single Server or Web farm. (also Distributed Caching using Redis Cache)</a:t>
            </a:r>
          </a:p>
          <a:p>
            <a:r>
              <a:rPr lang="en-US" dirty="0"/>
              <a:t>Partition application into presentation, business and data access</a:t>
            </a:r>
          </a:p>
          <a:p>
            <a:r>
              <a:rPr lang="en-US" dirty="0"/>
              <a:t>Avoid blocking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asynchronous</a:t>
            </a:r>
            <a:r>
              <a:rPr lang="en-US" dirty="0"/>
              <a:t> mechanism</a:t>
            </a:r>
          </a:p>
          <a:p>
            <a:r>
              <a:rPr lang="en-US" dirty="0"/>
              <a:t>Resource Management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Resource Pooling – ADO.NET supports default pooling</a:t>
            </a:r>
          </a:p>
          <a:p>
            <a:r>
              <a:rPr lang="en-US" dirty="0"/>
              <a:t>@</a:t>
            </a:r>
            <a:r>
              <a:rPr lang="en-US" dirty="0"/>
              <a:t>outputcache</a:t>
            </a:r>
            <a:r>
              <a:rPr lang="en-US" dirty="0"/>
              <a:t> static contents</a:t>
            </a:r>
          </a:p>
          <a:p>
            <a:r>
              <a:rPr lang="en-US" dirty="0"/>
              <a:t>HTTP modules allow to add preprocessing and post processing of request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24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</p:spPr>
        <p:txBody>
          <a:bodyPr>
            <a:normAutofit/>
          </a:bodyPr>
          <a:lstStyle/>
          <a:p>
            <a:r>
              <a:rPr lang="en-US" sz="4000" b="1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315"/>
            <a:ext cx="10515600" cy="5007190"/>
          </a:xfrm>
        </p:spPr>
        <p:txBody>
          <a:bodyPr>
            <a:normAutofit/>
          </a:bodyPr>
          <a:lstStyle/>
          <a:p>
            <a:r>
              <a:rPr lang="en-US" sz="2400" dirty="0"/>
              <a:t>.NET framework maintains pool of threads and dispatch one thread per request to server.</a:t>
            </a:r>
          </a:p>
          <a:p>
            <a:r>
              <a:rPr lang="en-US" sz="2400" dirty="0"/>
              <a:t>.NET framework 4.5 max. thread pool is 5000</a:t>
            </a:r>
          </a:p>
          <a:p>
            <a:r>
              <a:rPr lang="en-US" sz="2400" dirty="0"/>
              <a:t>Each new thread has overhead of adding 1MB of stack mem.</a:t>
            </a:r>
          </a:p>
          <a:p>
            <a:r>
              <a:rPr lang="en-US" sz="2400" dirty="0"/>
              <a:t>On peak concurrency with synchronous program with high latency 5000 thread consume ~5GB of mem. In this scenario asynchronous program consumes only 50 threads.</a:t>
            </a:r>
          </a:p>
          <a:p>
            <a:r>
              <a:rPr lang="en-US" sz="2400" dirty="0"/>
              <a:t>By default, we need to increase the HTTP.sys queue limit from 1,000 to 5,000 in IIS Advanced Settings.</a:t>
            </a:r>
          </a:p>
          <a:p>
            <a:r>
              <a:rPr lang="en-US" sz="2400" dirty="0"/>
              <a:t>If application uses </a:t>
            </a:r>
            <a:r>
              <a:rPr lang="en-US" sz="2400" dirty="0"/>
              <a:t>System.Net</a:t>
            </a:r>
            <a:r>
              <a:rPr lang="en-US" sz="2400" dirty="0"/>
              <a:t> for web service communication then we can increase max connection to 12 times the no. of CPU during app initialization (</a:t>
            </a:r>
            <a:r>
              <a:rPr lang="en-US" sz="2400" dirty="0"/>
              <a:t>System.Net.ServicePointManager.DefaultConnectionLimit</a:t>
            </a:r>
            <a:r>
              <a:rPr lang="en-US" sz="2400" dirty="0"/>
              <a:t> = 24;)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.NET Framework 4 way: TAP</a:t>
            </a:r>
            <a:br>
              <a:rPr lang="en-US" sz="4000" b="1" dirty="0"/>
            </a:br>
            <a:r>
              <a:rPr lang="en-US" sz="4000" b="1" dirty="0"/>
              <a:t>Task based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534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Task t1 = </a:t>
            </a:r>
            <a:r>
              <a:rPr lang="en-US" dirty="0" err="1"/>
              <a:t>Task.Factory.StartNew</a:t>
            </a:r>
            <a:r>
              <a:rPr lang="en-US" dirty="0"/>
              <a:t>(() =&gt; function1(</a:t>
            </a:r>
            <a:r>
              <a:rPr lang="en-US" dirty="0" err="1"/>
              <a:t>input,httpContext</a:t>
            </a:r>
            <a:r>
              <a:rPr lang="en-US" dirty="0"/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Task t2 = </a:t>
            </a:r>
            <a:r>
              <a:rPr lang="en-US" dirty="0" err="1"/>
              <a:t>Task.Factory.StartNew</a:t>
            </a:r>
            <a:r>
              <a:rPr lang="en-US" dirty="0"/>
              <a:t>(() =&gt; function2(</a:t>
            </a:r>
            <a:r>
              <a:rPr lang="en-US" dirty="0" err="1"/>
              <a:t>input,httpContext</a:t>
            </a:r>
            <a:r>
              <a:rPr lang="en-US" dirty="0"/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bool </a:t>
            </a:r>
            <a:r>
              <a:rPr lang="en-US" dirty="0" err="1"/>
              <a:t>taskStatus</a:t>
            </a:r>
            <a:r>
              <a:rPr lang="en-US" dirty="0"/>
              <a:t>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try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List&lt;Task&gt; </a:t>
            </a:r>
            <a:r>
              <a:rPr lang="en-US" sz="2700" dirty="0" err="1"/>
              <a:t>listofTasks</a:t>
            </a:r>
            <a:r>
              <a:rPr lang="en-US" sz="2700" dirty="0"/>
              <a:t>= new List&lt;Task&gt;{t1, t2};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</a:t>
            </a:r>
            <a:r>
              <a:rPr lang="en-US" sz="2700" dirty="0" err="1"/>
              <a:t>taskStatus</a:t>
            </a:r>
            <a:r>
              <a:rPr lang="en-US" sz="2700" dirty="0"/>
              <a:t> = </a:t>
            </a:r>
            <a:r>
              <a:rPr lang="en-US" sz="2700" dirty="0" err="1"/>
              <a:t>Task.WaitAll</a:t>
            </a:r>
            <a:r>
              <a:rPr lang="en-US" sz="2700" dirty="0"/>
              <a:t>(</a:t>
            </a:r>
            <a:r>
              <a:rPr lang="en-US" sz="2700" dirty="0" err="1"/>
              <a:t>listofTasks.ToArray</a:t>
            </a:r>
            <a:r>
              <a:rPr lang="en-US" sz="2700" dirty="0"/>
              <a:t>(),interval);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Catch(</a:t>
            </a:r>
            <a:r>
              <a:rPr lang="en-US" sz="2700" dirty="0" err="1"/>
              <a:t>AggregateException</a:t>
            </a:r>
            <a:r>
              <a:rPr lang="en-US" sz="2700" dirty="0"/>
              <a:t> exception)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//log </a:t>
            </a:r>
            <a:r>
              <a:rPr lang="en-US" sz="2700" dirty="0" err="1"/>
              <a:t>exception.InnerExceptions</a:t>
            </a:r>
            <a:endParaRPr lang="en-US" sz="2700" dirty="0"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If(t1.IsFaulted)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{}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If(t2.IsFaulted)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{}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If(</a:t>
            </a:r>
            <a:r>
              <a:rPr lang="en-US" sz="2700" dirty="0" err="1"/>
              <a:t>taskStatus</a:t>
            </a:r>
            <a:r>
              <a:rPr lang="en-US" sz="2700" dirty="0"/>
              <a:t> == false)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	//access t1.IsCompleted prop to check task status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b="1" dirty="0"/>
              <a:t>.NET Framework 4.5 way: async 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51421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</a:t>
            </a:r>
            <a:r>
              <a:rPr lang="en-US" dirty="0" err="1"/>
              <a:t>RegisterAsyncTask</a:t>
            </a:r>
            <a:r>
              <a:rPr lang="en-US" dirty="0"/>
              <a:t>(new </a:t>
            </a:r>
            <a:r>
              <a:rPr lang="en-US" dirty="0" err="1"/>
              <a:t>PageAsyncTask</a:t>
            </a:r>
            <a:r>
              <a:rPr lang="en-US" dirty="0"/>
              <a:t>(</a:t>
            </a:r>
            <a:r>
              <a:rPr lang="en-US" dirty="0" err="1"/>
              <a:t>LoadSomeData</a:t>
            </a:r>
            <a:r>
              <a:rPr lang="en-US" dirty="0"/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private async Task </a:t>
            </a:r>
            <a:r>
              <a:rPr lang="en-US" dirty="0" err="1"/>
              <a:t>LoadSomeData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gizmoService</a:t>
            </a:r>
            <a:r>
              <a:rPr lang="en-US" dirty="0"/>
              <a:t> = new </a:t>
            </a:r>
            <a:r>
              <a:rPr lang="en-US" dirty="0" err="1"/>
              <a:t>GizmoService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gizmoList</a:t>
            </a:r>
            <a:r>
              <a:rPr lang="en-US" dirty="0"/>
              <a:t> = await </a:t>
            </a:r>
            <a:r>
              <a:rPr lang="en-US" dirty="0" err="1"/>
              <a:t>gizmoService.GetGizmosAsync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GizmosGridView.DataSource</a:t>
            </a:r>
            <a:r>
              <a:rPr lang="en-US" dirty="0"/>
              <a:t> = </a:t>
            </a:r>
            <a:r>
              <a:rPr lang="en-US" dirty="0" err="1"/>
              <a:t>gizmoList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GizmosGridView.DataBind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async Task&lt;List&lt;Gizmo&gt;&gt; </a:t>
            </a:r>
            <a:r>
              <a:rPr lang="en-US" dirty="0" err="1"/>
              <a:t>GetGizmosAsync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Util.getServiceUri</a:t>
            </a:r>
            <a:r>
              <a:rPr lang="en-US" dirty="0"/>
              <a:t>("Gizmos");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using (</a:t>
            </a:r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 = new </a:t>
            </a:r>
            <a:r>
              <a:rPr lang="en-US" dirty="0" err="1"/>
              <a:t>HttpClient</a:t>
            </a:r>
            <a:r>
              <a:rPr lang="en-US" dirty="0"/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response = await </a:t>
            </a:r>
            <a:r>
              <a:rPr lang="en-US" dirty="0" err="1"/>
              <a:t>httpClient.GetAsync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return (await </a:t>
            </a:r>
            <a:r>
              <a:rPr lang="en-US" dirty="0" err="1"/>
              <a:t>response.Content.ReadAsAsync</a:t>
            </a:r>
            <a:r>
              <a:rPr lang="en-US" dirty="0"/>
              <a:t>&lt;List&lt;Gizmo&gt;&gt;());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US" b="1" dirty="0"/>
              <a:t>MVC way: async 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16997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async Task&lt;</a:t>
            </a:r>
            <a:r>
              <a:rPr lang="en-US" dirty="0" err="1"/>
              <a:t>ActionResult</a:t>
            </a:r>
            <a:r>
              <a:rPr lang="en-US" dirty="0"/>
              <a:t>&gt; </a:t>
            </a:r>
            <a:r>
              <a:rPr lang="en-US" dirty="0" err="1"/>
              <a:t>PWGasync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ViewBag.SyncType</a:t>
            </a:r>
            <a:r>
              <a:rPr lang="en-US" dirty="0"/>
              <a:t> = "Asynchronous";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widgetService</a:t>
            </a:r>
            <a:r>
              <a:rPr lang="en-US" dirty="0"/>
              <a:t> = new </a:t>
            </a:r>
            <a:r>
              <a:rPr lang="en-US" dirty="0" err="1"/>
              <a:t>WidgetService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prodService</a:t>
            </a:r>
            <a:r>
              <a:rPr lang="en-US" dirty="0"/>
              <a:t> = new </a:t>
            </a:r>
            <a:r>
              <a:rPr lang="en-US" dirty="0" err="1"/>
              <a:t>ProductService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gizmoService</a:t>
            </a:r>
            <a:r>
              <a:rPr lang="en-US" dirty="0"/>
              <a:t> = new </a:t>
            </a:r>
            <a:r>
              <a:rPr lang="en-US" dirty="0" err="1"/>
              <a:t>GizmoService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widgetTask</a:t>
            </a:r>
            <a:r>
              <a:rPr lang="en-US" dirty="0"/>
              <a:t> = </a:t>
            </a:r>
            <a:r>
              <a:rPr lang="en-US" dirty="0" err="1"/>
              <a:t>widgetService.GetWidgetsAsync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prodTask</a:t>
            </a:r>
            <a:r>
              <a:rPr lang="en-US" dirty="0"/>
              <a:t> = </a:t>
            </a:r>
            <a:r>
              <a:rPr lang="en-US" dirty="0" err="1"/>
              <a:t>prodService.GetProductsAsync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gizmoTask</a:t>
            </a:r>
            <a:r>
              <a:rPr lang="en-US" dirty="0"/>
              <a:t> = </a:t>
            </a:r>
            <a:r>
              <a:rPr lang="en-US" dirty="0" err="1"/>
              <a:t>gizmoService.GetGizmosAsync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await </a:t>
            </a:r>
            <a:r>
              <a:rPr lang="en-US" dirty="0" err="1"/>
              <a:t>Task.WhenAll</a:t>
            </a:r>
            <a:r>
              <a:rPr lang="en-US" dirty="0"/>
              <a:t>(</a:t>
            </a:r>
            <a:r>
              <a:rPr lang="en-US" dirty="0" err="1"/>
              <a:t>widgetTask</a:t>
            </a:r>
            <a:r>
              <a:rPr lang="en-US" dirty="0"/>
              <a:t>, </a:t>
            </a:r>
            <a:r>
              <a:rPr lang="en-US" dirty="0" err="1"/>
              <a:t>prodTask</a:t>
            </a:r>
            <a:r>
              <a:rPr lang="en-US" dirty="0"/>
              <a:t>, </a:t>
            </a:r>
            <a:r>
              <a:rPr lang="en-US" dirty="0" err="1"/>
              <a:t>gizmoTask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pwgVM</a:t>
            </a:r>
            <a:r>
              <a:rPr lang="en-US" dirty="0"/>
              <a:t> = new </a:t>
            </a:r>
            <a:r>
              <a:rPr lang="en-US" dirty="0" err="1"/>
              <a:t>ProdGizWidgetVM</a:t>
            </a:r>
            <a:r>
              <a:rPr lang="en-US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widgetTask.Result</a:t>
            </a:r>
            <a:r>
              <a:rPr lang="en-US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prodTask.Result</a:t>
            </a:r>
            <a:r>
              <a:rPr lang="en-US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gizmoTask.Result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View("PWG", </a:t>
            </a:r>
            <a:r>
              <a:rPr lang="en-US" dirty="0" err="1"/>
              <a:t>pwgVM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7524" y="848496"/>
            <a:ext cx="9144000" cy="161335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Part-II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“The Sweet Switch – Tier B applications”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47" y="3116902"/>
            <a:ext cx="1695450" cy="16954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89" y="3113080"/>
            <a:ext cx="141351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515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Microsoft ASP.NET Performance Engineering</vt:lpstr>
      <vt:lpstr>Agenda</vt:lpstr>
      <vt:lpstr> Part-I  “make it work” vs “make it perform”</vt:lpstr>
      <vt:lpstr>Application Performance should be built-in and should not be afterthought.</vt:lpstr>
      <vt:lpstr>asynchronous</vt:lpstr>
      <vt:lpstr>.NET Framework 4 way: TAP Task based Asynchronous Programming</vt:lpstr>
      <vt:lpstr>.NET Framework 4.5 way: async await</vt:lpstr>
      <vt:lpstr>MVC way: async await</vt:lpstr>
      <vt:lpstr>PowerPoint Presentation</vt:lpstr>
      <vt:lpstr>Problem Definition</vt:lpstr>
      <vt:lpstr>Current Architecture</vt:lpstr>
      <vt:lpstr>Proposed Architecture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“make it work” vs “make it perform”</dc:title>
  <dc:creator>Thomas Kingslin, Joseph Antoney Moyesan</dc:creator>
  <cp:lastModifiedBy>joseph thomas</cp:lastModifiedBy>
  <cp:revision>29</cp:revision>
  <dcterms:created xsi:type="dcterms:W3CDTF">2016-12-01T00:34:57Z</dcterms:created>
  <dcterms:modified xsi:type="dcterms:W3CDTF">2016-12-01T04:37:16Z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