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sldIdLst>
    <p:sldId id="289" r:id="rId5"/>
    <p:sldId id="282" r:id="rId6"/>
    <p:sldId id="280" r:id="rId7"/>
    <p:sldId id="283" r:id="rId8"/>
    <p:sldId id="284" r:id="rId9"/>
    <p:sldId id="286" r:id="rId10"/>
    <p:sldId id="287" r:id="rId11"/>
    <p:sldId id="28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F930E-C3EA-4F62-B06F-6346CAC9939C}" v="4" dt="2022-01-12T12:07:10.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19" autoAdjust="0"/>
  </p:normalViewPr>
  <p:slideViewPr>
    <p:cSldViewPr snapToGrid="0">
      <p:cViewPr varScale="1">
        <p:scale>
          <a:sx n="92" d="100"/>
          <a:sy n="92" d="100"/>
        </p:scale>
        <p:origin x="610"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D38747-4367-4BD2-8D51-C97E202738E2}" type="datetime1">
              <a:rPr lang="en-US" smtClean="0"/>
              <a:t>7/24/2022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47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217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2144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5737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39210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31039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9727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57070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4486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063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375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41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73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96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242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09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76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7/24/2022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0050819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EF85-D18B-402D-8414-72FA236ACE8B}"/>
              </a:ext>
            </a:extLst>
          </p:cNvPr>
          <p:cNvSpPr>
            <a:spLocks noGrp="1"/>
          </p:cNvSpPr>
          <p:nvPr>
            <p:ph type="title"/>
          </p:nvPr>
        </p:nvSpPr>
        <p:spPr/>
        <p:txBody>
          <a:bodyPr/>
          <a:lstStyle/>
          <a:p>
            <a:r>
              <a:rPr lang="en-US" dirty="0"/>
              <a:t>Data Collection</a:t>
            </a:r>
            <a:endParaRPr lang="en-GB" dirty="0"/>
          </a:p>
        </p:txBody>
      </p:sp>
      <p:sp>
        <p:nvSpPr>
          <p:cNvPr id="3" name="Content Placeholder 2">
            <a:extLst>
              <a:ext uri="{FF2B5EF4-FFF2-40B4-BE49-F238E27FC236}">
                <a16:creationId xmlns:a16="http://schemas.microsoft.com/office/drawing/2014/main" id="{FC6D7C7A-1C5E-4C0A-B9EE-B3ACD42C5A2C}"/>
              </a:ext>
            </a:extLst>
          </p:cNvPr>
          <p:cNvSpPr>
            <a:spLocks noGrp="1"/>
          </p:cNvSpPr>
          <p:nvPr>
            <p:ph idx="1"/>
          </p:nvPr>
        </p:nvSpPr>
        <p:spPr/>
        <p:txBody>
          <a:bodyPr/>
          <a:lstStyle/>
          <a:p>
            <a:r>
              <a:rPr lang="en-US" dirty="0"/>
              <a:t>The data was collected from playing the game lunar lander.</a:t>
            </a:r>
          </a:p>
          <a:p>
            <a:r>
              <a:rPr lang="en-US" dirty="0"/>
              <a:t>Total of 30k+ data was collected, and duplicates were removed using Microsoft Excel.</a:t>
            </a:r>
          </a:p>
          <a:p>
            <a:endParaRPr lang="en-GB" dirty="0"/>
          </a:p>
        </p:txBody>
      </p:sp>
    </p:spTree>
    <p:extLst>
      <p:ext uri="{BB962C8B-B14F-4D97-AF65-F5344CB8AC3E}">
        <p14:creationId xmlns:p14="http://schemas.microsoft.com/office/powerpoint/2010/main" val="418120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FF22-FE9A-460B-95EB-E06A6D14C8D9}"/>
              </a:ext>
            </a:extLst>
          </p:cNvPr>
          <p:cNvSpPr>
            <a:spLocks noGrp="1"/>
          </p:cNvSpPr>
          <p:nvPr>
            <p:ph type="title"/>
          </p:nvPr>
        </p:nvSpPr>
        <p:spPr/>
        <p:txBody>
          <a:bodyPr/>
          <a:lstStyle/>
          <a:p>
            <a:r>
              <a:rPr lang="en-US" dirty="0"/>
              <a:t>Preprocessing </a:t>
            </a:r>
            <a:endParaRPr lang="en-GB" dirty="0"/>
          </a:p>
        </p:txBody>
      </p:sp>
      <p:sp>
        <p:nvSpPr>
          <p:cNvPr id="4" name="Content Placeholder 2">
            <a:extLst>
              <a:ext uri="{FF2B5EF4-FFF2-40B4-BE49-F238E27FC236}">
                <a16:creationId xmlns:a16="http://schemas.microsoft.com/office/drawing/2014/main" id="{628B0C3A-108A-4304-92A1-4F4FEE446B95}"/>
              </a:ext>
            </a:extLst>
          </p:cNvPr>
          <p:cNvSpPr txBox="1">
            <a:spLocks/>
          </p:cNvSpPr>
          <p:nvPr/>
        </p:nvSpPr>
        <p:spPr>
          <a:xfrm>
            <a:off x="835319" y="2700811"/>
            <a:ext cx="10521361" cy="309533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The preprocessing code will clean up the data and normalize it so that the Neural Network will perform better when the data is used.</a:t>
            </a:r>
          </a:p>
        </p:txBody>
      </p:sp>
    </p:spTree>
    <p:extLst>
      <p:ext uri="{BB962C8B-B14F-4D97-AF65-F5344CB8AC3E}">
        <p14:creationId xmlns:p14="http://schemas.microsoft.com/office/powerpoint/2010/main" val="208959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5A993D-29AA-4346-AA0D-91068D31DAE9}"/>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0CA97400-3643-43B1-8931-754F5D8A6FD0}"/>
              </a:ext>
            </a:extLst>
          </p:cNvPr>
          <p:cNvSpPr/>
          <p:nvPr/>
        </p:nvSpPr>
        <p:spPr>
          <a:xfrm>
            <a:off x="1906954" y="1531815"/>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Input</a:t>
            </a:r>
          </a:p>
          <a:p>
            <a:pPr algn="ctr"/>
            <a:r>
              <a:rPr lang="en-GB" sz="1000" dirty="0"/>
              <a:t>Neu.1</a:t>
            </a:r>
            <a:endParaRPr lang="en-US" sz="1000" dirty="0"/>
          </a:p>
        </p:txBody>
      </p:sp>
      <p:sp>
        <p:nvSpPr>
          <p:cNvPr id="5" name="Oval 4">
            <a:extLst>
              <a:ext uri="{FF2B5EF4-FFF2-40B4-BE49-F238E27FC236}">
                <a16:creationId xmlns:a16="http://schemas.microsoft.com/office/drawing/2014/main" id="{0996E7DB-3C07-4A6B-805E-AE8A2AAB9B51}"/>
              </a:ext>
            </a:extLst>
          </p:cNvPr>
          <p:cNvSpPr/>
          <p:nvPr/>
        </p:nvSpPr>
        <p:spPr>
          <a:xfrm>
            <a:off x="1906953" y="2944446"/>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Input</a:t>
            </a:r>
          </a:p>
          <a:p>
            <a:pPr algn="ctr"/>
            <a:r>
              <a:rPr lang="en-US" sz="1000" dirty="0"/>
              <a:t>N</a:t>
            </a:r>
            <a:r>
              <a:rPr lang="en-GB" sz="1000" dirty="0"/>
              <a:t>eu.2</a:t>
            </a:r>
            <a:endParaRPr lang="en-US" sz="1000" dirty="0"/>
          </a:p>
        </p:txBody>
      </p:sp>
      <p:sp>
        <p:nvSpPr>
          <p:cNvPr id="6" name="Oval 5">
            <a:extLst>
              <a:ext uri="{FF2B5EF4-FFF2-40B4-BE49-F238E27FC236}">
                <a16:creationId xmlns:a16="http://schemas.microsoft.com/office/drawing/2014/main" id="{3930DEAF-BEF6-4F6C-B1F5-7A585A007AA4}"/>
              </a:ext>
            </a:extLst>
          </p:cNvPr>
          <p:cNvSpPr/>
          <p:nvPr/>
        </p:nvSpPr>
        <p:spPr>
          <a:xfrm>
            <a:off x="1906953" y="5146431"/>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Input</a:t>
            </a:r>
          </a:p>
          <a:p>
            <a:pPr algn="ctr"/>
            <a:r>
              <a:rPr lang="en-US" sz="1000" dirty="0"/>
              <a:t>N</a:t>
            </a:r>
            <a:r>
              <a:rPr lang="en-GB" sz="1000" dirty="0" err="1"/>
              <a:t>eu</a:t>
            </a:r>
            <a:r>
              <a:rPr lang="en-GB" sz="1000" dirty="0"/>
              <a:t>. Bias (1)</a:t>
            </a:r>
            <a:endParaRPr lang="en-US" sz="1000" dirty="0"/>
          </a:p>
        </p:txBody>
      </p:sp>
      <p:sp>
        <p:nvSpPr>
          <p:cNvPr id="7" name="Oval 6">
            <a:extLst>
              <a:ext uri="{FF2B5EF4-FFF2-40B4-BE49-F238E27FC236}">
                <a16:creationId xmlns:a16="http://schemas.microsoft.com/office/drawing/2014/main" id="{585647F5-9848-4D7C-B6AC-CECE30BD22EE}"/>
              </a:ext>
            </a:extLst>
          </p:cNvPr>
          <p:cNvSpPr/>
          <p:nvPr/>
        </p:nvSpPr>
        <p:spPr>
          <a:xfrm>
            <a:off x="5584090" y="646720"/>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Hidden</a:t>
            </a:r>
          </a:p>
          <a:p>
            <a:pPr algn="ctr"/>
            <a:r>
              <a:rPr lang="en-US" sz="1000" dirty="0"/>
              <a:t>N</a:t>
            </a:r>
            <a:r>
              <a:rPr lang="en-GB" sz="1000" dirty="0"/>
              <a:t>eu.1</a:t>
            </a:r>
            <a:endParaRPr lang="en-US" sz="1000" dirty="0"/>
          </a:p>
        </p:txBody>
      </p:sp>
      <p:sp>
        <p:nvSpPr>
          <p:cNvPr id="8" name="Oval 7">
            <a:extLst>
              <a:ext uri="{FF2B5EF4-FFF2-40B4-BE49-F238E27FC236}">
                <a16:creationId xmlns:a16="http://schemas.microsoft.com/office/drawing/2014/main" id="{E0A3B9E1-81C2-49D5-90F9-9410D7E02A6E}"/>
              </a:ext>
            </a:extLst>
          </p:cNvPr>
          <p:cNvSpPr/>
          <p:nvPr/>
        </p:nvSpPr>
        <p:spPr>
          <a:xfrm>
            <a:off x="5582139" y="1906954"/>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Hidden</a:t>
            </a:r>
          </a:p>
          <a:p>
            <a:pPr algn="ctr"/>
            <a:r>
              <a:rPr lang="en-US" sz="1000" dirty="0"/>
              <a:t>N</a:t>
            </a:r>
            <a:r>
              <a:rPr lang="en-GB" sz="1000" dirty="0"/>
              <a:t>eu.2</a:t>
            </a:r>
            <a:endParaRPr lang="en-US" sz="1000" dirty="0"/>
          </a:p>
        </p:txBody>
      </p:sp>
      <p:sp>
        <p:nvSpPr>
          <p:cNvPr id="9" name="Oval 8">
            <a:extLst>
              <a:ext uri="{FF2B5EF4-FFF2-40B4-BE49-F238E27FC236}">
                <a16:creationId xmlns:a16="http://schemas.microsoft.com/office/drawing/2014/main" id="{0EE75CA6-C00B-48C4-8B9C-552491A96D4A}"/>
              </a:ext>
            </a:extLst>
          </p:cNvPr>
          <p:cNvSpPr/>
          <p:nvPr/>
        </p:nvSpPr>
        <p:spPr>
          <a:xfrm>
            <a:off x="5584090" y="3122246"/>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Hidden</a:t>
            </a:r>
          </a:p>
          <a:p>
            <a:pPr algn="ctr"/>
            <a:r>
              <a:rPr lang="en-US" sz="1000" dirty="0"/>
              <a:t>N</a:t>
            </a:r>
            <a:r>
              <a:rPr lang="en-GB" sz="1000" dirty="0"/>
              <a:t>eu.3</a:t>
            </a:r>
            <a:endParaRPr lang="en-US" sz="1000" dirty="0"/>
          </a:p>
        </p:txBody>
      </p:sp>
      <p:sp>
        <p:nvSpPr>
          <p:cNvPr id="10" name="Oval 9">
            <a:extLst>
              <a:ext uri="{FF2B5EF4-FFF2-40B4-BE49-F238E27FC236}">
                <a16:creationId xmlns:a16="http://schemas.microsoft.com/office/drawing/2014/main" id="{04A5DB26-FBE4-49B7-BA41-48CC4E4993A2}"/>
              </a:ext>
            </a:extLst>
          </p:cNvPr>
          <p:cNvSpPr/>
          <p:nvPr/>
        </p:nvSpPr>
        <p:spPr>
          <a:xfrm>
            <a:off x="8890000" y="2387600"/>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Output</a:t>
            </a:r>
          </a:p>
          <a:p>
            <a:pPr algn="ctr"/>
            <a:r>
              <a:rPr lang="en-US" sz="1000" dirty="0"/>
              <a:t>N</a:t>
            </a:r>
            <a:r>
              <a:rPr lang="en-GB" sz="1000" dirty="0"/>
              <a:t>eu.1</a:t>
            </a:r>
            <a:endParaRPr lang="en-US" sz="1000" dirty="0"/>
          </a:p>
        </p:txBody>
      </p:sp>
      <p:sp>
        <p:nvSpPr>
          <p:cNvPr id="11" name="Oval 10">
            <a:extLst>
              <a:ext uri="{FF2B5EF4-FFF2-40B4-BE49-F238E27FC236}">
                <a16:creationId xmlns:a16="http://schemas.microsoft.com/office/drawing/2014/main" id="{28883AD5-1225-457C-94D1-CA7A92B12571}"/>
              </a:ext>
            </a:extLst>
          </p:cNvPr>
          <p:cNvSpPr/>
          <p:nvPr/>
        </p:nvSpPr>
        <p:spPr>
          <a:xfrm>
            <a:off x="8889999" y="4075983"/>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Output</a:t>
            </a:r>
          </a:p>
          <a:p>
            <a:pPr algn="ctr"/>
            <a:r>
              <a:rPr lang="en-US" sz="1000" dirty="0"/>
              <a:t>N</a:t>
            </a:r>
            <a:r>
              <a:rPr lang="en-GB" sz="1000" dirty="0"/>
              <a:t>eu.2</a:t>
            </a:r>
            <a:endParaRPr lang="en-US" sz="1000" dirty="0"/>
          </a:p>
        </p:txBody>
      </p:sp>
      <p:cxnSp>
        <p:nvCxnSpPr>
          <p:cNvPr id="13" name="Straight Arrow Connector 12">
            <a:extLst>
              <a:ext uri="{FF2B5EF4-FFF2-40B4-BE49-F238E27FC236}">
                <a16:creationId xmlns:a16="http://schemas.microsoft.com/office/drawing/2014/main" id="{B88E115B-B99E-404D-9260-520B820CA2B5}"/>
              </a:ext>
            </a:extLst>
          </p:cNvPr>
          <p:cNvCxnSpPr>
            <a:cxnSpLocks/>
          </p:cNvCxnSpPr>
          <p:nvPr/>
        </p:nvCxnSpPr>
        <p:spPr>
          <a:xfrm flipV="1">
            <a:off x="3044089" y="1152770"/>
            <a:ext cx="2426680" cy="723410"/>
          </a:xfrm>
          <a:prstGeom prst="straightConnector1">
            <a:avLst/>
          </a:prstGeom>
          <a:ln>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C43D4C45-5103-4ABF-854A-A64E110870FB}"/>
              </a:ext>
            </a:extLst>
          </p:cNvPr>
          <p:cNvCxnSpPr>
            <a:cxnSpLocks/>
          </p:cNvCxnSpPr>
          <p:nvPr/>
        </p:nvCxnSpPr>
        <p:spPr>
          <a:xfrm>
            <a:off x="3012830" y="2030045"/>
            <a:ext cx="2457939" cy="357555"/>
          </a:xfrm>
          <a:prstGeom prst="straightConnector1">
            <a:avLst/>
          </a:prstGeom>
          <a:ln>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23" name="Oval 22">
            <a:extLst>
              <a:ext uri="{FF2B5EF4-FFF2-40B4-BE49-F238E27FC236}">
                <a16:creationId xmlns:a16="http://schemas.microsoft.com/office/drawing/2014/main" id="{A155EA63-E1B4-4E24-9643-AD2DD2DC9633}"/>
              </a:ext>
            </a:extLst>
          </p:cNvPr>
          <p:cNvSpPr/>
          <p:nvPr/>
        </p:nvSpPr>
        <p:spPr>
          <a:xfrm>
            <a:off x="5584090" y="4466492"/>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Hidden</a:t>
            </a:r>
          </a:p>
          <a:p>
            <a:pPr algn="ctr"/>
            <a:r>
              <a:rPr lang="en-US" sz="1000" dirty="0"/>
              <a:t>N</a:t>
            </a:r>
            <a:r>
              <a:rPr lang="en-GB" sz="1000" dirty="0"/>
              <a:t>eu.4</a:t>
            </a:r>
            <a:endParaRPr lang="en-US" sz="1000" dirty="0"/>
          </a:p>
        </p:txBody>
      </p:sp>
      <p:sp>
        <p:nvSpPr>
          <p:cNvPr id="24" name="Oval 23">
            <a:extLst>
              <a:ext uri="{FF2B5EF4-FFF2-40B4-BE49-F238E27FC236}">
                <a16:creationId xmlns:a16="http://schemas.microsoft.com/office/drawing/2014/main" id="{6456495B-F675-40BF-B357-97B356E71741}"/>
              </a:ext>
            </a:extLst>
          </p:cNvPr>
          <p:cNvSpPr/>
          <p:nvPr/>
        </p:nvSpPr>
        <p:spPr>
          <a:xfrm>
            <a:off x="5582139" y="5726726"/>
            <a:ext cx="1023815" cy="969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Hidden</a:t>
            </a:r>
          </a:p>
          <a:p>
            <a:pPr algn="ctr"/>
            <a:r>
              <a:rPr lang="en-US" sz="1000" dirty="0"/>
              <a:t>N</a:t>
            </a:r>
            <a:r>
              <a:rPr lang="en-GB" sz="1000" dirty="0" err="1"/>
              <a:t>eu</a:t>
            </a:r>
            <a:r>
              <a:rPr lang="en-GB" sz="1000" dirty="0"/>
              <a:t>. Bias</a:t>
            </a:r>
          </a:p>
          <a:p>
            <a:pPr algn="ctr"/>
            <a:r>
              <a:rPr lang="en-GB" sz="1000" dirty="0"/>
              <a:t>(1)</a:t>
            </a:r>
            <a:endParaRPr lang="en-US" sz="1000" dirty="0"/>
          </a:p>
        </p:txBody>
      </p:sp>
      <p:cxnSp>
        <p:nvCxnSpPr>
          <p:cNvPr id="29" name="Straight Arrow Connector 28">
            <a:extLst>
              <a:ext uri="{FF2B5EF4-FFF2-40B4-BE49-F238E27FC236}">
                <a16:creationId xmlns:a16="http://schemas.microsoft.com/office/drawing/2014/main" id="{67C4C068-C3CF-4B3D-B371-52718081FB83}"/>
              </a:ext>
            </a:extLst>
          </p:cNvPr>
          <p:cNvCxnSpPr>
            <a:cxnSpLocks/>
          </p:cNvCxnSpPr>
          <p:nvPr/>
        </p:nvCxnSpPr>
        <p:spPr>
          <a:xfrm>
            <a:off x="2975705" y="2143368"/>
            <a:ext cx="2495064" cy="1463432"/>
          </a:xfrm>
          <a:prstGeom prst="straightConnector1">
            <a:avLst/>
          </a:prstGeom>
          <a:ln>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FBA77C47-E145-46A7-9AD7-275F8AA2A9D6}"/>
              </a:ext>
            </a:extLst>
          </p:cNvPr>
          <p:cNvCxnSpPr>
            <a:cxnSpLocks/>
          </p:cNvCxnSpPr>
          <p:nvPr/>
        </p:nvCxnSpPr>
        <p:spPr>
          <a:xfrm>
            <a:off x="2975705" y="2255717"/>
            <a:ext cx="2624015" cy="2313354"/>
          </a:xfrm>
          <a:prstGeom prst="straightConnector1">
            <a:avLst/>
          </a:prstGeom>
          <a:ln>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CD1F30ED-9922-4B13-820C-97191652A435}"/>
              </a:ext>
            </a:extLst>
          </p:cNvPr>
          <p:cNvCxnSpPr>
            <a:cxnSpLocks/>
          </p:cNvCxnSpPr>
          <p:nvPr/>
        </p:nvCxnSpPr>
        <p:spPr>
          <a:xfrm flipV="1">
            <a:off x="3012830" y="1326659"/>
            <a:ext cx="2395416" cy="2016374"/>
          </a:xfrm>
          <a:prstGeom prst="straightConnector1">
            <a:avLst/>
          </a:prstGeom>
          <a:ln>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a:extLst>
              <a:ext uri="{FF2B5EF4-FFF2-40B4-BE49-F238E27FC236}">
                <a16:creationId xmlns:a16="http://schemas.microsoft.com/office/drawing/2014/main" id="{2460B0A0-97F8-4D25-A3ED-51D3EF82896B}"/>
              </a:ext>
            </a:extLst>
          </p:cNvPr>
          <p:cNvCxnSpPr>
            <a:cxnSpLocks/>
          </p:cNvCxnSpPr>
          <p:nvPr/>
        </p:nvCxnSpPr>
        <p:spPr>
          <a:xfrm flipV="1">
            <a:off x="3012830" y="2500923"/>
            <a:ext cx="2457939" cy="967156"/>
          </a:xfrm>
          <a:prstGeom prst="straightConnector1">
            <a:avLst/>
          </a:prstGeom>
          <a:ln>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82C05EA9-7CE0-428E-B570-2B3E5FD43817}"/>
              </a:ext>
            </a:extLst>
          </p:cNvPr>
          <p:cNvCxnSpPr>
            <a:cxnSpLocks/>
          </p:cNvCxnSpPr>
          <p:nvPr/>
        </p:nvCxnSpPr>
        <p:spPr>
          <a:xfrm>
            <a:off x="3044089" y="3613638"/>
            <a:ext cx="2444261" cy="169008"/>
          </a:xfrm>
          <a:prstGeom prst="straightConnector1">
            <a:avLst/>
          </a:prstGeom>
          <a:ln>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026048E3-41F4-4748-A3D7-CE230546F472}"/>
              </a:ext>
            </a:extLst>
          </p:cNvPr>
          <p:cNvCxnSpPr>
            <a:cxnSpLocks/>
          </p:cNvCxnSpPr>
          <p:nvPr/>
        </p:nvCxnSpPr>
        <p:spPr>
          <a:xfrm>
            <a:off x="3044089" y="3720123"/>
            <a:ext cx="2455989" cy="1093180"/>
          </a:xfrm>
          <a:prstGeom prst="straightConnector1">
            <a:avLst/>
          </a:prstGeom>
          <a:ln>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A5260DE0-2F8D-400F-906F-B4EDA8397325}"/>
              </a:ext>
            </a:extLst>
          </p:cNvPr>
          <p:cNvCxnSpPr>
            <a:cxnSpLocks/>
          </p:cNvCxnSpPr>
          <p:nvPr/>
        </p:nvCxnSpPr>
        <p:spPr>
          <a:xfrm flipV="1">
            <a:off x="2910252" y="1451707"/>
            <a:ext cx="2589826" cy="3694724"/>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3BD330DC-B333-4BF9-8DDA-5C9926E617F2}"/>
              </a:ext>
            </a:extLst>
          </p:cNvPr>
          <p:cNvCxnSpPr>
            <a:cxnSpLocks/>
          </p:cNvCxnSpPr>
          <p:nvPr/>
        </p:nvCxnSpPr>
        <p:spPr>
          <a:xfrm flipV="1">
            <a:off x="2910252" y="2682630"/>
            <a:ext cx="2589826" cy="2661146"/>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56" name="Straight Arrow Connector 55">
            <a:extLst>
              <a:ext uri="{FF2B5EF4-FFF2-40B4-BE49-F238E27FC236}">
                <a16:creationId xmlns:a16="http://schemas.microsoft.com/office/drawing/2014/main" id="{D6DBEF46-6ACF-4716-8B3C-9C5D343D2DF0}"/>
              </a:ext>
            </a:extLst>
          </p:cNvPr>
          <p:cNvCxnSpPr>
            <a:cxnSpLocks/>
          </p:cNvCxnSpPr>
          <p:nvPr/>
        </p:nvCxnSpPr>
        <p:spPr>
          <a:xfrm flipV="1">
            <a:off x="3044089" y="3913554"/>
            <a:ext cx="2426680" cy="1522046"/>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60" name="Straight Arrow Connector 59">
            <a:extLst>
              <a:ext uri="{FF2B5EF4-FFF2-40B4-BE49-F238E27FC236}">
                <a16:creationId xmlns:a16="http://schemas.microsoft.com/office/drawing/2014/main" id="{BFE7EB54-F1DA-4E06-96BE-EF30C53757A5}"/>
              </a:ext>
            </a:extLst>
          </p:cNvPr>
          <p:cNvCxnSpPr>
            <a:cxnSpLocks/>
          </p:cNvCxnSpPr>
          <p:nvPr/>
        </p:nvCxnSpPr>
        <p:spPr>
          <a:xfrm flipV="1">
            <a:off x="3064605" y="5060462"/>
            <a:ext cx="2380766" cy="506046"/>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40510BB2-9E5B-4599-8AEB-D0B749918E04}"/>
              </a:ext>
            </a:extLst>
          </p:cNvPr>
          <p:cNvCxnSpPr>
            <a:cxnSpLocks/>
          </p:cNvCxnSpPr>
          <p:nvPr/>
        </p:nvCxnSpPr>
        <p:spPr>
          <a:xfrm flipV="1">
            <a:off x="6719275" y="4924239"/>
            <a:ext cx="2141415" cy="1191301"/>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65" name="Straight Arrow Connector 64">
            <a:extLst>
              <a:ext uri="{FF2B5EF4-FFF2-40B4-BE49-F238E27FC236}">
                <a16:creationId xmlns:a16="http://schemas.microsoft.com/office/drawing/2014/main" id="{DA7FDFD1-BC89-477C-AD0E-449DE526274E}"/>
              </a:ext>
            </a:extLst>
          </p:cNvPr>
          <p:cNvCxnSpPr>
            <a:cxnSpLocks/>
          </p:cNvCxnSpPr>
          <p:nvPr/>
        </p:nvCxnSpPr>
        <p:spPr>
          <a:xfrm flipV="1">
            <a:off x="6689966" y="3429001"/>
            <a:ext cx="2457945" cy="2549768"/>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71" name="Straight Arrow Connector 70">
            <a:extLst>
              <a:ext uri="{FF2B5EF4-FFF2-40B4-BE49-F238E27FC236}">
                <a16:creationId xmlns:a16="http://schemas.microsoft.com/office/drawing/2014/main" id="{DED3AAA6-8C06-4DDB-9E96-E7F6DA94BE0B}"/>
              </a:ext>
            </a:extLst>
          </p:cNvPr>
          <p:cNvCxnSpPr>
            <a:cxnSpLocks/>
          </p:cNvCxnSpPr>
          <p:nvPr/>
        </p:nvCxnSpPr>
        <p:spPr>
          <a:xfrm flipV="1">
            <a:off x="6689966" y="4739602"/>
            <a:ext cx="2088663" cy="211444"/>
          </a:xfrm>
          <a:prstGeom prst="straightConnector1">
            <a:avLst/>
          </a:prstGeom>
          <a:ln>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75" name="Straight Arrow Connector 74">
            <a:extLst>
              <a:ext uri="{FF2B5EF4-FFF2-40B4-BE49-F238E27FC236}">
                <a16:creationId xmlns:a16="http://schemas.microsoft.com/office/drawing/2014/main" id="{46806E74-02EC-4EE8-B740-5F08878918D9}"/>
              </a:ext>
            </a:extLst>
          </p:cNvPr>
          <p:cNvCxnSpPr>
            <a:cxnSpLocks/>
          </p:cNvCxnSpPr>
          <p:nvPr/>
        </p:nvCxnSpPr>
        <p:spPr>
          <a:xfrm flipV="1">
            <a:off x="6688015" y="3285394"/>
            <a:ext cx="2285996" cy="1566985"/>
          </a:xfrm>
          <a:prstGeom prst="straightConnector1">
            <a:avLst/>
          </a:prstGeom>
          <a:ln>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78" name="Straight Arrow Connector 77">
            <a:extLst>
              <a:ext uri="{FF2B5EF4-FFF2-40B4-BE49-F238E27FC236}">
                <a16:creationId xmlns:a16="http://schemas.microsoft.com/office/drawing/2014/main" id="{340D939B-4757-4D40-8324-5557BF7158A5}"/>
              </a:ext>
            </a:extLst>
          </p:cNvPr>
          <p:cNvCxnSpPr>
            <a:cxnSpLocks/>
          </p:cNvCxnSpPr>
          <p:nvPr/>
        </p:nvCxnSpPr>
        <p:spPr>
          <a:xfrm>
            <a:off x="6739787" y="3698142"/>
            <a:ext cx="2038842" cy="897853"/>
          </a:xfrm>
          <a:prstGeom prst="straightConnector1">
            <a:avLst/>
          </a:prstGeom>
          <a:ln>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81" name="Straight Arrow Connector 80">
            <a:extLst>
              <a:ext uri="{FF2B5EF4-FFF2-40B4-BE49-F238E27FC236}">
                <a16:creationId xmlns:a16="http://schemas.microsoft.com/office/drawing/2014/main" id="{5769C5EF-21CC-4290-B652-30D03098EF53}"/>
              </a:ext>
            </a:extLst>
          </p:cNvPr>
          <p:cNvCxnSpPr>
            <a:cxnSpLocks/>
          </p:cNvCxnSpPr>
          <p:nvPr/>
        </p:nvCxnSpPr>
        <p:spPr>
          <a:xfrm flipV="1">
            <a:off x="6715364" y="3100757"/>
            <a:ext cx="2149229" cy="452062"/>
          </a:xfrm>
          <a:prstGeom prst="straightConnector1">
            <a:avLst/>
          </a:prstGeom>
          <a:ln>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86" name="Straight Arrow Connector 85">
            <a:extLst>
              <a:ext uri="{FF2B5EF4-FFF2-40B4-BE49-F238E27FC236}">
                <a16:creationId xmlns:a16="http://schemas.microsoft.com/office/drawing/2014/main" id="{F7436DCB-5A38-4C70-9CCC-51189A7271C0}"/>
              </a:ext>
            </a:extLst>
          </p:cNvPr>
          <p:cNvCxnSpPr>
            <a:cxnSpLocks/>
          </p:cNvCxnSpPr>
          <p:nvPr/>
        </p:nvCxnSpPr>
        <p:spPr>
          <a:xfrm>
            <a:off x="6721226" y="2571752"/>
            <a:ext cx="2084761" cy="1795946"/>
          </a:xfrm>
          <a:prstGeom prst="straightConnector1">
            <a:avLst/>
          </a:prstGeom>
          <a:ln>
            <a:solidFill>
              <a:schemeClr val="accent6">
                <a:lumMod val="60000"/>
                <a:lumOff val="4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89" name="Straight Arrow Connector 88">
            <a:extLst>
              <a:ext uri="{FF2B5EF4-FFF2-40B4-BE49-F238E27FC236}">
                <a16:creationId xmlns:a16="http://schemas.microsoft.com/office/drawing/2014/main" id="{7F7910C3-02F5-402F-9A33-12E2912B0FCF}"/>
              </a:ext>
            </a:extLst>
          </p:cNvPr>
          <p:cNvCxnSpPr>
            <a:cxnSpLocks/>
          </p:cNvCxnSpPr>
          <p:nvPr/>
        </p:nvCxnSpPr>
        <p:spPr>
          <a:xfrm>
            <a:off x="6739787" y="2437908"/>
            <a:ext cx="2083779" cy="457586"/>
          </a:xfrm>
          <a:prstGeom prst="straightConnector1">
            <a:avLst/>
          </a:prstGeom>
          <a:ln>
            <a:solidFill>
              <a:schemeClr val="accent6">
                <a:lumMod val="60000"/>
                <a:lumOff val="4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94" name="Straight Arrow Connector 93">
            <a:extLst>
              <a:ext uri="{FF2B5EF4-FFF2-40B4-BE49-F238E27FC236}">
                <a16:creationId xmlns:a16="http://schemas.microsoft.com/office/drawing/2014/main" id="{B7769377-3BCD-4A52-A863-E0589ED90DE6}"/>
              </a:ext>
            </a:extLst>
          </p:cNvPr>
          <p:cNvCxnSpPr>
            <a:cxnSpLocks/>
          </p:cNvCxnSpPr>
          <p:nvPr/>
        </p:nvCxnSpPr>
        <p:spPr>
          <a:xfrm>
            <a:off x="6652841" y="1434304"/>
            <a:ext cx="2211752" cy="2748757"/>
          </a:xfrm>
          <a:prstGeom prst="straightConnector1">
            <a:avLst/>
          </a:prstGeom>
          <a:ln>
            <a:solidFill>
              <a:srgbClr val="7030A0"/>
            </a:solidFill>
            <a:tailEnd type="triangle"/>
          </a:ln>
        </p:spPr>
        <p:style>
          <a:lnRef idx="3">
            <a:schemeClr val="accent6"/>
          </a:lnRef>
          <a:fillRef idx="0">
            <a:schemeClr val="accent6"/>
          </a:fillRef>
          <a:effectRef idx="2">
            <a:schemeClr val="accent6"/>
          </a:effectRef>
          <a:fontRef idx="minor">
            <a:schemeClr val="tx1"/>
          </a:fontRef>
        </p:style>
      </p:cxnSp>
      <p:cxnSp>
        <p:nvCxnSpPr>
          <p:cNvPr id="97" name="Straight Arrow Connector 96">
            <a:extLst>
              <a:ext uri="{FF2B5EF4-FFF2-40B4-BE49-F238E27FC236}">
                <a16:creationId xmlns:a16="http://schemas.microsoft.com/office/drawing/2014/main" id="{8C01A43C-BE41-4C42-8353-A65198F5F0AD}"/>
              </a:ext>
            </a:extLst>
          </p:cNvPr>
          <p:cNvCxnSpPr>
            <a:cxnSpLocks/>
          </p:cNvCxnSpPr>
          <p:nvPr/>
        </p:nvCxnSpPr>
        <p:spPr>
          <a:xfrm>
            <a:off x="6739787" y="1335637"/>
            <a:ext cx="2125790" cy="1264216"/>
          </a:xfrm>
          <a:prstGeom prst="straightConnector1">
            <a:avLst/>
          </a:prstGeom>
          <a:ln>
            <a:solidFill>
              <a:srgbClr val="7030A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8977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6B666-91E8-40E7-A25D-8D5B350D7039}"/>
              </a:ext>
            </a:extLst>
          </p:cNvPr>
          <p:cNvSpPr>
            <a:spLocks noGrp="1"/>
          </p:cNvSpPr>
          <p:nvPr>
            <p:ph idx="4294967295"/>
          </p:nvPr>
        </p:nvSpPr>
        <p:spPr>
          <a:xfrm>
            <a:off x="768350" y="1025524"/>
            <a:ext cx="10655300" cy="4806951"/>
          </a:xfrm>
        </p:spPr>
        <p:txBody>
          <a:bodyPr/>
          <a:lstStyle/>
          <a:p>
            <a:r>
              <a:rPr lang="en-US" dirty="0"/>
              <a:t>First      : 2 Input Neuron + 2 Hidden Neuron  =  2 Output								</a:t>
            </a:r>
          </a:p>
          <a:p>
            <a:r>
              <a:rPr lang="en-US" dirty="0"/>
              <a:t>Second : (2 Input Neuron + Bias Neuron) + (2 Hidden Neuron + Bias Neuron)                                              												   = 2 Output</a:t>
            </a:r>
          </a:p>
          <a:p>
            <a:r>
              <a:rPr lang="en-US" dirty="0"/>
              <a:t>Third    : (2 Input Neuron + Bias Neuron) + (4 Hidden Neuron + Bias Neuron)                                              												   = 2 Output</a:t>
            </a:r>
          </a:p>
          <a:p>
            <a:r>
              <a:rPr lang="en-US" dirty="0"/>
              <a:t>Fourth : (2 Input Neuron + Bias Neuron) + (8 Hidden Neuron + Bias Neuron)                                              												   = 2 Output</a:t>
            </a:r>
          </a:p>
          <a:p>
            <a:r>
              <a:rPr lang="en-US" dirty="0"/>
              <a:t>Fifth    : (2 Input Neuron + Bias Neuron) + (12 Hidden Neuron + Bias Neuron)                                              												   = 2 Output</a:t>
            </a:r>
          </a:p>
          <a:p>
            <a:endParaRPr lang="en-US" dirty="0"/>
          </a:p>
          <a:p>
            <a:endParaRPr lang="en-US" dirty="0"/>
          </a:p>
          <a:p>
            <a:endParaRPr lang="en-US" dirty="0"/>
          </a:p>
        </p:txBody>
      </p:sp>
    </p:spTree>
    <p:extLst>
      <p:ext uri="{BB962C8B-B14F-4D97-AF65-F5344CB8AC3E}">
        <p14:creationId xmlns:p14="http://schemas.microsoft.com/office/powerpoint/2010/main" val="201095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3D4C5-9F6B-4858-AC80-2B21758B053B}"/>
              </a:ext>
            </a:extLst>
          </p:cNvPr>
          <p:cNvSpPr>
            <a:spLocks noGrp="1"/>
          </p:cNvSpPr>
          <p:nvPr>
            <p:ph idx="4294967295"/>
          </p:nvPr>
        </p:nvSpPr>
        <p:spPr>
          <a:xfrm>
            <a:off x="919162" y="1571625"/>
            <a:ext cx="10353675" cy="3714750"/>
          </a:xfrm>
        </p:spPr>
        <p:txBody>
          <a:bodyPr/>
          <a:lstStyle/>
          <a:p>
            <a:r>
              <a:rPr lang="en-US" dirty="0"/>
              <a:t>The lowest validation RMSE value I got for the assignment was 0.11234</a:t>
            </a:r>
          </a:p>
          <a:p>
            <a:r>
              <a:rPr lang="en-US" dirty="0"/>
              <a:t>Stopping Condition</a:t>
            </a:r>
            <a:r>
              <a:rPr lang="en-GB" dirty="0"/>
              <a:t>: When the validation RMSE is greater than the previous one, the code stops running.</a:t>
            </a:r>
          </a:p>
          <a:p>
            <a:r>
              <a:rPr lang="en-GB" dirty="0"/>
              <a:t>The plan to avoid local minima, When the current RMSE is greater than the previous the one before will be stored to a list of lists with the weights got in the same row. Run 10 more epochs and see if the RMSE lowers if it does run further and this will be done until the decrement of RMSE is more or less the same (0.00001).</a:t>
            </a:r>
            <a:endParaRPr lang="en-US" dirty="0"/>
          </a:p>
        </p:txBody>
      </p:sp>
    </p:spTree>
    <p:extLst>
      <p:ext uri="{BB962C8B-B14F-4D97-AF65-F5344CB8AC3E}">
        <p14:creationId xmlns:p14="http://schemas.microsoft.com/office/powerpoint/2010/main" val="33835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284F-FEBF-48F6-95C0-12929DCEB4C2}"/>
              </a:ext>
            </a:extLst>
          </p:cNvPr>
          <p:cNvSpPr>
            <a:spLocks noGrp="1"/>
          </p:cNvSpPr>
          <p:nvPr>
            <p:ph type="title"/>
          </p:nvPr>
        </p:nvSpPr>
        <p:spPr/>
        <p:txBody>
          <a:bodyPr>
            <a:normAutofit fontScale="90000"/>
          </a:bodyPr>
          <a:lstStyle/>
          <a:p>
            <a:r>
              <a:rPr lang="en-US" dirty="0"/>
              <a:t>Changes observed in each change and constants</a:t>
            </a:r>
            <a:endParaRPr lang="en-GB" dirty="0"/>
          </a:p>
        </p:txBody>
      </p:sp>
      <p:sp>
        <p:nvSpPr>
          <p:cNvPr id="3" name="Content Placeholder 2">
            <a:extLst>
              <a:ext uri="{FF2B5EF4-FFF2-40B4-BE49-F238E27FC236}">
                <a16:creationId xmlns:a16="http://schemas.microsoft.com/office/drawing/2014/main" id="{E89F1756-00C4-416C-9CA6-D7A495EECA41}"/>
              </a:ext>
            </a:extLst>
          </p:cNvPr>
          <p:cNvSpPr>
            <a:spLocks noGrp="1"/>
          </p:cNvSpPr>
          <p:nvPr>
            <p:ph idx="1"/>
          </p:nvPr>
        </p:nvSpPr>
        <p:spPr/>
        <p:txBody>
          <a:bodyPr/>
          <a:lstStyle/>
          <a:p>
            <a:r>
              <a:rPr lang="en-US" dirty="0"/>
              <a:t>The optimal momentum and learning rate was found through trial and error. For my network, it was observed to give the least RMSE values at </a:t>
            </a:r>
          </a:p>
          <a:p>
            <a:r>
              <a:rPr lang="en-US" dirty="0"/>
              <a:t>Momentum    = 0.2</a:t>
            </a:r>
          </a:p>
          <a:p>
            <a:r>
              <a:rPr lang="en-US" dirty="0"/>
              <a:t>Learning Rate = 0.6</a:t>
            </a:r>
          </a:p>
          <a:p>
            <a:r>
              <a:rPr lang="en-US" dirty="0"/>
              <a:t>The network was made to run with different numbers hidden as shown in the previous slide and out of which, the hidden layer with 4 hidden neurons and 1 bias neuron gave the best result for me.</a:t>
            </a:r>
            <a:endParaRPr lang="en-GB" dirty="0"/>
          </a:p>
        </p:txBody>
      </p:sp>
    </p:spTree>
    <p:extLst>
      <p:ext uri="{BB962C8B-B14F-4D97-AF65-F5344CB8AC3E}">
        <p14:creationId xmlns:p14="http://schemas.microsoft.com/office/powerpoint/2010/main" val="6783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AA1856D1-EB8F-4C1C-8A47-11736DF5A22A}"/>
              </a:ext>
            </a:extLst>
          </p:cNvPr>
          <p:cNvPicPr>
            <a:picLocks noChangeAspect="1"/>
          </p:cNvPicPr>
          <p:nvPr/>
        </p:nvPicPr>
        <p:blipFill>
          <a:blip r:embed="rId2"/>
          <a:stretch>
            <a:fillRect/>
          </a:stretch>
        </p:blipFill>
        <p:spPr>
          <a:xfrm>
            <a:off x="1524000" y="616907"/>
            <a:ext cx="9144000" cy="5624186"/>
          </a:xfrm>
          <a:prstGeom prst="rect">
            <a:avLst/>
          </a:prstGeom>
        </p:spPr>
      </p:pic>
    </p:spTree>
    <p:extLst>
      <p:ext uri="{BB962C8B-B14F-4D97-AF65-F5344CB8AC3E}">
        <p14:creationId xmlns:p14="http://schemas.microsoft.com/office/powerpoint/2010/main" val="61086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2032-CAFD-455E-B292-1A30648AB88C}"/>
              </a:ext>
            </a:extLst>
          </p:cNvPr>
          <p:cNvSpPr>
            <a:spLocks noGrp="1"/>
          </p:cNvSpPr>
          <p:nvPr>
            <p:ph type="title"/>
          </p:nvPr>
        </p:nvSpPr>
        <p:spPr/>
        <p:txBody>
          <a:bodyPr>
            <a:normAutofit fontScale="90000"/>
          </a:bodyPr>
          <a:lstStyle/>
          <a:p>
            <a:r>
              <a:rPr lang="en-US" dirty="0"/>
              <a:t>Planned Improvement to avoid local minima</a:t>
            </a:r>
            <a:endParaRPr lang="en-GB" dirty="0"/>
          </a:p>
        </p:txBody>
      </p:sp>
      <p:sp>
        <p:nvSpPr>
          <p:cNvPr id="3" name="Content Placeholder 2">
            <a:extLst>
              <a:ext uri="{FF2B5EF4-FFF2-40B4-BE49-F238E27FC236}">
                <a16:creationId xmlns:a16="http://schemas.microsoft.com/office/drawing/2014/main" id="{76A3D4C5-9F6B-4858-AC80-2B21758B053B}"/>
              </a:ext>
            </a:extLst>
          </p:cNvPr>
          <p:cNvSpPr>
            <a:spLocks noGrp="1"/>
          </p:cNvSpPr>
          <p:nvPr>
            <p:ph idx="1"/>
          </p:nvPr>
        </p:nvSpPr>
        <p:spPr/>
        <p:txBody>
          <a:bodyPr/>
          <a:lstStyle/>
          <a:p>
            <a:r>
              <a:rPr lang="en-GB" dirty="0"/>
              <a:t>The plan to avoid local minima, When the current RMSE is greater than the previous the one before will be stored to a list of lists with the weights got in the same row. Run 10 more epochs and see if the RMSE lowers if it does run further and this will be done until the decrement of RMSE is more or less the same (0.00001).</a:t>
            </a:r>
          </a:p>
          <a:p>
            <a:endParaRPr lang="en-US" dirty="0"/>
          </a:p>
        </p:txBody>
      </p:sp>
    </p:spTree>
    <p:extLst>
      <p:ext uri="{BB962C8B-B14F-4D97-AF65-F5344CB8AC3E}">
        <p14:creationId xmlns:p14="http://schemas.microsoft.com/office/powerpoint/2010/main" val="20970960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Organic</Template>
  <TotalTime>923</TotalTime>
  <Words>527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Data Collection</vt:lpstr>
      <vt:lpstr>Preprocessing </vt:lpstr>
      <vt:lpstr>PowerPoint Presentation</vt:lpstr>
      <vt:lpstr>PowerPoint Presentation</vt:lpstr>
      <vt:lpstr>PowerPoint Presentation</vt:lpstr>
      <vt:lpstr>Changes observed in each change and constants</vt:lpstr>
      <vt:lpstr>PowerPoint Presentation</vt:lpstr>
      <vt:lpstr>Planned Improvement to avoid local minima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Assignment</dc:title>
  <dc:creator>John, Joel</dc:creator>
  <cp:lastModifiedBy>John, Joel</cp:lastModifiedBy>
  <cp:revision>7</cp:revision>
  <dcterms:created xsi:type="dcterms:W3CDTF">2021-12-15T19:54:38Z</dcterms:created>
  <dcterms:modified xsi:type="dcterms:W3CDTF">2022-07-23T23:51:28Z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