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4"/>
  </p:sldMasterIdLst>
  <p:notesMasterIdLst>
    <p:notesMasterId r:id="rId18"/>
  </p:notesMasterIdLst>
  <p:sldIdLst>
    <p:sldId id="296" r:id="rId5"/>
    <p:sldId id="281" r:id="rId6"/>
    <p:sldId id="298" r:id="rId7"/>
    <p:sldId id="283" r:id="rId8"/>
    <p:sldId id="288" r:id="rId9"/>
    <p:sldId id="291" r:id="rId10"/>
    <p:sldId id="297" r:id="rId11"/>
    <p:sldId id="284" r:id="rId12"/>
    <p:sldId id="285" r:id="rId13"/>
    <p:sldId id="290" r:id="rId14"/>
    <p:sldId id="300" r:id="rId15"/>
    <p:sldId id="299" r:id="rId16"/>
    <p:sldId id="30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622FD6-2E84-4A63-AF56-4ABC98420DEA}" v="168" dt="2022-01-13T15:03:23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19" autoAdjust="0"/>
  </p:normalViewPr>
  <p:slideViewPr>
    <p:cSldViewPr snapToGrid="0">
      <p:cViewPr varScale="1">
        <p:scale>
          <a:sx n="92" d="100"/>
          <a:sy n="92" d="100"/>
        </p:scale>
        <p:origin x="610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8D38747-4367-4BD2-8D51-C97E202738E2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6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1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FF70A8-1D13-4657-95F0-A9EA54967B8D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50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EB90AC-71BD-4C7F-8ACA-7B3F18292E63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4961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E6EFC2C-8905-46F0-B443-CE905B76BA01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65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92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28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439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73ED0CC-082F-4160-86E5-0D6041F12778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9315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3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AE507A8-A5CF-4D38-AB86-7EDDA87A85D4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83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4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37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72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06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0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26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6BA2-1BA4-4CAA-B1D4-8CE8E37F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569495"/>
          </a:xfrm>
        </p:spPr>
        <p:txBody>
          <a:bodyPr/>
          <a:lstStyle/>
          <a:p>
            <a:pPr algn="ctr"/>
            <a:r>
              <a:rPr lang="en-US" dirty="0"/>
              <a:t>PID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734C3-43BE-4B63-A621-77E252646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Sensor                                   : </a:t>
            </a:r>
            <a:r>
              <a:rPr lang="en-GB" sz="1400" b="0" i="0" dirty="0">
                <a:effectLst/>
                <a:latin typeface="system-ui"/>
              </a:rPr>
              <a:t>RPLIDAR A3 laser scanner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Range for Right Edge Following</a:t>
            </a:r>
          </a:p>
          <a:p>
            <a:r>
              <a:rPr lang="en-GB" sz="1400" dirty="0"/>
              <a:t>            Sensor reading range  : (250 – 290)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 constants to be set</a:t>
            </a:r>
          </a:p>
          <a:p>
            <a:r>
              <a:rPr lang="en-GB" sz="1400" dirty="0"/>
              <a:t>           </a:t>
            </a:r>
            <a:r>
              <a:rPr lang="en-GB" sz="1400" dirty="0" err="1"/>
              <a:t>Kp</a:t>
            </a:r>
            <a:r>
              <a:rPr lang="en-GB" sz="1400" dirty="0"/>
              <a:t> : 0.60	Ki : 0.20	</a:t>
            </a:r>
            <a:r>
              <a:rPr lang="en-GB" sz="1400" dirty="0" err="1"/>
              <a:t>Kd</a:t>
            </a:r>
            <a:r>
              <a:rPr lang="en-GB" sz="1400" dirty="0"/>
              <a:t> : 0.80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FFF00"/>
                </a:solidFill>
              </a:rPr>
              <a:t>Additional stop condition </a:t>
            </a:r>
            <a:r>
              <a:rPr lang="en-GB" sz="1400" dirty="0"/>
              <a:t>( To avoid accidental collision)</a:t>
            </a:r>
          </a:p>
          <a:p>
            <a:pPr lvl="1"/>
            <a:r>
              <a:rPr lang="en-GB" dirty="0"/>
              <a:t>  Sensor reading range   : (0 – 80) + (1360 -1439)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A767DE-7FD9-4345-83AC-4B9D31AB8095}"/>
              </a:ext>
            </a:extLst>
          </p:cNvPr>
          <p:cNvSpPr/>
          <p:nvPr/>
        </p:nvSpPr>
        <p:spPr>
          <a:xfrm>
            <a:off x="9529945" y="1252400"/>
            <a:ext cx="967839" cy="1140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173AF8-9F32-41F9-A052-66F117A4334C}"/>
              </a:ext>
            </a:extLst>
          </p:cNvPr>
          <p:cNvCxnSpPr>
            <a:cxnSpLocks/>
          </p:cNvCxnSpPr>
          <p:nvPr/>
        </p:nvCxnSpPr>
        <p:spPr>
          <a:xfrm flipV="1">
            <a:off x="10013865" y="575953"/>
            <a:ext cx="0" cy="676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73C5E2E4-1D8F-4570-A832-E33DD25D6981}"/>
              </a:ext>
            </a:extLst>
          </p:cNvPr>
          <p:cNvSpPr/>
          <p:nvPr/>
        </p:nvSpPr>
        <p:spPr>
          <a:xfrm flipH="1">
            <a:off x="8633360" y="813460"/>
            <a:ext cx="2666007" cy="2615540"/>
          </a:xfrm>
          <a:prstGeom prst="arc">
            <a:avLst>
              <a:gd name="adj1" fmla="val 16160490"/>
              <a:gd name="adj2" fmla="val 136930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0C6ED5-8098-4139-9C79-9B94A6452DFA}"/>
              </a:ext>
            </a:extLst>
          </p:cNvPr>
          <p:cNvSpPr/>
          <p:nvPr/>
        </p:nvSpPr>
        <p:spPr>
          <a:xfrm>
            <a:off x="9482443" y="4628950"/>
            <a:ext cx="967839" cy="1140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73CD64-3CAB-4A0A-83BE-5045F3839BCA}"/>
              </a:ext>
            </a:extLst>
          </p:cNvPr>
          <p:cNvCxnSpPr/>
          <p:nvPr/>
        </p:nvCxnSpPr>
        <p:spPr>
          <a:xfrm flipV="1">
            <a:off x="10497782" y="4628950"/>
            <a:ext cx="706585" cy="498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C5F93A-6BCA-482D-B980-682F334BE480}"/>
              </a:ext>
            </a:extLst>
          </p:cNvPr>
          <p:cNvCxnSpPr>
            <a:cxnSpLocks/>
          </p:cNvCxnSpPr>
          <p:nvPr/>
        </p:nvCxnSpPr>
        <p:spPr>
          <a:xfrm>
            <a:off x="10497783" y="5270217"/>
            <a:ext cx="706585" cy="498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1B4CAE0A-C273-4D14-AC10-0470105335EE}"/>
              </a:ext>
            </a:extLst>
          </p:cNvPr>
          <p:cNvSpPr/>
          <p:nvPr/>
        </p:nvSpPr>
        <p:spPr>
          <a:xfrm>
            <a:off x="10381998" y="5003022"/>
            <a:ext cx="513612" cy="391885"/>
          </a:xfrm>
          <a:prstGeom prst="arc">
            <a:avLst>
              <a:gd name="adj1" fmla="val 17827277"/>
              <a:gd name="adj2" fmla="val 37057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2ED2A1-B105-4A12-9457-30FFAB580AAC}"/>
              </a:ext>
            </a:extLst>
          </p:cNvPr>
          <p:cNvSpPr txBox="1"/>
          <p:nvPr/>
        </p:nvSpPr>
        <p:spPr>
          <a:xfrm>
            <a:off x="10851074" y="5053141"/>
            <a:ext cx="938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1160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ED67DD-9AD1-4DF6-80B7-27595346B68F}"/>
              </a:ext>
            </a:extLst>
          </p:cNvPr>
          <p:cNvCxnSpPr>
            <a:cxnSpLocks/>
          </p:cNvCxnSpPr>
          <p:nvPr/>
        </p:nvCxnSpPr>
        <p:spPr>
          <a:xfrm flipV="1">
            <a:off x="10004952" y="4095638"/>
            <a:ext cx="469077" cy="499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627982-DCA9-4B6A-8D80-32DFC392993F}"/>
              </a:ext>
            </a:extLst>
          </p:cNvPr>
          <p:cNvCxnSpPr>
            <a:cxnSpLocks/>
          </p:cNvCxnSpPr>
          <p:nvPr/>
        </p:nvCxnSpPr>
        <p:spPr>
          <a:xfrm flipH="1" flipV="1">
            <a:off x="9424552" y="4095638"/>
            <a:ext cx="483920" cy="493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5676FE7C-0035-4724-B9C8-C57C1E10FE84}"/>
              </a:ext>
            </a:extLst>
          </p:cNvPr>
          <p:cNvSpPr/>
          <p:nvPr/>
        </p:nvSpPr>
        <p:spPr>
          <a:xfrm rot="16200000">
            <a:off x="9800199" y="4309362"/>
            <a:ext cx="313012" cy="286492"/>
          </a:xfrm>
          <a:prstGeom prst="arc">
            <a:avLst>
              <a:gd name="adj1" fmla="val 16200000"/>
              <a:gd name="adj2" fmla="val 56505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73A975-99E7-4A0A-8DE5-DDC73B4BF0AF}"/>
              </a:ext>
            </a:extLst>
          </p:cNvPr>
          <p:cNvSpPr txBox="1"/>
          <p:nvPr/>
        </p:nvSpPr>
        <p:spPr>
          <a:xfrm>
            <a:off x="9526962" y="3823989"/>
            <a:ext cx="9381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1360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1439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sz="1100" dirty="0"/>
          </a:p>
          <a:p>
            <a:endParaRPr lang="en-GB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AF7976-3B31-427F-9124-322899F65A60}"/>
              </a:ext>
            </a:extLst>
          </p:cNvPr>
          <p:cNvSpPr txBox="1"/>
          <p:nvPr/>
        </p:nvSpPr>
        <p:spPr>
          <a:xfrm>
            <a:off x="9560733" y="185078"/>
            <a:ext cx="870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1440</a:t>
            </a:r>
          </a:p>
          <a:p>
            <a:pPr algn="ctr"/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Front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60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26E9460-2EEA-4A28-984A-18983278B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414740"/>
              </p:ext>
            </p:extLst>
          </p:nvPr>
        </p:nvGraphicFramePr>
        <p:xfrm>
          <a:off x="220579" y="172453"/>
          <a:ext cx="11847096" cy="66013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9032">
                  <a:extLst>
                    <a:ext uri="{9D8B030D-6E8A-4147-A177-3AD203B41FA5}">
                      <a16:colId xmlns:a16="http://schemas.microsoft.com/office/drawing/2014/main" val="2964823587"/>
                    </a:ext>
                  </a:extLst>
                </a:gridCol>
                <a:gridCol w="3949032">
                  <a:extLst>
                    <a:ext uri="{9D8B030D-6E8A-4147-A177-3AD203B41FA5}">
                      <a16:colId xmlns:a16="http://schemas.microsoft.com/office/drawing/2014/main" val="3073774114"/>
                    </a:ext>
                  </a:extLst>
                </a:gridCol>
                <a:gridCol w="3949032">
                  <a:extLst>
                    <a:ext uri="{9D8B030D-6E8A-4147-A177-3AD203B41FA5}">
                      <a16:colId xmlns:a16="http://schemas.microsoft.com/office/drawing/2014/main" val="3027348861"/>
                    </a:ext>
                  </a:extLst>
                </a:gridCol>
              </a:tblGrid>
              <a:tr h="216677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033105"/>
                  </a:ext>
                </a:extLst>
              </a:tr>
              <a:tr h="1083388">
                <a:tc row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355839"/>
                  </a:ext>
                </a:extLst>
              </a:tr>
              <a:tr h="108338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48314"/>
                  </a:ext>
                </a:extLst>
              </a:tr>
              <a:tr h="226777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899321"/>
                  </a:ext>
                </a:extLst>
              </a:tr>
            </a:tbl>
          </a:graphicData>
        </a:graphic>
      </p:graphicFrame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CA9C308-E08B-48EA-AE1A-5507D514C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93" y="251659"/>
            <a:ext cx="3217444" cy="2003315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0781FF9A-5A24-42EA-9194-FFFF810E7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93" y="2417798"/>
            <a:ext cx="3217444" cy="1958235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75995228-138B-4D86-B3D9-45FDC93F5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93" y="4648106"/>
            <a:ext cx="3217444" cy="1958235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4C7AB087-065B-4BB5-B8AA-974145C768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8070" y="2524626"/>
            <a:ext cx="3812113" cy="1744578"/>
          </a:xfrm>
          <a:prstGeom prst="rect">
            <a:avLst/>
          </a:prstGeom>
        </p:spPr>
      </p:pic>
      <p:pic>
        <p:nvPicPr>
          <p:cNvPr id="12" name="Picture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EB9B7FBB-1689-47BE-9701-B41F82EABE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6499" y="661737"/>
            <a:ext cx="3644860" cy="2293102"/>
          </a:xfrm>
          <a:prstGeom prst="rect">
            <a:avLst/>
          </a:prstGeom>
        </p:spPr>
      </p:pic>
      <p:pic>
        <p:nvPicPr>
          <p:cNvPr id="14" name="Picture 13" descr="A picture containing chart&#10;&#10;Description automatically generated">
            <a:extLst>
              <a:ext uri="{FF2B5EF4-FFF2-40B4-BE49-F238E27FC236}">
                <a16:creationId xmlns:a16="http://schemas.microsoft.com/office/drawing/2014/main" id="{ECEE269D-8DFB-4DCE-996B-461F998ADE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6499" y="3903162"/>
            <a:ext cx="3631286" cy="22931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BD312E1-5094-4401-92D3-7F76A4DDC4E7}"/>
              </a:ext>
            </a:extLst>
          </p:cNvPr>
          <p:cNvSpPr txBox="1"/>
          <p:nvPr/>
        </p:nvSpPr>
        <p:spPr>
          <a:xfrm>
            <a:off x="383224" y="12830"/>
            <a:ext cx="3435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highlight>
                  <a:srgbClr val="000000"/>
                </a:highlight>
              </a:rPr>
              <a:t>INPUT MEMBERSHIP FUNCTIONS</a:t>
            </a:r>
            <a:endParaRPr lang="en-GB" sz="1200" b="1" dirty="0">
              <a:highlight>
                <a:srgbClr val="0000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A24B13-22EC-487D-9E0D-4F8726185957}"/>
              </a:ext>
            </a:extLst>
          </p:cNvPr>
          <p:cNvSpPr txBox="1"/>
          <p:nvPr/>
        </p:nvSpPr>
        <p:spPr>
          <a:xfrm>
            <a:off x="8334351" y="12830"/>
            <a:ext cx="3435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highlight>
                  <a:srgbClr val="000000"/>
                </a:highlight>
              </a:rPr>
              <a:t>OUTPUT MEMBERSHIP FUNCTIONS</a:t>
            </a:r>
            <a:endParaRPr lang="en-GB" sz="1200" b="1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51237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urface chart&#10;&#10;Description automatically generated">
            <a:extLst>
              <a:ext uri="{FF2B5EF4-FFF2-40B4-BE49-F238E27FC236}">
                <a16:creationId xmlns:a16="http://schemas.microsoft.com/office/drawing/2014/main" id="{4FAA4E81-F46C-49C0-8B56-B3E410D7B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28" y="321734"/>
            <a:ext cx="4418511" cy="29051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surface chart&#10;&#10;Description automatically generated">
            <a:extLst>
              <a:ext uri="{FF2B5EF4-FFF2-40B4-BE49-F238E27FC236}">
                <a16:creationId xmlns:a16="http://schemas.microsoft.com/office/drawing/2014/main" id="{74D4DA60-A060-47C9-A670-C0534D7B3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615" y="321734"/>
            <a:ext cx="4077432" cy="29051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surface chart&#10;&#10;Description automatically generated">
            <a:extLst>
              <a:ext uri="{FF2B5EF4-FFF2-40B4-BE49-F238E27FC236}">
                <a16:creationId xmlns:a16="http://schemas.microsoft.com/office/drawing/2014/main" id="{598969B5-8110-4552-A4B2-F6378CE01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662" y="3631096"/>
            <a:ext cx="4381841" cy="2760560"/>
          </a:xfrm>
          <a:prstGeom prst="rect">
            <a:avLst/>
          </a:prstGeom>
        </p:spPr>
      </p:pic>
      <p:pic>
        <p:nvPicPr>
          <p:cNvPr id="5" name="Picture 4" descr="Chart, surface chart&#10;&#10;Description automatically generated">
            <a:extLst>
              <a:ext uri="{FF2B5EF4-FFF2-40B4-BE49-F238E27FC236}">
                <a16:creationId xmlns:a16="http://schemas.microsoft.com/office/drawing/2014/main" id="{AE1625D3-00D7-487F-A747-6002E4757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998" y="3631096"/>
            <a:ext cx="4182667" cy="27605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C52B37-B8A4-4D5D-BAC2-E78648030D5B}"/>
              </a:ext>
            </a:extLst>
          </p:cNvPr>
          <p:cNvSpPr txBox="1"/>
          <p:nvPr/>
        </p:nvSpPr>
        <p:spPr>
          <a:xfrm>
            <a:off x="4378209" y="-45331"/>
            <a:ext cx="343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highlight>
                  <a:srgbClr val="000000"/>
                </a:highlight>
              </a:rPr>
              <a:t>CONTROL SURFACE</a:t>
            </a:r>
            <a:endParaRPr lang="en-GB" b="1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44441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6BA2-1BA4-4CAA-B1D4-8CE8E37F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8684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Fuzzy logic </a:t>
            </a:r>
            <a:br>
              <a:rPr lang="en-US" dirty="0"/>
            </a:br>
            <a:r>
              <a:rPr lang="en-US" dirty="0"/>
              <a:t>obstacle avoidance &amp; RIGHT EDGE FOLLOWING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1F403D-2854-41B4-A8F2-CA378B9B6727}"/>
              </a:ext>
            </a:extLst>
          </p:cNvPr>
          <p:cNvSpPr/>
          <p:nvPr/>
        </p:nvSpPr>
        <p:spPr>
          <a:xfrm>
            <a:off x="8746748" y="2355107"/>
            <a:ext cx="1567546" cy="327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3D0F82-5C45-4996-8C45-BDCB3EA6731A}"/>
              </a:ext>
            </a:extLst>
          </p:cNvPr>
          <p:cNvCxnSpPr>
            <a:cxnSpLocks/>
          </p:cNvCxnSpPr>
          <p:nvPr/>
        </p:nvCxnSpPr>
        <p:spPr>
          <a:xfrm flipH="1" flipV="1">
            <a:off x="7707659" y="1837545"/>
            <a:ext cx="979715" cy="564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56D093-3DCA-4132-952B-71F572987002}"/>
              </a:ext>
            </a:extLst>
          </p:cNvPr>
          <p:cNvCxnSpPr>
            <a:cxnSpLocks/>
          </p:cNvCxnSpPr>
          <p:nvPr/>
        </p:nvCxnSpPr>
        <p:spPr>
          <a:xfrm flipH="1" flipV="1">
            <a:off x="8627997" y="1332842"/>
            <a:ext cx="198908" cy="9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0047A9-B35D-43FF-AAB3-04D649BBA721}"/>
              </a:ext>
            </a:extLst>
          </p:cNvPr>
          <p:cNvCxnSpPr>
            <a:cxnSpLocks/>
          </p:cNvCxnSpPr>
          <p:nvPr/>
        </p:nvCxnSpPr>
        <p:spPr>
          <a:xfrm flipH="1" flipV="1">
            <a:off x="8986481" y="1332840"/>
            <a:ext cx="440875" cy="99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24A93A-BD7A-4949-A16A-CA94F8414617}"/>
              </a:ext>
            </a:extLst>
          </p:cNvPr>
          <p:cNvCxnSpPr>
            <a:cxnSpLocks/>
          </p:cNvCxnSpPr>
          <p:nvPr/>
        </p:nvCxnSpPr>
        <p:spPr>
          <a:xfrm flipV="1">
            <a:off x="9586930" y="1332841"/>
            <a:ext cx="341415" cy="99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AEEFD2-C637-44BB-ACBD-65FC3E4AC8EB}"/>
              </a:ext>
            </a:extLst>
          </p:cNvPr>
          <p:cNvCxnSpPr>
            <a:cxnSpLocks/>
          </p:cNvCxnSpPr>
          <p:nvPr/>
        </p:nvCxnSpPr>
        <p:spPr>
          <a:xfrm flipV="1">
            <a:off x="10338044" y="1837545"/>
            <a:ext cx="979715" cy="564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16189B-D681-42E5-9284-8C5C7AA2BB49}"/>
              </a:ext>
            </a:extLst>
          </p:cNvPr>
          <p:cNvCxnSpPr>
            <a:cxnSpLocks/>
          </p:cNvCxnSpPr>
          <p:nvPr/>
        </p:nvCxnSpPr>
        <p:spPr>
          <a:xfrm flipV="1">
            <a:off x="10227458" y="1332841"/>
            <a:ext cx="198908" cy="9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6AA42E8-9049-4948-87A9-8BADD56BACA6}"/>
              </a:ext>
            </a:extLst>
          </p:cNvPr>
          <p:cNvSpPr txBox="1"/>
          <p:nvPr/>
        </p:nvSpPr>
        <p:spPr>
          <a:xfrm>
            <a:off x="7789294" y="1524000"/>
            <a:ext cx="938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FLS</a:t>
            </a:r>
          </a:p>
          <a:p>
            <a:pPr algn="ctr"/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240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601604-1C4D-40AD-88E4-0376975CE9F3}"/>
              </a:ext>
            </a:extLst>
          </p:cNvPr>
          <p:cNvSpPr txBox="1"/>
          <p:nvPr/>
        </p:nvSpPr>
        <p:spPr>
          <a:xfrm>
            <a:off x="8981570" y="1053629"/>
            <a:ext cx="9381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B5CEA8"/>
                </a:solidFill>
                <a:latin typeface="Consolas" panose="020B0609020204030204" pitchFamily="49" charset="0"/>
              </a:rPr>
              <a:t>FS</a:t>
            </a:r>
            <a:endParaRPr lang="en-GB" sz="1100" b="0" dirty="0">
              <a:solidFill>
                <a:srgbClr val="B5CEA8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1400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1439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C5D587-8DE0-4AE7-8594-28A4E0BBC59C}"/>
              </a:ext>
            </a:extLst>
          </p:cNvPr>
          <p:cNvSpPr txBox="1"/>
          <p:nvPr/>
        </p:nvSpPr>
        <p:spPr>
          <a:xfrm>
            <a:off x="10358822" y="1519832"/>
            <a:ext cx="938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FRS</a:t>
            </a:r>
          </a:p>
          <a:p>
            <a:pPr algn="ctr"/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1200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1380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5F2703-A33B-4BFC-97C4-3E4F9F58911B}"/>
              </a:ext>
            </a:extLst>
          </p:cNvPr>
          <p:cNvCxnSpPr>
            <a:cxnSpLocks/>
          </p:cNvCxnSpPr>
          <p:nvPr/>
        </p:nvCxnSpPr>
        <p:spPr>
          <a:xfrm flipV="1">
            <a:off x="10373668" y="2217572"/>
            <a:ext cx="901456" cy="72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61A21B5-97C2-4F82-8DD5-53044BE20390}"/>
              </a:ext>
            </a:extLst>
          </p:cNvPr>
          <p:cNvSpPr txBox="1"/>
          <p:nvPr/>
        </p:nvSpPr>
        <p:spPr>
          <a:xfrm>
            <a:off x="10660458" y="2784883"/>
            <a:ext cx="870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B5CEA8"/>
                </a:solidFill>
                <a:latin typeface="Consolas" panose="020B0609020204030204" pitchFamily="49" charset="0"/>
              </a:rPr>
              <a:t>RFS</a:t>
            </a:r>
            <a:endParaRPr lang="en-GB" sz="1100" b="0" dirty="0">
              <a:solidFill>
                <a:srgbClr val="B5CEA8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1080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1360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7F281-6A9D-4B77-BCB2-529032468587}"/>
              </a:ext>
            </a:extLst>
          </p:cNvPr>
          <p:cNvCxnSpPr>
            <a:cxnSpLocks/>
          </p:cNvCxnSpPr>
          <p:nvPr/>
        </p:nvCxnSpPr>
        <p:spPr>
          <a:xfrm rot="5400000" flipV="1">
            <a:off x="10283989" y="3090006"/>
            <a:ext cx="901456" cy="72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9A6A69C-9B90-4902-A4A2-CC48B6061DFE}"/>
              </a:ext>
            </a:extLst>
          </p:cNvPr>
          <p:cNvCxnSpPr>
            <a:cxnSpLocks/>
          </p:cNvCxnSpPr>
          <p:nvPr/>
        </p:nvCxnSpPr>
        <p:spPr>
          <a:xfrm flipV="1">
            <a:off x="10358822" y="4291978"/>
            <a:ext cx="901456" cy="72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E305D48-A0F6-4019-BD54-285FB82BB823}"/>
              </a:ext>
            </a:extLst>
          </p:cNvPr>
          <p:cNvCxnSpPr>
            <a:cxnSpLocks/>
          </p:cNvCxnSpPr>
          <p:nvPr/>
        </p:nvCxnSpPr>
        <p:spPr>
          <a:xfrm rot="5400000" flipV="1">
            <a:off x="10269143" y="5164412"/>
            <a:ext cx="901456" cy="72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02DAA4F-B10F-4F28-BF53-5AE37B720B2A}"/>
              </a:ext>
            </a:extLst>
          </p:cNvPr>
          <p:cNvSpPr txBox="1"/>
          <p:nvPr/>
        </p:nvSpPr>
        <p:spPr>
          <a:xfrm>
            <a:off x="10645611" y="4919880"/>
            <a:ext cx="870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B5CEA8"/>
                </a:solidFill>
                <a:latin typeface="Consolas" panose="020B0609020204030204" pitchFamily="49" charset="0"/>
              </a:rPr>
              <a:t>RBS</a:t>
            </a:r>
            <a:endParaRPr lang="en-GB" sz="1100" b="0" dirty="0">
              <a:solidFill>
                <a:srgbClr val="B5CEA8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880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1079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9" name="Picture 48" descr="Chart, line chart&#10;&#10;Description automatically generated">
            <a:extLst>
              <a:ext uri="{FF2B5EF4-FFF2-40B4-BE49-F238E27FC236}">
                <a16:creationId xmlns:a16="http://schemas.microsoft.com/office/drawing/2014/main" id="{DE5D4071-951A-455D-9409-74DFEFD35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391" y="2784883"/>
            <a:ext cx="5316506" cy="3176613"/>
          </a:xfrm>
          <a:prstGeom prst="rect">
            <a:avLst/>
          </a:prstGeom>
          <a:ln w="31750" cap="sq">
            <a:noFill/>
            <a:miter lim="800000"/>
          </a:ln>
        </p:spPr>
      </p:pic>
      <p:sp>
        <p:nvSpPr>
          <p:cNvPr id="11" name="Arc 10">
            <a:extLst>
              <a:ext uri="{FF2B5EF4-FFF2-40B4-BE49-F238E27FC236}">
                <a16:creationId xmlns:a16="http://schemas.microsoft.com/office/drawing/2014/main" id="{740FFD6D-0077-4E22-AEA7-E970A85883DB}"/>
              </a:ext>
            </a:extLst>
          </p:cNvPr>
          <p:cNvSpPr/>
          <p:nvPr/>
        </p:nvSpPr>
        <p:spPr>
          <a:xfrm>
            <a:off x="8179756" y="538291"/>
            <a:ext cx="2562727" cy="1030676"/>
          </a:xfrm>
          <a:prstGeom prst="arc">
            <a:avLst>
              <a:gd name="adj1" fmla="val 1079901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C41F2D-1304-4420-9152-2EAB14F0CF80}"/>
              </a:ext>
            </a:extLst>
          </p:cNvPr>
          <p:cNvSpPr/>
          <p:nvPr/>
        </p:nvSpPr>
        <p:spPr>
          <a:xfrm>
            <a:off x="9008485" y="410978"/>
            <a:ext cx="884325" cy="2546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Front_Sensor</a:t>
            </a:r>
          </a:p>
          <a:p>
            <a:pPr algn="ctr"/>
            <a:r>
              <a:rPr lang="en-US" sz="800" dirty="0"/>
              <a:t>0/1440</a:t>
            </a:r>
            <a:endParaRPr lang="en-GB" sz="8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9BE8D76-48DC-4D12-8F52-5CFCFCAF512E}"/>
              </a:ext>
            </a:extLst>
          </p:cNvPr>
          <p:cNvSpPr/>
          <p:nvPr/>
        </p:nvSpPr>
        <p:spPr>
          <a:xfrm>
            <a:off x="7816209" y="855326"/>
            <a:ext cx="884325" cy="2546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180</a:t>
            </a:r>
            <a:endParaRPr lang="en-GB" sz="8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9FD800-D4E5-4E5F-86D5-16AEAABCBF6E}"/>
              </a:ext>
            </a:extLst>
          </p:cNvPr>
          <p:cNvSpPr/>
          <p:nvPr/>
        </p:nvSpPr>
        <p:spPr>
          <a:xfrm>
            <a:off x="10218295" y="926316"/>
            <a:ext cx="884325" cy="2546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1260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016715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5DD5BC2-A8E7-4CAD-955A-3807355E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3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4B4AD03-0622-4FA4-B861-DE2E7D310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475" y="873252"/>
            <a:ext cx="9599050" cy="5111496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178523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5DD5BC2-A8E7-4CAD-955A-3807355E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DC4C138-BBE2-4601-9B27-F6960A44C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1">
            <a:extLst>
              <a:ext uri="{FF2B5EF4-FFF2-40B4-BE49-F238E27FC236}">
                <a16:creationId xmlns:a16="http://schemas.microsoft.com/office/drawing/2014/main" id="{F6555DCA-BE6B-44B7-A0E9-3DF12F93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308" y="562356"/>
            <a:ext cx="11073384" cy="5733288"/>
          </a:xfrm>
          <a:prstGeom prst="roundRect">
            <a:avLst>
              <a:gd name="adj" fmla="val 3242"/>
            </a:avLst>
          </a:prstGeom>
          <a:solidFill>
            <a:srgbClr val="FFFFFF"/>
          </a:solidFill>
          <a:ln w="317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1">
            <a:extLst>
              <a:ext uri="{FF2B5EF4-FFF2-40B4-BE49-F238E27FC236}">
                <a16:creationId xmlns:a16="http://schemas.microsoft.com/office/drawing/2014/main" id="{7907E280-0DE1-4EDB-A8C9-5C995CAC3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04B60B66-D554-4120-87C0-2375D6D54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04" y="1155779"/>
            <a:ext cx="10451592" cy="4546441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4090209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6BA2-1BA4-4CAA-B1D4-8CE8E37F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8684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Fuzzy logic – Right edge following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734C3-43BE-4B63-A621-77E252646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814137"/>
            <a:ext cx="6873240" cy="3404547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Range for Right Edge Following</a:t>
            </a:r>
          </a:p>
          <a:p>
            <a:r>
              <a:rPr lang="en-GB" sz="1400" dirty="0"/>
              <a:t>            Right Front Sensor : 1080 - 1360</a:t>
            </a:r>
          </a:p>
          <a:p>
            <a:r>
              <a:rPr lang="en-GB" sz="1400" dirty="0"/>
              <a:t>            Right Back Sensor : 880 – 1079</a:t>
            </a:r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Rising Edge  :</a:t>
            </a:r>
          </a:p>
          <a:p>
            <a:r>
              <a:rPr lang="en-GB" sz="1400" dirty="0"/>
              <a:t>	</a:t>
            </a:r>
            <a:r>
              <a:rPr lang="en-GB" sz="1400" dirty="0" err="1"/>
              <a:t>Mf</a:t>
            </a:r>
            <a:r>
              <a:rPr lang="en-GB" sz="1400" dirty="0"/>
              <a:t> = b – x / b - a	</a:t>
            </a:r>
          </a:p>
          <a:p>
            <a:r>
              <a:rPr lang="en-GB" sz="1400" dirty="0"/>
              <a:t>Flat                :</a:t>
            </a:r>
          </a:p>
          <a:p>
            <a:r>
              <a:rPr lang="en-GB" sz="1400" dirty="0"/>
              <a:t>	</a:t>
            </a:r>
            <a:r>
              <a:rPr lang="en-GB" sz="1400" dirty="0" err="1"/>
              <a:t>Mf</a:t>
            </a:r>
            <a:r>
              <a:rPr lang="en-GB" sz="1400" dirty="0"/>
              <a:t> = 1</a:t>
            </a:r>
          </a:p>
          <a:p>
            <a:r>
              <a:rPr lang="en-GB" sz="1400" dirty="0"/>
              <a:t>Falling Edge :</a:t>
            </a:r>
          </a:p>
          <a:p>
            <a:r>
              <a:rPr lang="en-GB" sz="1400" dirty="0"/>
              <a:t>	</a:t>
            </a:r>
            <a:r>
              <a:rPr lang="en-GB" sz="1400" dirty="0" err="1"/>
              <a:t>Mf</a:t>
            </a:r>
            <a:r>
              <a:rPr lang="en-GB" sz="1400" dirty="0"/>
              <a:t> = x – a / b -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0C6ED5-8098-4139-9C79-9B94A6452DFA}"/>
              </a:ext>
            </a:extLst>
          </p:cNvPr>
          <p:cNvSpPr/>
          <p:nvPr/>
        </p:nvSpPr>
        <p:spPr>
          <a:xfrm>
            <a:off x="8690496" y="2739272"/>
            <a:ext cx="1567546" cy="2981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6C3C94D-237F-4CDD-844E-CFAB1A78EA6F}"/>
              </a:ext>
            </a:extLst>
          </p:cNvPr>
          <p:cNvCxnSpPr>
            <a:cxnSpLocks/>
          </p:cNvCxnSpPr>
          <p:nvPr/>
        </p:nvCxnSpPr>
        <p:spPr>
          <a:xfrm flipV="1">
            <a:off x="10344882" y="2031382"/>
            <a:ext cx="901456" cy="72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DE01736-F4AF-4F08-AE99-AE5670D15725}"/>
              </a:ext>
            </a:extLst>
          </p:cNvPr>
          <p:cNvSpPr txBox="1"/>
          <p:nvPr/>
        </p:nvSpPr>
        <p:spPr>
          <a:xfrm>
            <a:off x="10631672" y="2598693"/>
            <a:ext cx="870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B5CEA8"/>
                </a:solidFill>
                <a:latin typeface="Consolas" panose="020B0609020204030204" pitchFamily="49" charset="0"/>
              </a:rPr>
              <a:t>RFS</a:t>
            </a:r>
            <a:endParaRPr lang="en-GB" sz="1100" b="0" dirty="0">
              <a:solidFill>
                <a:srgbClr val="B5CEA8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1080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1360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17464B-9E7A-4A10-89A6-CCDC650EB79A}"/>
              </a:ext>
            </a:extLst>
          </p:cNvPr>
          <p:cNvCxnSpPr>
            <a:cxnSpLocks/>
          </p:cNvCxnSpPr>
          <p:nvPr/>
        </p:nvCxnSpPr>
        <p:spPr>
          <a:xfrm rot="5400000" flipV="1">
            <a:off x="10255203" y="2903816"/>
            <a:ext cx="901456" cy="72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569C5A-4D64-4C27-B176-D528229FEE08}"/>
              </a:ext>
            </a:extLst>
          </p:cNvPr>
          <p:cNvCxnSpPr>
            <a:cxnSpLocks/>
          </p:cNvCxnSpPr>
          <p:nvPr/>
        </p:nvCxnSpPr>
        <p:spPr>
          <a:xfrm flipV="1">
            <a:off x="10344882" y="4877515"/>
            <a:ext cx="901456" cy="72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263E77-4747-4ED1-9CCA-4363262558EF}"/>
              </a:ext>
            </a:extLst>
          </p:cNvPr>
          <p:cNvCxnSpPr>
            <a:cxnSpLocks/>
          </p:cNvCxnSpPr>
          <p:nvPr/>
        </p:nvCxnSpPr>
        <p:spPr>
          <a:xfrm rot="5400000" flipV="1">
            <a:off x="10255203" y="5749949"/>
            <a:ext cx="901456" cy="72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4431BB-1E0F-470F-8365-367033402F55}"/>
              </a:ext>
            </a:extLst>
          </p:cNvPr>
          <p:cNvSpPr txBox="1"/>
          <p:nvPr/>
        </p:nvSpPr>
        <p:spPr>
          <a:xfrm>
            <a:off x="10631671" y="5505417"/>
            <a:ext cx="870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B5CEA8"/>
                </a:solidFill>
                <a:latin typeface="Consolas" panose="020B0609020204030204" pitchFamily="49" charset="0"/>
              </a:rPr>
              <a:t>RBS</a:t>
            </a:r>
            <a:endParaRPr lang="en-GB" sz="1100" b="0" dirty="0">
              <a:solidFill>
                <a:srgbClr val="B5CEA8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880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1079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12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9D0EA62-DF2E-44DA-A79D-00F239329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409837"/>
              </p:ext>
            </p:extLst>
          </p:nvPr>
        </p:nvGraphicFramePr>
        <p:xfrm>
          <a:off x="1585686" y="1306286"/>
          <a:ext cx="9020628" cy="5065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157">
                  <a:extLst>
                    <a:ext uri="{9D8B030D-6E8A-4147-A177-3AD203B41FA5}">
                      <a16:colId xmlns:a16="http://schemas.microsoft.com/office/drawing/2014/main" val="1930775734"/>
                    </a:ext>
                  </a:extLst>
                </a:gridCol>
                <a:gridCol w="2255157">
                  <a:extLst>
                    <a:ext uri="{9D8B030D-6E8A-4147-A177-3AD203B41FA5}">
                      <a16:colId xmlns:a16="http://schemas.microsoft.com/office/drawing/2014/main" val="1515130633"/>
                    </a:ext>
                  </a:extLst>
                </a:gridCol>
                <a:gridCol w="2255157">
                  <a:extLst>
                    <a:ext uri="{9D8B030D-6E8A-4147-A177-3AD203B41FA5}">
                      <a16:colId xmlns:a16="http://schemas.microsoft.com/office/drawing/2014/main" val="3134190778"/>
                    </a:ext>
                  </a:extLst>
                </a:gridCol>
                <a:gridCol w="2255157">
                  <a:extLst>
                    <a:ext uri="{9D8B030D-6E8A-4147-A177-3AD203B41FA5}">
                      <a16:colId xmlns:a16="http://schemas.microsoft.com/office/drawing/2014/main" val="4200792545"/>
                    </a:ext>
                  </a:extLst>
                </a:gridCol>
              </a:tblGrid>
              <a:tr h="4733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RFS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RBS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Angular Z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467282"/>
                  </a:ext>
                </a:extLst>
              </a:tr>
              <a:tr h="5102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146680"/>
                  </a:ext>
                </a:extLst>
              </a:tr>
              <a:tr h="5102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876989"/>
                  </a:ext>
                </a:extLst>
              </a:tr>
              <a:tr h="5102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755740"/>
                  </a:ext>
                </a:extLst>
              </a:tr>
              <a:tr h="5102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876893"/>
                  </a:ext>
                </a:extLst>
              </a:tr>
              <a:tr h="5102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Zero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586838"/>
                  </a:ext>
                </a:extLst>
              </a:tr>
              <a:tr h="5102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4212"/>
                  </a:ext>
                </a:extLst>
              </a:tr>
              <a:tr h="5102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500636"/>
                  </a:ext>
                </a:extLst>
              </a:tr>
              <a:tr h="5102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859681"/>
                  </a:ext>
                </a:extLst>
              </a:tr>
              <a:tr h="5102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7061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58418EA-AE7B-4275-A408-7953B00E119A}"/>
              </a:ext>
            </a:extLst>
          </p:cNvPr>
          <p:cNvSpPr txBox="1"/>
          <p:nvPr/>
        </p:nvSpPr>
        <p:spPr>
          <a:xfrm>
            <a:off x="4378208" y="586335"/>
            <a:ext cx="3435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highlight>
                  <a:srgbClr val="000000"/>
                </a:highlight>
              </a:rPr>
              <a:t>RULE BASE – RIGHT EDGE FOLLOWING</a:t>
            </a:r>
            <a:endParaRPr lang="en-GB" sz="1200" b="1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3480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B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hart&#10;&#10;Description automatically generated with medium confidence">
            <a:extLst>
              <a:ext uri="{FF2B5EF4-FFF2-40B4-BE49-F238E27FC236}">
                <a16:creationId xmlns:a16="http://schemas.microsoft.com/office/drawing/2014/main" id="{6DAC81EE-311D-469E-AFB5-165AADE4C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55" y="1160662"/>
            <a:ext cx="3252903" cy="1545129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AB7287DB-BBB9-4C83-BE1C-12A5A2CD9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631" y="1056794"/>
            <a:ext cx="3252903" cy="1648997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A60342F1-38BA-4046-B21C-8D2BF8ED2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241" y="2996888"/>
            <a:ext cx="3252903" cy="878284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E6B83D99-22C6-4CF5-8B8A-2CF08EC43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55" y="4225142"/>
            <a:ext cx="3252903" cy="1545129"/>
          </a:xfrm>
          <a:prstGeom prst="rect">
            <a:avLst/>
          </a:prstGeom>
        </p:spPr>
      </p:pic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91BC09F0-8A5E-4435-800C-2B35210B5C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3632" y="4168828"/>
            <a:ext cx="3252903" cy="16577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A924715-9B02-479B-8619-30F0CE2109D0}"/>
              </a:ext>
            </a:extLst>
          </p:cNvPr>
          <p:cNvSpPr txBox="1"/>
          <p:nvPr/>
        </p:nvSpPr>
        <p:spPr>
          <a:xfrm>
            <a:off x="467827" y="140368"/>
            <a:ext cx="3435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INPUT MEMBERSHIP FUNCTIONS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738162-AD9C-4072-B8DC-FF87D42D9C9C}"/>
              </a:ext>
            </a:extLst>
          </p:cNvPr>
          <p:cNvSpPr txBox="1"/>
          <p:nvPr/>
        </p:nvSpPr>
        <p:spPr>
          <a:xfrm>
            <a:off x="8135998" y="135723"/>
            <a:ext cx="3588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 MEMBERSHIP FUNCTIONS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09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E71BCA0-2CC4-4511-8ACE-FEABFF195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A1467FC-2962-4672-99CA-75948CE59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11">
            <a:extLst>
              <a:ext uri="{FF2B5EF4-FFF2-40B4-BE49-F238E27FC236}">
                <a16:creationId xmlns:a16="http://schemas.microsoft.com/office/drawing/2014/main" id="{CCDF8372-4F09-469F-80A8-9079C65D5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4" y="643464"/>
            <a:ext cx="5291730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hart, surface chart&#10;&#10;Description automatically generated">
            <a:extLst>
              <a:ext uri="{FF2B5EF4-FFF2-40B4-BE49-F238E27FC236}">
                <a16:creationId xmlns:a16="http://schemas.microsoft.com/office/drawing/2014/main" id="{F66F3DA4-7855-4EBF-A30F-E4A7416C6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04" y="2026487"/>
            <a:ext cx="4836253" cy="2805026"/>
          </a:xfrm>
          <a:prstGeom prst="rect">
            <a:avLst/>
          </a:prstGeom>
          <a:ln w="31750" cap="sq">
            <a:noFill/>
            <a:miter lim="800000"/>
          </a:ln>
        </p:spPr>
      </p:pic>
      <p:sp>
        <p:nvSpPr>
          <p:cNvPr id="23" name="Rounded Rectangle 11">
            <a:extLst>
              <a:ext uri="{FF2B5EF4-FFF2-40B4-BE49-F238E27FC236}">
                <a16:creationId xmlns:a16="http://schemas.microsoft.com/office/drawing/2014/main" id="{B527A72A-2E98-4EF7-B8A3-5C04FC101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643464"/>
            <a:ext cx="5291730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hart, surface chart&#10;&#10;Description automatically generated">
            <a:extLst>
              <a:ext uri="{FF2B5EF4-FFF2-40B4-BE49-F238E27FC236}">
                <a16:creationId xmlns:a16="http://schemas.microsoft.com/office/drawing/2014/main" id="{DE38848A-4318-44D0-BC75-ED178F38D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666" y="2092986"/>
            <a:ext cx="4836253" cy="2672028"/>
          </a:xfrm>
          <a:prstGeom prst="rect">
            <a:avLst/>
          </a:prstGeom>
          <a:ln w="31750" cap="sq">
            <a:noFill/>
            <a:miter lim="8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C2E0CD-E1D5-4B25-8583-A7405C2968CA}"/>
              </a:ext>
            </a:extLst>
          </p:cNvPr>
          <p:cNvSpPr txBox="1"/>
          <p:nvPr/>
        </p:nvSpPr>
        <p:spPr>
          <a:xfrm>
            <a:off x="4378209" y="207633"/>
            <a:ext cx="343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highlight>
                  <a:srgbClr val="000000"/>
                </a:highlight>
              </a:rPr>
              <a:t>CONTROL SURFACE</a:t>
            </a:r>
            <a:endParaRPr lang="en-GB" b="1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42307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6BA2-1BA4-4CAA-B1D4-8CE8E37F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8684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Fuzzy logic – obstacle avoidance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734C3-43BE-4B63-A621-77E252646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Range for Right Edge Following</a:t>
            </a:r>
          </a:p>
          <a:p>
            <a:r>
              <a:rPr lang="en-GB" sz="1400" dirty="0"/>
              <a:t>            Left Sensor   : 60 – 240</a:t>
            </a:r>
          </a:p>
          <a:p>
            <a:r>
              <a:rPr lang="en-GB" sz="1400" dirty="0"/>
              <a:t>            Front Sensor : ( 0 – 40 ) + ( 1400 – 1439 )</a:t>
            </a:r>
          </a:p>
          <a:p>
            <a:r>
              <a:rPr lang="en-GB" sz="1400" dirty="0"/>
              <a:t>            Right Sensor : 1200 - 1380</a:t>
            </a:r>
          </a:p>
          <a:p>
            <a:endParaRPr lang="en-GB" sz="1400" dirty="0"/>
          </a:p>
          <a:p>
            <a:r>
              <a:rPr lang="en-GB" sz="1400" dirty="0"/>
              <a:t>Rising Edge  :</a:t>
            </a:r>
          </a:p>
          <a:p>
            <a:r>
              <a:rPr lang="en-GB" sz="1400" dirty="0"/>
              <a:t>	</a:t>
            </a:r>
            <a:r>
              <a:rPr lang="en-GB" sz="1400" dirty="0" err="1"/>
              <a:t>Mf</a:t>
            </a:r>
            <a:r>
              <a:rPr lang="en-GB" sz="1400" dirty="0"/>
              <a:t> = b – x / b - a	</a:t>
            </a:r>
          </a:p>
          <a:p>
            <a:r>
              <a:rPr lang="en-GB" sz="1400" dirty="0"/>
              <a:t>Flat                :</a:t>
            </a:r>
          </a:p>
          <a:p>
            <a:r>
              <a:rPr lang="en-GB" sz="1400" dirty="0"/>
              <a:t>	</a:t>
            </a:r>
            <a:r>
              <a:rPr lang="en-GB" sz="1400" dirty="0" err="1"/>
              <a:t>Mf</a:t>
            </a:r>
            <a:r>
              <a:rPr lang="en-GB" sz="1400" dirty="0"/>
              <a:t> = 1</a:t>
            </a:r>
          </a:p>
          <a:p>
            <a:r>
              <a:rPr lang="en-GB" sz="1400" dirty="0"/>
              <a:t>Falling Edge :</a:t>
            </a:r>
          </a:p>
          <a:p>
            <a:r>
              <a:rPr lang="en-GB" sz="1400" dirty="0"/>
              <a:t>	</a:t>
            </a:r>
            <a:r>
              <a:rPr lang="en-GB" sz="1400" dirty="0" err="1"/>
              <a:t>Mf</a:t>
            </a:r>
            <a:r>
              <a:rPr lang="en-GB" sz="1400" dirty="0"/>
              <a:t> = x – a / b - a</a:t>
            </a:r>
          </a:p>
          <a:p>
            <a:endParaRPr lang="en-GB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0C6ED5-8098-4139-9C79-9B94A6452DFA}"/>
              </a:ext>
            </a:extLst>
          </p:cNvPr>
          <p:cNvSpPr/>
          <p:nvPr/>
        </p:nvSpPr>
        <p:spPr>
          <a:xfrm>
            <a:off x="9464632" y="3124199"/>
            <a:ext cx="1567546" cy="193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345924-3406-4A39-9400-69086F30B031}"/>
              </a:ext>
            </a:extLst>
          </p:cNvPr>
          <p:cNvCxnSpPr>
            <a:cxnSpLocks/>
          </p:cNvCxnSpPr>
          <p:nvPr/>
        </p:nvCxnSpPr>
        <p:spPr>
          <a:xfrm flipH="1" flipV="1">
            <a:off x="8425542" y="2606635"/>
            <a:ext cx="979715" cy="564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B1D341-957A-4273-9043-4D76F5DF9D51}"/>
              </a:ext>
            </a:extLst>
          </p:cNvPr>
          <p:cNvCxnSpPr>
            <a:cxnSpLocks/>
          </p:cNvCxnSpPr>
          <p:nvPr/>
        </p:nvCxnSpPr>
        <p:spPr>
          <a:xfrm flipH="1" flipV="1">
            <a:off x="9345881" y="2101932"/>
            <a:ext cx="198908" cy="9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BCB91F-E6B1-46AA-B063-BB4D5333E47E}"/>
              </a:ext>
            </a:extLst>
          </p:cNvPr>
          <p:cNvCxnSpPr>
            <a:cxnSpLocks/>
          </p:cNvCxnSpPr>
          <p:nvPr/>
        </p:nvCxnSpPr>
        <p:spPr>
          <a:xfrm flipH="1" flipV="1">
            <a:off x="9704364" y="2101931"/>
            <a:ext cx="440875" cy="99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5E6103-4F09-4265-877F-56504238927A}"/>
              </a:ext>
            </a:extLst>
          </p:cNvPr>
          <p:cNvCxnSpPr>
            <a:cxnSpLocks/>
          </p:cNvCxnSpPr>
          <p:nvPr/>
        </p:nvCxnSpPr>
        <p:spPr>
          <a:xfrm flipV="1">
            <a:off x="10304814" y="2101931"/>
            <a:ext cx="341415" cy="99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066ACA6-89D9-42FE-83D4-B5EFFDCCB600}"/>
              </a:ext>
            </a:extLst>
          </p:cNvPr>
          <p:cNvCxnSpPr>
            <a:cxnSpLocks/>
          </p:cNvCxnSpPr>
          <p:nvPr/>
        </p:nvCxnSpPr>
        <p:spPr>
          <a:xfrm flipV="1">
            <a:off x="11055928" y="2606635"/>
            <a:ext cx="979715" cy="564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6C3C94D-237F-4CDD-844E-CFAB1A78EA6F}"/>
              </a:ext>
            </a:extLst>
          </p:cNvPr>
          <p:cNvCxnSpPr>
            <a:cxnSpLocks/>
          </p:cNvCxnSpPr>
          <p:nvPr/>
        </p:nvCxnSpPr>
        <p:spPr>
          <a:xfrm flipV="1">
            <a:off x="10945342" y="2101931"/>
            <a:ext cx="198908" cy="9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CA33874-EFBD-4449-A416-0B6A44758906}"/>
              </a:ext>
            </a:extLst>
          </p:cNvPr>
          <p:cNvSpPr txBox="1"/>
          <p:nvPr/>
        </p:nvSpPr>
        <p:spPr>
          <a:xfrm>
            <a:off x="8507178" y="2293091"/>
            <a:ext cx="938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FLS</a:t>
            </a:r>
          </a:p>
          <a:p>
            <a:pPr algn="ctr"/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240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196008-B744-4778-A8C0-83C9E1463FAA}"/>
              </a:ext>
            </a:extLst>
          </p:cNvPr>
          <p:cNvSpPr txBox="1"/>
          <p:nvPr/>
        </p:nvSpPr>
        <p:spPr>
          <a:xfrm>
            <a:off x="9699454" y="1822720"/>
            <a:ext cx="9381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B5CEA8"/>
                </a:solidFill>
                <a:latin typeface="Consolas" panose="020B0609020204030204" pitchFamily="49" charset="0"/>
              </a:rPr>
              <a:t>FS</a:t>
            </a:r>
            <a:endParaRPr lang="en-GB" sz="1100" b="0" dirty="0">
              <a:solidFill>
                <a:srgbClr val="B5CEA8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1400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1439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E01736-F4AF-4F08-AE99-AE5670D15725}"/>
              </a:ext>
            </a:extLst>
          </p:cNvPr>
          <p:cNvSpPr txBox="1"/>
          <p:nvPr/>
        </p:nvSpPr>
        <p:spPr>
          <a:xfrm>
            <a:off x="11076706" y="2288923"/>
            <a:ext cx="938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FRS</a:t>
            </a:r>
          </a:p>
          <a:p>
            <a:pPr algn="ctr"/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1200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1380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5E06A98-2666-4E46-84C2-262824E8F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27784"/>
              </p:ext>
            </p:extLst>
          </p:nvPr>
        </p:nvGraphicFramePr>
        <p:xfrm>
          <a:off x="1364343" y="1343780"/>
          <a:ext cx="9463313" cy="5276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605">
                  <a:extLst>
                    <a:ext uri="{9D8B030D-6E8A-4147-A177-3AD203B41FA5}">
                      <a16:colId xmlns:a16="http://schemas.microsoft.com/office/drawing/2014/main" val="3431792651"/>
                    </a:ext>
                  </a:extLst>
                </a:gridCol>
                <a:gridCol w="1885927">
                  <a:extLst>
                    <a:ext uri="{9D8B030D-6E8A-4147-A177-3AD203B41FA5}">
                      <a16:colId xmlns:a16="http://schemas.microsoft.com/office/drawing/2014/main" val="2835127982"/>
                    </a:ext>
                  </a:extLst>
                </a:gridCol>
                <a:gridCol w="1885927">
                  <a:extLst>
                    <a:ext uri="{9D8B030D-6E8A-4147-A177-3AD203B41FA5}">
                      <a16:colId xmlns:a16="http://schemas.microsoft.com/office/drawing/2014/main" val="804251405"/>
                    </a:ext>
                  </a:extLst>
                </a:gridCol>
                <a:gridCol w="1885927">
                  <a:extLst>
                    <a:ext uri="{9D8B030D-6E8A-4147-A177-3AD203B41FA5}">
                      <a16:colId xmlns:a16="http://schemas.microsoft.com/office/drawing/2014/main" val="1141383614"/>
                    </a:ext>
                  </a:extLst>
                </a:gridCol>
                <a:gridCol w="1885927">
                  <a:extLst>
                    <a:ext uri="{9D8B030D-6E8A-4147-A177-3AD203B41FA5}">
                      <a16:colId xmlns:a16="http://schemas.microsoft.com/office/drawing/2014/main" val="4162350115"/>
                    </a:ext>
                  </a:extLst>
                </a:gridCol>
              </a:tblGrid>
              <a:tr h="4559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Angular Z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747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40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415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19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05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5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22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Zero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850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11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69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8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75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07296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10C0F6-8DB2-4778-923D-D41732906F8F}"/>
              </a:ext>
            </a:extLst>
          </p:cNvPr>
          <p:cNvSpPr txBox="1"/>
          <p:nvPr/>
        </p:nvSpPr>
        <p:spPr>
          <a:xfrm>
            <a:off x="4378208" y="702640"/>
            <a:ext cx="3435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highlight>
                  <a:srgbClr val="000000"/>
                </a:highlight>
              </a:rPr>
              <a:t>RULE BASE – OBSTACLE AVOIDANCE</a:t>
            </a:r>
            <a:endParaRPr lang="en-GB" sz="1200" b="1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73960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D76094D-FD28-4D9B-A945-667426933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679030"/>
              </p:ext>
            </p:extLst>
          </p:nvPr>
        </p:nvGraphicFramePr>
        <p:xfrm>
          <a:off x="1364343" y="1155094"/>
          <a:ext cx="9463313" cy="555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605">
                  <a:extLst>
                    <a:ext uri="{9D8B030D-6E8A-4147-A177-3AD203B41FA5}">
                      <a16:colId xmlns:a16="http://schemas.microsoft.com/office/drawing/2014/main" val="3431792651"/>
                    </a:ext>
                  </a:extLst>
                </a:gridCol>
                <a:gridCol w="1885927">
                  <a:extLst>
                    <a:ext uri="{9D8B030D-6E8A-4147-A177-3AD203B41FA5}">
                      <a16:colId xmlns:a16="http://schemas.microsoft.com/office/drawing/2014/main" val="2835127982"/>
                    </a:ext>
                  </a:extLst>
                </a:gridCol>
                <a:gridCol w="1885927">
                  <a:extLst>
                    <a:ext uri="{9D8B030D-6E8A-4147-A177-3AD203B41FA5}">
                      <a16:colId xmlns:a16="http://schemas.microsoft.com/office/drawing/2014/main" val="804251405"/>
                    </a:ext>
                  </a:extLst>
                </a:gridCol>
                <a:gridCol w="1885927">
                  <a:extLst>
                    <a:ext uri="{9D8B030D-6E8A-4147-A177-3AD203B41FA5}">
                      <a16:colId xmlns:a16="http://schemas.microsoft.com/office/drawing/2014/main" val="1141383614"/>
                    </a:ext>
                  </a:extLst>
                </a:gridCol>
                <a:gridCol w="1885927">
                  <a:extLst>
                    <a:ext uri="{9D8B030D-6E8A-4147-A177-3AD203B41FA5}">
                      <a16:colId xmlns:a16="http://schemas.microsoft.com/office/drawing/2014/main" val="4162350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Angular Z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747177"/>
                  </a:ext>
                </a:extLst>
              </a:tr>
              <a:tr h="324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40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415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19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Zero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05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5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22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850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11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69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8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75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Zero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07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Zero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97409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84B2748-219B-4088-B59A-F941C342CD8A}"/>
              </a:ext>
            </a:extLst>
          </p:cNvPr>
          <p:cNvSpPr txBox="1"/>
          <p:nvPr/>
        </p:nvSpPr>
        <p:spPr>
          <a:xfrm>
            <a:off x="4378208" y="586335"/>
            <a:ext cx="3435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highlight>
                  <a:srgbClr val="000000"/>
                </a:highlight>
              </a:rPr>
              <a:t>RULE BASE – OBSTACLE AVOIDANCE</a:t>
            </a:r>
            <a:endParaRPr lang="en-GB" sz="1200" b="1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2637002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2136</TotalTime>
  <Words>461</Words>
  <Application>Microsoft Office PowerPoint</Application>
  <PresentationFormat>Widescreen</PresentationFormat>
  <Paragraphs>260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Consolas</vt:lpstr>
      <vt:lpstr>system-ui</vt:lpstr>
      <vt:lpstr>Vapor Trail</vt:lpstr>
      <vt:lpstr>PID</vt:lpstr>
      <vt:lpstr>PowerPoint Presentation</vt:lpstr>
      <vt:lpstr>Fuzzy logic – Right edge following</vt:lpstr>
      <vt:lpstr>PowerPoint Presentation</vt:lpstr>
      <vt:lpstr>PowerPoint Presentation</vt:lpstr>
      <vt:lpstr>PowerPoint Presentation</vt:lpstr>
      <vt:lpstr>Fuzzy logic – obstacle avoidance</vt:lpstr>
      <vt:lpstr>PowerPoint Presentation</vt:lpstr>
      <vt:lpstr>PowerPoint Presentation</vt:lpstr>
      <vt:lpstr>PowerPoint Presentation</vt:lpstr>
      <vt:lpstr>PowerPoint Presentation</vt:lpstr>
      <vt:lpstr>Fuzzy logic  obstacle avoidance &amp; RIGHT EDGE FOLLOWING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Assignment</dc:title>
  <dc:creator>John, Joel</dc:creator>
  <cp:lastModifiedBy>John, Joel</cp:lastModifiedBy>
  <cp:revision>8</cp:revision>
  <dcterms:created xsi:type="dcterms:W3CDTF">2021-12-15T19:54:38Z</dcterms:created>
  <dcterms:modified xsi:type="dcterms:W3CDTF">2022-07-23T23:42:38Z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