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6" r:id="rId7"/>
    <p:sldId id="263" r:id="rId8"/>
    <p:sldId id="277" r:id="rId9"/>
    <p:sldId id="275" r:id="rId10"/>
    <p:sldId id="264" r:id="rId11"/>
    <p:sldId id="267" r:id="rId12"/>
    <p:sldId id="268" r:id="rId13"/>
    <p:sldId id="269" r:id="rId14"/>
    <p:sldId id="271" r:id="rId15"/>
    <p:sldId id="270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147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/>
      <dgm:spPr/>
    </dgm:pt>
    <dgm:pt modelId="{4C1406BB-CFD9-4FD7-8A0D-E7CF780DECFD}" type="pres">
      <dgm:prSet presAssocID="{00364AD6-064F-4DB1-8C6C-4306C6FC8E62}" presName="parTx" presStyleLbl="revTx" presStyleIdx="0" presStyleCnt="19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/>
      <dgm:spPr/>
    </dgm:pt>
    <dgm:pt modelId="{5E0F7FF0-2F6B-4698-A3AD-20102CBD9DDE}" type="pres">
      <dgm:prSet presAssocID="{3772326E-AC74-40AD-BDE6-807B586C42F2}" presName="parTx" presStyleLbl="revTx" presStyleIdx="1" presStyleCnt="19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/>
      <dgm:spPr/>
    </dgm:pt>
    <dgm:pt modelId="{C4283E14-BBCB-40CB-9502-8A62A9521BA6}" type="pres">
      <dgm:prSet presAssocID="{63903C73-AB2D-4F7E-9142-A10499C7E9C7}" presName="chTx" presStyleLbl="revTx" presStyleIdx="2" presStyleCnt="19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/>
      <dgm:spPr/>
    </dgm:pt>
    <dgm:pt modelId="{E7B3B27E-12A9-49E2-9434-3237B1AD32F1}" type="pres">
      <dgm:prSet presAssocID="{8CF95A2A-943B-45B1-8226-6AC8FCC59664}" presName="parTx" presStyleLbl="revTx" presStyleIdx="4" presStyleCnt="19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/>
      <dgm:spPr/>
    </dgm:pt>
    <dgm:pt modelId="{B78541EB-2E38-4432-81F7-155A92CC1802}" type="pres">
      <dgm:prSet presAssocID="{2E906866-EBE8-49B0-A530-4D11CB40FBBC}" presName="chTx" presStyleLbl="revTx" presStyleIdx="5" presStyleCnt="19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/>
      <dgm:spPr/>
    </dgm:pt>
    <dgm:pt modelId="{FDD02982-09A7-467C-AA44-F1E0D21F0AF5}" type="pres">
      <dgm:prSet presAssocID="{649D0C17-8D50-4495-B808-C2993ABFE01D}" presName="parTx" presStyleLbl="revTx" presStyleIdx="7" presStyleCnt="1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/>
      <dgm:spPr/>
    </dgm:pt>
    <dgm:pt modelId="{457FB15E-6FCB-4C92-9826-562453FA49B8}" type="pres">
      <dgm:prSet presAssocID="{330F3E56-A46D-41DF-800A-883E0EEBCDE1}" presName="chTx" presStyleLbl="revTx" presStyleIdx="8" presStyleCnt="19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/>
      <dgm:spPr/>
    </dgm:pt>
    <dgm:pt modelId="{F00324DA-D4BD-48DA-9AFA-D672F5E8507F}" type="pres">
      <dgm:prSet presAssocID="{E0925546-681E-45BC-8389-674071027E96}" presName="chTx" presStyleLbl="revTx" presStyleIdx="10" presStyleCnt="19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/>
      <dgm:spPr/>
    </dgm:pt>
    <dgm:pt modelId="{E93E0100-D323-4572-A9ED-7AF639C6E60F}" type="pres">
      <dgm:prSet presAssocID="{4263A6E8-9087-4305-A0CD-D9A3EFC1C051}" presName="parTx" presStyleLbl="revTx" presStyleIdx="12" presStyleCnt="19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/>
      <dgm:spPr/>
    </dgm:pt>
    <dgm:pt modelId="{35541147-3A1D-4C9F-A402-4F99E273369F}" type="pres">
      <dgm:prSet presAssocID="{FC80E47A-B07E-4960-B28D-50970BEFDB66}" presName="chTx" presStyleLbl="revTx" presStyleIdx="13" presStyleCnt="19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/>
      <dgm:spPr/>
    </dgm:pt>
    <dgm:pt modelId="{A128494A-88E4-4906-89AC-B3E46206ECF7}" type="pres">
      <dgm:prSet presAssocID="{1AD076D2-FC95-4795-B868-396411F0BEEA}" presName="parTx" presStyleLbl="revTx" presStyleIdx="15" presStyleCnt="19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/>
      <dgm:spPr/>
    </dgm:pt>
    <dgm:pt modelId="{3476ECBC-7F92-4E68-BF3C-9C581D295E01}" type="pres">
      <dgm:prSet presAssocID="{0E41FAC4-A735-460C-83EC-17A80B688FDB}" presName="chTx" presStyleLbl="revTx" presStyleIdx="16" presStyleCnt="19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/>
      <dgm:spPr/>
    </dgm:pt>
    <dgm:pt modelId="{A0AE1FCC-CB9D-495F-B3D6-7A00CB1A08DC}" type="pres">
      <dgm:prSet presAssocID="{32B93D70-ECC3-4947-B207-EEB499A6124E}" presName="parTx" presStyleLbl="revTx" presStyleIdx="18" presStyleCnt="19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12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33486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1943 - Alan Turing (Imitation Game) &amp; John Von </a:t>
          </a:r>
          <a:r>
            <a:rPr lang="en-US" sz="800" kern="1200" dirty="0" err="1"/>
            <a:t>Neumman</a:t>
          </a:r>
          <a:r>
            <a:rPr lang="en-US" sz="800" kern="1200" dirty="0"/>
            <a:t> - fathers of modern computing</a:t>
          </a:r>
        </a:p>
      </dsp:txBody>
      <dsp:txXfrm>
        <a:off x="334862" y="1139810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102175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135649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1956 - AI conference “</a:t>
          </a:r>
          <a:r>
            <a:rPr lang="en-US" sz="800" kern="1200" dirty="0" err="1"/>
            <a:t>Minksy</a:t>
          </a:r>
          <a:r>
            <a:rPr lang="en-US" sz="800" kern="1200" dirty="0"/>
            <a:t>/McCarthy” — focus on top-down rules (golden years 56-74)</a:t>
          </a:r>
        </a:p>
      </dsp:txBody>
      <dsp:txXfrm>
        <a:off x="1356492" y="1139810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43311" y="2142697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1459291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1459291" y="2829026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607977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942713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1973 - “AI Winter” (1974-1980)</a:t>
          </a:r>
        </a:p>
      </dsp:txBody>
      <dsp:txXfrm>
        <a:off x="2942713" y="113981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629532" y="2142697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045512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045512" y="2829026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4194198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528934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1987 (AI winter #2 - 1987-1993)</a:t>
          </a:r>
        </a:p>
      </dsp:txBody>
      <dsp:txXfrm>
        <a:off x="4528934" y="1139810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215752" y="2142697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63173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631733" y="2829026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780343" y="2142697"/>
          <a:ext cx="493108" cy="493108"/>
        </a:xfrm>
        <a:prstGeom prst="ellipse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632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6323" y="2829026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345009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79745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2007 - CUDA - GPU for non-games (finance/statistics)</a:t>
          </a:r>
        </a:p>
      </dsp:txBody>
      <dsp:txXfrm>
        <a:off x="6679745" y="1139810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366564" y="2142697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78254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782544" y="2829026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793123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65966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2011 - IBM Watson Jeopardy - some ML (NLP)</a:t>
          </a:r>
        </a:p>
      </dsp:txBody>
      <dsp:txXfrm>
        <a:off x="8265966" y="11398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52784" y="2142697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36876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2016 - Alpha Go - Deep NN</a:t>
          </a:r>
        </a:p>
      </dsp:txBody>
      <dsp:txXfrm>
        <a:off x="8368764" y="282902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51745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852187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2029 - </a:t>
          </a:r>
          <a:r>
            <a:rPr lang="en-US" sz="800" kern="1200" dirty="0" err="1"/>
            <a:t>Kurtweil</a:t>
          </a:r>
          <a:r>
            <a:rPr lang="en-US" sz="800" kern="1200" dirty="0"/>
            <a:t> Prediction!</a:t>
          </a:r>
        </a:p>
      </dsp:txBody>
      <dsp:txXfrm>
        <a:off x="9852187" y="1139810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Azure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Wizard Cloud approach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 &amp;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Where we are, where we want to get to</a:t>
            </a:r>
          </a:p>
          <a:p>
            <a:r>
              <a:rPr lang="en-US" i="0" dirty="0"/>
              <a:t>The danger of </a:t>
            </a:r>
            <a:r>
              <a:rPr lang="en-US" i="0" dirty="0" err="1"/>
              <a:t>SkyNet</a:t>
            </a:r>
            <a:r>
              <a:rPr lang="en-US" i="0" dirty="0"/>
              <a:t> </a:t>
            </a:r>
          </a:p>
          <a:p>
            <a:r>
              <a:rPr lang="en-US" dirty="0"/>
              <a:t>The Singularity (Kurtzweil &amp; Von Neumann)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pipeline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CNN, RNN, </a:t>
            </a:r>
          </a:p>
          <a:p>
            <a:r>
              <a:rPr lang="en-US" dirty="0"/>
              <a:t>ML Landscape</a:t>
            </a:r>
          </a:p>
          <a:p>
            <a:pPr lvl="1"/>
            <a:r>
              <a:rPr lang="en-US" dirty="0"/>
              <a:t>API Toolkits vs Full Stack Solutions vs Cloud Offerings vs </a:t>
            </a:r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gartner</a:t>
            </a:r>
            <a:r>
              <a:rPr lang="en-US" dirty="0"/>
              <a:t> page, landscape pic, and bigdata pic</a:t>
            </a:r>
          </a:p>
          <a:p>
            <a:r>
              <a:rPr lang="en-US" dirty="0"/>
              <a:t>Demo of Azure ML Studio ?  - Rise of Web-Toolkit wizards</a:t>
            </a:r>
          </a:p>
          <a:p>
            <a:r>
              <a:rPr lang="en-US" dirty="0"/>
              <a:t>Demo of H20 ?  - Rise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4" y="72568"/>
            <a:ext cx="5955835" cy="1634312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74836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Buzz Words in 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8B875-974A-44A4-AC67-CA07D0534E66}"/>
              </a:ext>
            </a:extLst>
          </p:cNvPr>
          <p:cNvSpPr/>
          <p:nvPr/>
        </p:nvSpPr>
        <p:spPr>
          <a:xfrm>
            <a:off x="11107513" y="2417902"/>
            <a:ext cx="966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tx2">
                    <a:lumMod val="25000"/>
                    <a:lumOff val="75000"/>
                  </a:schemeClr>
                </a:solidFill>
                <a:effectLst/>
              </a:rPr>
              <a:t>SVM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23850-6DF8-40B4-B110-559AB276FFF6}"/>
              </a:ext>
            </a:extLst>
          </p:cNvPr>
          <p:cNvSpPr/>
          <p:nvPr/>
        </p:nvSpPr>
        <p:spPr>
          <a:xfrm>
            <a:off x="9588825" y="2417902"/>
            <a:ext cx="1620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KMeans</a:t>
            </a:r>
            <a:endParaRPr lang="en-US" sz="3200" b="1" cap="none" spc="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8A39B-0B8B-474B-8A90-A3008D35AAE1}"/>
              </a:ext>
            </a:extLst>
          </p:cNvPr>
          <p:cNvSpPr/>
          <p:nvPr/>
        </p:nvSpPr>
        <p:spPr>
          <a:xfrm>
            <a:off x="9588825" y="2900944"/>
            <a:ext cx="2285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Naïve Bayes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DD9A-9987-48C2-A5D5-E1CC85815B4B}"/>
              </a:ext>
            </a:extLst>
          </p:cNvPr>
          <p:cNvSpPr/>
          <p:nvPr/>
        </p:nvSpPr>
        <p:spPr>
          <a:xfrm>
            <a:off x="-214823" y="2985707"/>
            <a:ext cx="46270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Linear </a:t>
            </a:r>
          </a:p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9D691-656A-4D9A-A446-49C1D6781FD7}"/>
              </a:ext>
            </a:extLst>
          </p:cNvPr>
          <p:cNvSpPr/>
          <p:nvPr/>
        </p:nvSpPr>
        <p:spPr>
          <a:xfrm>
            <a:off x="3213106" y="4029016"/>
            <a:ext cx="4547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Convolutional Nets (CNN)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6469B-0AD2-412C-A936-7DC0753A6526}"/>
              </a:ext>
            </a:extLst>
          </p:cNvPr>
          <p:cNvSpPr/>
          <p:nvPr/>
        </p:nvSpPr>
        <p:spPr>
          <a:xfrm>
            <a:off x="8561771" y="5609419"/>
            <a:ext cx="30205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Forests</a:t>
            </a:r>
            <a:endParaRPr lang="en-US" sz="3200" b="1" cap="none" spc="0" dirty="0">
              <a:ln/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8A20C-9DA5-4684-9758-91ABD0E03308}"/>
              </a:ext>
            </a:extLst>
          </p:cNvPr>
          <p:cNvSpPr/>
          <p:nvPr/>
        </p:nvSpPr>
        <p:spPr>
          <a:xfrm>
            <a:off x="8585300" y="6122618"/>
            <a:ext cx="1696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bg1">
                    <a:lumMod val="75000"/>
                  </a:schemeClr>
                </a:solidFill>
              </a:rPr>
              <a:t>Boosting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47730-9435-47BE-B0E4-3EB189DEE74F}"/>
              </a:ext>
            </a:extLst>
          </p:cNvPr>
          <p:cNvSpPr/>
          <p:nvPr/>
        </p:nvSpPr>
        <p:spPr>
          <a:xfrm>
            <a:off x="4121943" y="2882402"/>
            <a:ext cx="3059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Neural Networks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9B81D-A981-4EF3-9C32-B60296CE7EE9}"/>
              </a:ext>
            </a:extLst>
          </p:cNvPr>
          <p:cNvSpPr/>
          <p:nvPr/>
        </p:nvSpPr>
        <p:spPr>
          <a:xfrm>
            <a:off x="3631907" y="3480850"/>
            <a:ext cx="3925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Recurrent Nets (RNN)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0F3A9-8632-46CB-BF57-8A7710714777}"/>
              </a:ext>
            </a:extLst>
          </p:cNvPr>
          <p:cNvSpPr/>
          <p:nvPr/>
        </p:nvSpPr>
        <p:spPr>
          <a:xfrm>
            <a:off x="7981669" y="5126378"/>
            <a:ext cx="2697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Decision Trees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72211-205A-4C25-9929-10C957BE2F52}"/>
              </a:ext>
            </a:extLst>
          </p:cNvPr>
          <p:cNvSpPr/>
          <p:nvPr/>
        </p:nvSpPr>
        <p:spPr>
          <a:xfrm>
            <a:off x="2098692" y="5681543"/>
            <a:ext cx="3209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Gradient Descent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A277A-959C-478A-BDB3-582FEB8133CB}"/>
              </a:ext>
            </a:extLst>
          </p:cNvPr>
          <p:cNvGrpSpPr/>
          <p:nvPr/>
        </p:nvGrpSpPr>
        <p:grpSpPr>
          <a:xfrm>
            <a:off x="2877743" y="910603"/>
            <a:ext cx="6455854" cy="712927"/>
            <a:chOff x="2877743" y="844099"/>
            <a:chExt cx="6455854" cy="7129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C4D6D-F287-4A7C-A427-49EA8D1A7AAF}"/>
                </a:ext>
              </a:extLst>
            </p:cNvPr>
            <p:cNvSpPr/>
            <p:nvPr/>
          </p:nvSpPr>
          <p:spPr>
            <a:xfrm>
              <a:off x="2877743" y="849140"/>
              <a:ext cx="26120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Supervised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6DCABE-63C6-4445-A802-BF377D46828F}"/>
                </a:ext>
              </a:extLst>
            </p:cNvPr>
            <p:cNvSpPr/>
            <p:nvPr/>
          </p:nvSpPr>
          <p:spPr>
            <a:xfrm>
              <a:off x="6187030" y="844099"/>
              <a:ext cx="31465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dirty="0">
                  <a:ln/>
                  <a:solidFill>
                    <a:schemeClr val="accent6"/>
                  </a:solidFill>
                </a:rPr>
                <a:t>Uns</a:t>
              </a:r>
              <a:r>
                <a:rPr lang="en-US" sz="4000" b="1" cap="none" spc="0" dirty="0">
                  <a:ln/>
                  <a:solidFill>
                    <a:schemeClr val="accent6"/>
                  </a:solidFill>
                  <a:effectLst/>
                </a:rPr>
                <a:t>upervised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BD091C-3475-4D70-BE2F-DEEE05889048}"/>
                </a:ext>
              </a:extLst>
            </p:cNvPr>
            <p:cNvSpPr/>
            <p:nvPr/>
          </p:nvSpPr>
          <p:spPr>
            <a:xfrm>
              <a:off x="5530442" y="849140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vs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78C4F7-133F-4060-8883-A490654F4F8B}"/>
              </a:ext>
            </a:extLst>
          </p:cNvPr>
          <p:cNvGrpSpPr/>
          <p:nvPr/>
        </p:nvGrpSpPr>
        <p:grpSpPr>
          <a:xfrm>
            <a:off x="2344189" y="1516449"/>
            <a:ext cx="8722822" cy="707886"/>
            <a:chOff x="3100663" y="1870191"/>
            <a:chExt cx="5858784" cy="1370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362A2-A563-4BB6-AF71-CC4617D6ED78}"/>
                </a:ext>
              </a:extLst>
            </p:cNvPr>
            <p:cNvSpPr/>
            <p:nvPr/>
          </p:nvSpPr>
          <p:spPr>
            <a:xfrm>
              <a:off x="5693345" y="1870191"/>
              <a:ext cx="3266102" cy="13700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 err="1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Classifiers|Clustering</a:t>
              </a:r>
              <a:endPara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BADCCF-43EB-48C9-9F29-38A4EF630256}"/>
                </a:ext>
              </a:extLst>
            </p:cNvPr>
            <p:cNvSpPr/>
            <p:nvPr/>
          </p:nvSpPr>
          <p:spPr>
            <a:xfrm>
              <a:off x="3100663" y="1875232"/>
              <a:ext cx="203153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2"/>
                  </a:solidFill>
                  <a:effectLst/>
                </a:rPr>
                <a:t>Predictors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F12FF6-2167-4C8F-A9C3-6D565F364666}"/>
                </a:ext>
              </a:extLst>
            </p:cNvPr>
            <p:cNvSpPr/>
            <p:nvPr/>
          </p:nvSpPr>
          <p:spPr>
            <a:xfrm>
              <a:off x="4920477" y="1870191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</a:rPr>
                <a:t>vs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6BA40-8F8D-4605-9010-0FDA28BAB3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098693" y="2171696"/>
            <a:ext cx="1757818" cy="81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C0DD6B-4255-4F86-AC17-4C68F3C0471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8635651" y="2224335"/>
            <a:ext cx="953174" cy="48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2C978-AEC4-490D-9EC3-C32D9E6E108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651689" y="2224335"/>
            <a:ext cx="2983962" cy="65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E51D1E-BC63-42DB-8A6B-BB7133355AC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8635651" y="2224335"/>
            <a:ext cx="695010" cy="2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99965-3CD8-462D-A754-7ED44CEC8C99}"/>
              </a:ext>
            </a:extLst>
          </p:cNvPr>
          <p:cNvSpPr/>
          <p:nvPr/>
        </p:nvSpPr>
        <p:spPr>
          <a:xfrm>
            <a:off x="671221" y="4655505"/>
            <a:ext cx="2908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rPr>
              <a:t>Optimization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4AED2-C946-4895-AF06-FA71BCF7B01E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2125305" y="5363391"/>
            <a:ext cx="1578153" cy="3181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8F6DA07-1A40-4B65-A0E4-5EC1CD6C94BA}"/>
              </a:ext>
            </a:extLst>
          </p:cNvPr>
          <p:cNvSpPr/>
          <p:nvPr/>
        </p:nvSpPr>
        <p:spPr>
          <a:xfrm>
            <a:off x="4244319" y="4563056"/>
            <a:ext cx="2340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LSTM, GANS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09DF2-74BE-434C-8AFB-CDB909AA5439}"/>
              </a:ext>
            </a:extLst>
          </p:cNvPr>
          <p:cNvSpPr/>
          <p:nvPr/>
        </p:nvSpPr>
        <p:spPr>
          <a:xfrm>
            <a:off x="1285417" y="6150187"/>
            <a:ext cx="3235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Back Propagation</a:t>
            </a:r>
            <a:endParaRPr lang="en-U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BD24E1-4FB5-4E74-B362-6FC578913427}"/>
              </a:ext>
            </a:extLst>
          </p:cNvPr>
          <p:cNvSpPr/>
          <p:nvPr/>
        </p:nvSpPr>
        <p:spPr>
          <a:xfrm>
            <a:off x="4688770" y="6167347"/>
            <a:ext cx="1489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bg1">
                    <a:lumMod val="75000"/>
                  </a:schemeClr>
                </a:solidFill>
                <a:effectLst/>
              </a:rPr>
              <a:t>AutoML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8894829" y="3379725"/>
            <a:ext cx="375456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Logistic</a:t>
            </a:r>
          </a:p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End to End Flow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85488"/>
              </p:ext>
            </p:extLst>
          </p:nvPr>
        </p:nvGraphicFramePr>
        <p:xfrm>
          <a:off x="692727" y="615142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D1A2FB7-72C4-43A0-BC93-540D71D87B6A}"/>
              </a:ext>
            </a:extLst>
          </p:cNvPr>
          <p:cNvSpPr/>
          <p:nvPr/>
        </p:nvSpPr>
        <p:spPr>
          <a:xfrm flipH="1" flipV="1">
            <a:off x="5569239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19010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19565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1078693" y="6111529"/>
            <a:ext cx="108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7141"/>
              </p:ext>
            </p:extLst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3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dirty="0"/>
                        </m:ctrlPr>
                      </m:fPr>
                      <m:num>
                        <m:r>
                          <a:rPr lang="en-US" sz="1600" dirty="0"/>
                          <m:t>1</m:t>
                        </m:r>
                      </m:num>
                      <m:den>
                        <m:r>
                          <a:rPr lang="en-US" sz="1600" dirty="0"/>
                          <m:t>1−</m:t>
                        </m:r>
                        <m:sSup>
                          <m:sSupPr>
                            <m:ctrlPr>
                              <a:rPr lang="en-US" sz="1600" dirty="0"/>
                            </m:ctrlPr>
                          </m:sSupPr>
                          <m:e>
                            <m:r>
                              <a:rPr lang="en-US" sz="1600" dirty="0"/>
                              <m:t>ⅇ</m:t>
                            </m:r>
                          </m:e>
                          <m:sup>
                            <m:r>
                              <a:rPr lang="en-US" sz="1600" dirty="0"/>
                              <m:t>h</m:t>
                            </m:r>
                            <m:r>
                              <a:rPr lang="en-US" sz="1600" dirty="0"/>
                              <m:t>(</m:t>
                            </m:r>
                            <m:r>
                              <a:rPr lang="en-US" sz="1600" dirty="0"/>
                              <m:t>𝑥</m:t>
                            </m:r>
                            <m:r>
                              <a:rPr lang="en-US" sz="1600" dirty="0"/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56710</TotalTime>
  <Words>1647</Words>
  <Application>Microsoft Office PowerPoint</Application>
  <PresentationFormat>Widescreen</PresentationFormat>
  <Paragraphs>263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UD Digi Kyokasho NP-B</vt:lpstr>
      <vt:lpstr>Arial</vt:lpstr>
      <vt:lpstr>Cambria Math</vt:lpstr>
      <vt:lpstr>Franklin Gothic Book</vt:lpstr>
      <vt:lpstr>Crop</vt:lpstr>
      <vt:lpstr>Machine Learning 101</vt:lpstr>
      <vt:lpstr>ToC</vt:lpstr>
      <vt:lpstr>What is Machine Learning</vt:lpstr>
      <vt:lpstr>History and Evolution of AI/ML</vt:lpstr>
      <vt:lpstr>Buzz Words in ML</vt:lpstr>
      <vt:lpstr>Machine Learning Pipeline</vt:lpstr>
      <vt:lpstr>How it really works - Linear Regression example (1)</vt:lpstr>
      <vt:lpstr>How it really works - Linear Regression example (2)</vt:lpstr>
      <vt:lpstr>Logistic Regression – Classification</vt:lpstr>
      <vt:lpstr>Logistic Regression – Trade Error Detector</vt:lpstr>
      <vt:lpstr>Neural Networks &amp; the Brain</vt:lpstr>
      <vt:lpstr>Neural Network – Trade Error Detector (v2)</vt:lpstr>
      <vt:lpstr>Major ML Frameworks</vt:lpstr>
      <vt:lpstr>Azure Demo</vt:lpstr>
      <vt:lpstr>Current State of AI &amp; the Singularity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253</cp:revision>
  <dcterms:created xsi:type="dcterms:W3CDTF">2018-06-14T13:24:23Z</dcterms:created>
  <dcterms:modified xsi:type="dcterms:W3CDTF">2018-08-12T15:33:25Z</dcterms:modified>
</cp:coreProperties>
</file>