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&lt;insert comparison of brain neurons &amp; synapses to </a:t>
            </a:r>
            <a:r>
              <a:rPr lang="en-US" i="0" dirty="0" err="1"/>
              <a:t>transisitors</a:t>
            </a:r>
            <a:r>
              <a:rPr lang="en-US" i="0" dirty="0"/>
              <a:t> today&gt;</a:t>
            </a:r>
          </a:p>
          <a:p>
            <a:endParaRPr lang="en-US" dirty="0"/>
          </a:p>
          <a:p>
            <a:r>
              <a:rPr lang="en-US" i="0" dirty="0"/>
              <a:t>Von Neumann book – not so much similarity (quote Andrew Ng ?)</a:t>
            </a:r>
          </a:p>
          <a:p>
            <a:endParaRPr lang="en-US" dirty="0"/>
          </a:p>
          <a:p>
            <a:r>
              <a:rPr lang="en-US" i="0" dirty="0"/>
              <a:t>Neural Networks &amp; Deep Learning big hype today (Deep Blue, Deep Mind,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Deep Learning == type of Neural Networks with many layers</a:t>
            </a:r>
          </a:p>
          <a:p>
            <a:endParaRPr lang="en-US" dirty="0"/>
          </a:p>
          <a:p>
            <a:r>
              <a:rPr lang="en-US" i="0" dirty="0"/>
              <a:t>Example of NN next</a:t>
            </a:r>
          </a:p>
          <a:p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– Trade Error Detector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Recap 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&lt;insert 5x5x5x1 NN&gt;</a:t>
            </a:r>
          </a:p>
          <a:p>
            <a:r>
              <a:rPr lang="en-US" i="0" dirty="0"/>
              <a:t>Show relationships can be model</a:t>
            </a:r>
            <a:r>
              <a:rPr lang="en-US" dirty="0"/>
              <a:t>led (XOR for example) and hierarchies</a:t>
            </a:r>
          </a:p>
          <a:p>
            <a:r>
              <a:rPr lang="en-US" i="0" dirty="0"/>
              <a:t>Training the NN is much harder (GPU / ASIC required) – show # of weights to calculate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Major ML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&lt;insert pic of the state of AI&gt;</a:t>
            </a:r>
          </a:p>
          <a:p>
            <a:r>
              <a:rPr lang="en-US" dirty="0"/>
              <a:t>Add top cloud offerings</a:t>
            </a:r>
          </a:p>
          <a:p>
            <a:r>
              <a:rPr lang="en-US" i="0" dirty="0"/>
              <a:t>Add independent offerings (Data Robot, </a:t>
            </a:r>
            <a:r>
              <a:rPr lang="en-US" dirty="0"/>
              <a:t>h2o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Azure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Wizard Cloud approach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Current State of AI &amp; the 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Where we are, where we want to get to</a:t>
            </a:r>
          </a:p>
          <a:p>
            <a:r>
              <a:rPr lang="en-US" i="0" dirty="0"/>
              <a:t>The danger of </a:t>
            </a:r>
            <a:r>
              <a:rPr lang="en-US" i="0" dirty="0" err="1"/>
              <a:t>SkyNet</a:t>
            </a:r>
            <a:r>
              <a:rPr lang="en-US" i="0" dirty="0"/>
              <a:t> </a:t>
            </a:r>
          </a:p>
          <a:p>
            <a:r>
              <a:rPr lang="en-US" dirty="0"/>
              <a:t>The Singularity (Kurtzweil &amp; Von Neumann)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Why I care about AI /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/>
              <a:t>?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3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9601200" cy="43606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Example of “Machine Learning” – Decision Tree / Forests / Boosting (?)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</a:t>
            </a:r>
          </a:p>
          <a:p>
            <a:r>
              <a:rPr lang="en-US" dirty="0"/>
              <a:t>Major ML Frameworks</a:t>
            </a:r>
          </a:p>
          <a:p>
            <a:r>
              <a:rPr lang="en-US" dirty="0"/>
              <a:t>Demo of Azure ML Studio</a:t>
            </a:r>
          </a:p>
          <a:p>
            <a:r>
              <a:rPr lang="en-US" dirty="0"/>
              <a:t>State of AI &amp; Beware The Singularity ?</a:t>
            </a:r>
          </a:p>
          <a:p>
            <a:r>
              <a:rPr lang="en-US" dirty="0"/>
              <a:t>(Optional) – My ML 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9601200" cy="43606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Example of “Machine Learning” – Decision Tree / Forests / Boosting (?)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</a:t>
            </a:r>
          </a:p>
          <a:p>
            <a:r>
              <a:rPr lang="en-US" dirty="0"/>
              <a:t>Major ML Frameworks</a:t>
            </a:r>
          </a:p>
          <a:p>
            <a:r>
              <a:rPr lang="en-US" dirty="0"/>
              <a:t>State of AI (% of companies using it?  Google search graph ?)</a:t>
            </a:r>
          </a:p>
          <a:p>
            <a:r>
              <a:rPr lang="en-US" dirty="0"/>
              <a:t>Demo of Azure ML Studio</a:t>
            </a:r>
          </a:p>
          <a:p>
            <a:r>
              <a:rPr lang="en-US" dirty="0"/>
              <a:t>Beware The Singularity ?</a:t>
            </a:r>
          </a:p>
          <a:p>
            <a:r>
              <a:rPr lang="en-US" dirty="0"/>
              <a:t>(Optional) – My ML 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822" y="1023667"/>
            <a:ext cx="5287993" cy="53483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Software 1.0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4C75E7-2FC2-4394-8D9A-BB33B2A87769}"/>
              </a:ext>
            </a:extLst>
          </p:cNvPr>
          <p:cNvSpPr txBox="1">
            <a:spLocks/>
          </p:cNvSpPr>
          <p:nvPr/>
        </p:nvSpPr>
        <p:spPr>
          <a:xfrm>
            <a:off x="6668216" y="1023667"/>
            <a:ext cx="5287993" cy="534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2.0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617453" y="1607396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600203" y="2480090"/>
            <a:ext cx="1006414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5046451" y="2011396"/>
            <a:ext cx="1186132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606616" y="1998460"/>
            <a:ext cx="733230" cy="4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606617" y="2402460"/>
            <a:ext cx="733229" cy="468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6996016" y="167784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489727" y="2068905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6996016" y="2562052"/>
            <a:ext cx="989163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3339846" y="2011396"/>
            <a:ext cx="1186132" cy="78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477105" y="2402460"/>
            <a:ext cx="569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719147" y="2093342"/>
            <a:ext cx="1186132" cy="78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7985179" y="2484406"/>
            <a:ext cx="733968" cy="46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>
            <a:off x="7985179" y="2068905"/>
            <a:ext cx="733968" cy="41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 flipV="1">
            <a:off x="9905279" y="2459969"/>
            <a:ext cx="584448" cy="2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Insert Graph of major milestones</a:t>
            </a:r>
          </a:p>
          <a:p>
            <a:pPr lvl="1"/>
            <a:r>
              <a:rPr lang="en-US" i="0" dirty="0"/>
              <a:t>Dawn of AI – 50’s</a:t>
            </a:r>
          </a:p>
          <a:p>
            <a:pPr lvl="1"/>
            <a:r>
              <a:rPr lang="en-US" i="0" dirty="0"/>
              <a:t>Roots of Neural Networks 50’s</a:t>
            </a:r>
          </a:p>
          <a:p>
            <a:pPr lvl="1"/>
            <a:r>
              <a:rPr lang="en-US" i="0" dirty="0"/>
              <a:t>AI Winter #1 – 70’s</a:t>
            </a:r>
          </a:p>
          <a:p>
            <a:pPr lvl="1"/>
            <a:r>
              <a:rPr lang="en-US" i="0" dirty="0"/>
              <a:t>NN comes back (1</a:t>
            </a:r>
            <a:r>
              <a:rPr lang="en-US" i="0" baseline="30000" dirty="0"/>
              <a:t>st</a:t>
            </a:r>
            <a:r>
              <a:rPr lang="en-US" i="0" dirty="0"/>
              <a:t> time) – 80’s, back prop</a:t>
            </a:r>
          </a:p>
          <a:p>
            <a:pPr lvl="1"/>
            <a:r>
              <a:rPr lang="en-US" i="0" dirty="0"/>
              <a:t>AI Winter #2 – 90’s</a:t>
            </a:r>
          </a:p>
          <a:p>
            <a:pPr lvl="1"/>
            <a:r>
              <a:rPr lang="en-US" i="0" dirty="0"/>
              <a:t>2000 -- ?</a:t>
            </a:r>
          </a:p>
          <a:p>
            <a:pPr lvl="1"/>
            <a:r>
              <a:rPr lang="en-US" i="0" dirty="0"/>
              <a:t>NN resurge w/ GPU and </a:t>
            </a:r>
            <a:r>
              <a:rPr lang="en-US" i="0" dirty="0" err="1"/>
              <a:t>BigDAta</a:t>
            </a:r>
            <a:r>
              <a:rPr lang="en-US" i="0" dirty="0"/>
              <a:t> (2010)</a:t>
            </a:r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4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Major Classes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Predictors</a:t>
            </a:r>
          </a:p>
          <a:p>
            <a:r>
              <a:rPr lang="en-US" dirty="0"/>
              <a:t>Classifiers</a:t>
            </a:r>
          </a:p>
          <a:p>
            <a:endParaRPr lang="en-US" dirty="0"/>
          </a:p>
          <a:p>
            <a:r>
              <a:rPr lang="en-US" dirty="0"/>
              <a:t>Traditional methods (Statistics/Data Science)</a:t>
            </a:r>
          </a:p>
          <a:p>
            <a:pPr lvl="1"/>
            <a:r>
              <a:rPr lang="en-US" i="0" dirty="0"/>
              <a:t>Linear and Logistic Regression</a:t>
            </a:r>
          </a:p>
          <a:p>
            <a:pPr lvl="1"/>
            <a:r>
              <a:rPr lang="en-US" i="0" dirty="0"/>
              <a:t>Decision Trees</a:t>
            </a:r>
          </a:p>
          <a:p>
            <a:pPr lvl="1"/>
            <a:r>
              <a:rPr lang="en-US" i="0" dirty="0" err="1"/>
              <a:t>Kmeans</a:t>
            </a:r>
            <a:endParaRPr lang="en-US" i="0" dirty="0"/>
          </a:p>
          <a:p>
            <a:pPr lvl="1"/>
            <a:r>
              <a:rPr lang="en-US" i="0" dirty="0"/>
              <a:t>Support Vector Machines</a:t>
            </a:r>
          </a:p>
          <a:p>
            <a:r>
              <a:rPr lang="en-US" dirty="0"/>
              <a:t>Cutting Edge Methods</a:t>
            </a:r>
          </a:p>
          <a:p>
            <a:pPr lvl="1"/>
            <a:r>
              <a:rPr lang="en-US" i="0" dirty="0"/>
              <a:t>Neural Networks / Deep Learning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How to train a machine to detect if any given song (text) is from “The Beatles” or not ?</a:t>
            </a:r>
          </a:p>
          <a:p>
            <a:r>
              <a:rPr lang="en-US" dirty="0"/>
              <a:t>Input 500 sample Beatles songs, 500 songs from the Clash, train a model</a:t>
            </a:r>
          </a:p>
          <a:p>
            <a:r>
              <a:rPr lang="en-US" i="0" dirty="0"/>
              <a:t>How to turn song into trainable “features” – occurrence of each word (Bag of Words) ?</a:t>
            </a:r>
          </a:p>
          <a:p>
            <a:r>
              <a:rPr lang="en-US" dirty="0"/>
              <a:t>&lt;Insert table showing words, frequency&gt;</a:t>
            </a:r>
          </a:p>
          <a:p>
            <a:endParaRPr lang="en-US" i="0" dirty="0"/>
          </a:p>
          <a:p>
            <a:r>
              <a:rPr lang="en-US" dirty="0"/>
              <a:t>Given n-top featured words, construct a model:</a:t>
            </a:r>
          </a:p>
          <a:p>
            <a:endParaRPr lang="en-US" i="0" dirty="0"/>
          </a:p>
          <a:p>
            <a:r>
              <a:rPr lang="en-US" dirty="0"/>
              <a:t>&lt;insert 5 node Logistic Model&gt;</a:t>
            </a:r>
          </a:p>
          <a:p>
            <a:endParaRPr lang="en-US" i="0" dirty="0"/>
          </a:p>
          <a:p>
            <a:r>
              <a:rPr lang="en-US" dirty="0"/>
              <a:t>Based on “score” +/-, convert to a probability 1 (true) or 0 (false)</a:t>
            </a:r>
          </a:p>
          <a:p>
            <a:r>
              <a:rPr lang="en-US" i="0" dirty="0"/>
              <a:t>Train/tune the “weights” of each word (</a:t>
            </a:r>
            <a:r>
              <a:rPr lang="en-US" i="0" dirty="0">
                <a:sym typeface="Wingdings" panose="05000000000000000000" pitchFamily="2" charset="2"/>
              </a:rPr>
              <a:t> this </a:t>
            </a:r>
            <a:r>
              <a:rPr lang="en-US" i="0" dirty="0"/>
              <a:t>machine learning/training)</a:t>
            </a:r>
          </a:p>
          <a:p>
            <a:r>
              <a:rPr lang="en-US" i="0" dirty="0"/>
              <a:t>Test the model vs real data (80% accuracy ?)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– Trade Error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Can we use the same approach to detect errors in manual inputs to say, booking derivatives ?</a:t>
            </a:r>
          </a:p>
          <a:p>
            <a:r>
              <a:rPr lang="en-US" dirty="0"/>
              <a:t>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How do we map these to numeric features (0.0-1.0) ???   </a:t>
            </a:r>
          </a:p>
          <a:p>
            <a:r>
              <a:rPr lang="en-US" i="0" dirty="0"/>
              <a:t>LR model may not work, luckily there are many other models.</a:t>
            </a:r>
          </a:p>
          <a:p>
            <a:r>
              <a:rPr lang="en-US" dirty="0"/>
              <a:t>&lt;insert 5 note LR model&gt;</a:t>
            </a:r>
          </a:p>
          <a:p>
            <a:r>
              <a:rPr lang="en-US" dirty="0"/>
              <a:t>Note # of weights to calculate /optimize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Decision Trees + Forests &amp;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&lt;insert Tree view of Booking problem&gt;</a:t>
            </a:r>
          </a:p>
          <a:p>
            <a:endParaRPr lang="en-US" dirty="0"/>
          </a:p>
          <a:p>
            <a:r>
              <a:rPr lang="en-US" dirty="0"/>
              <a:t>More natural fit since Trees allow multiple data classes (text, strings,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  <a:p>
            <a:r>
              <a:rPr lang="en-US" dirty="0"/>
              <a:t>Random Forests &amp; Boosting – ways to combine additional trees to improve accuracy</a:t>
            </a:r>
          </a:p>
          <a:p>
            <a:endParaRPr lang="en-US" i="0" dirty="0"/>
          </a:p>
          <a:p>
            <a:r>
              <a:rPr lang="en-US" dirty="0"/>
              <a:t>Decision Trees with Boosting win 70% of </a:t>
            </a:r>
            <a:r>
              <a:rPr lang="en-US" dirty="0" err="1"/>
              <a:t>Kraggle</a:t>
            </a:r>
            <a:r>
              <a:rPr lang="en-US" dirty="0"/>
              <a:t> competitions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00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3941</TotalTime>
  <Words>1016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UD Digi Kyokasho NP-B</vt:lpstr>
      <vt:lpstr>Arial</vt:lpstr>
      <vt:lpstr>Franklin Gothic Book</vt:lpstr>
      <vt:lpstr>Wingdings</vt:lpstr>
      <vt:lpstr>Crop</vt:lpstr>
      <vt:lpstr>Machine Learning 101</vt:lpstr>
      <vt:lpstr>ToC</vt:lpstr>
      <vt:lpstr>ToC</vt:lpstr>
      <vt:lpstr>What is Machine Learning</vt:lpstr>
      <vt:lpstr>History and Evolution of AI/ML</vt:lpstr>
      <vt:lpstr>Major Classes of ML</vt:lpstr>
      <vt:lpstr>Logistic Regression – Classification</vt:lpstr>
      <vt:lpstr>Logistic Regression – Trade Error Detector</vt:lpstr>
      <vt:lpstr>Decision Trees + Forests &amp; Boosting</vt:lpstr>
      <vt:lpstr>Neural Networks &amp; the Brain</vt:lpstr>
      <vt:lpstr>Neural Network – Trade Error Detector (v2)</vt:lpstr>
      <vt:lpstr>Major ML Frameworks</vt:lpstr>
      <vt:lpstr>Azure Demo</vt:lpstr>
      <vt:lpstr>Current State of AI &amp; the Singularity</vt:lpstr>
      <vt:lpstr>Why I care about AI / 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41</cp:revision>
  <dcterms:created xsi:type="dcterms:W3CDTF">2018-06-14T13:24:23Z</dcterms:created>
  <dcterms:modified xsi:type="dcterms:W3CDTF">2018-06-17T07:05:42Z</dcterms:modified>
</cp:coreProperties>
</file>