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5" r:id="rId8"/>
    <p:sldId id="264" r:id="rId9"/>
    <p:sldId id="266" r:id="rId10"/>
    <p:sldId id="271" r:id="rId11"/>
    <p:sldId id="272" r:id="rId12"/>
    <p:sldId id="269" r:id="rId13"/>
    <p:sldId id="270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9FA0-0D1A-4DB9-9461-877A5585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7E17E-19C6-4664-9E9F-3BA8FE5EF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9E9E-BA6E-4581-B28B-2D98F957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BFC01-5386-4A3F-9B29-79FEDE91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FF4C-0847-456E-9FBF-2A8A4220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196C-9B19-49CA-AE9A-4ADC523C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F6B4F-001A-4602-8F96-65C070CD6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B61F-838D-4DA6-97C1-46022F30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2EDA-19BE-445C-9C0E-851A8F8A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B905-CF1C-4F38-A359-F4CDD5C6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6CD52-FCF5-43A7-AC56-85F29A930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480C-7CE5-4F39-A760-63E309450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84E2-86D7-4C84-A4A3-781929AC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1880-BA59-4E07-BC59-2A207075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FC04-C02B-4AD2-9848-0A2EC244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9E9-49FD-42ED-BFA1-F77C5E36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96E1-CBE9-4EC2-99E5-AAF80B0A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7982-92E5-4013-BB5C-FAC0AA6B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5D1F-4995-4948-A49F-326F9054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228C-50E4-4C4C-ACBF-8FD61D64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455F-4F29-442D-9074-D140A29C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18BD-B836-4DF6-B738-D4C420F4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C5AE-6CC2-4AA8-9D20-B99BC9EB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4226-5067-4343-8273-C768ED82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A24A-68F4-40CE-883A-DFE1F023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3F3F-9BD7-4612-9752-EAD75879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2896-649A-40D9-84ED-D36E7E1A4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B1D56-0319-44BD-AEEC-4B43A4B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5738-DB5C-42AF-9D91-A3285F99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94668-52DA-4FEE-AB6A-C8272D68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A09C-A52F-4706-94E1-E2FD04D4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3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9182-2812-4D67-800E-3174A19C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744B-507C-4DF9-9603-33FDB8FB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820AA-48ED-49FF-B0F5-4F6CB302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3F7A8-B72D-4873-AC99-E72FC10A5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D774B-8F5F-4C32-90D1-8884E3EEE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EAB4D-A98A-4DC6-A22E-110506C7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25A97-DB35-463A-82C0-5FC49316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1F8D2-215F-4021-A362-9F7768BC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4FB8-0F59-4D52-8017-7F206B68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EC127-9A20-47F1-8BF2-43B3B813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407D3-A0A7-473A-9E3D-F12F4653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B943F-452B-484E-A502-D12B82AA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9CBBD-4912-41EC-A76A-81E9819C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773DC-4785-4D1D-957F-FD76D879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03E1-ED08-4A0D-8254-C245FC33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5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D3ED-8CBB-475F-A7D1-90DFF854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8794-475A-4BAB-800F-620068F1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202F7-2A22-442B-AFCF-5C941ABF9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75A23-FBB9-46C0-A148-70E23F3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8072-C031-4A4E-8487-8689D6AF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5486-1771-4B7D-9819-58591DF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0488-9236-46AB-99E3-7ED87885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4FB41-3883-4BDA-A8E0-DC3A63159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4FCC-A86E-4F8F-AF30-43B22A792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977E0-3460-4AE9-BEAF-0389B3DF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10C04-2B1B-4820-9454-D5C231F2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E7424-80D8-4703-AD8E-62D657CA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E5201-28EB-43D7-9CDD-A01EB83F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861D3-B0A0-4EEA-B38C-5C6414AB8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6DCC-3DA9-483E-9015-3DBEAA591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D7D3-D007-4AF3-BFF3-37DA44A64D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2541-64E1-424E-AE22-9AAF14F4F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6C82-4EE6-4982-AD50-6936CAF80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E0C9-B459-414F-8B6D-EC51E36B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2D30-C59F-49DE-BA4F-5CD02BDB7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Performance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938CB-CA14-407F-AD8A-FC185E0B3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Basics on SQL Perf</a:t>
            </a:r>
          </a:p>
        </p:txBody>
      </p:sp>
    </p:spTree>
    <p:extLst>
      <p:ext uri="{BB962C8B-B14F-4D97-AF65-F5344CB8AC3E}">
        <p14:creationId xmlns:p14="http://schemas.microsoft.com/office/powerpoint/2010/main" val="253996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 Joining Tables – NL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86" y="3296245"/>
            <a:ext cx="6948820" cy="366814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Nested Loop Join – no filter criteria, no indexes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Customer: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Scan customer table (5k rows ~ 5 block)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row, scan Order Table (1m rows ~ 1,000 blocks)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Cost?   5 block (customer table) +  5,000 customer rows * 1,000 blocks (order table) = 5,000,005 blocks to read !!!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Order:   ~</a:t>
            </a:r>
            <a:r>
              <a:rPr lang="en-US" sz="1600" i="1" dirty="0"/>
              <a:t>Similar results (though </a:t>
            </a:r>
            <a:r>
              <a:rPr lang="en-US" sz="1600" i="1" dirty="0" err="1"/>
              <a:t>cust</a:t>
            </a:r>
            <a:r>
              <a:rPr lang="en-US" sz="1600" i="1" dirty="0"/>
              <a:t> data is cached)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Nested Loop Join – filter on </a:t>
            </a:r>
            <a:r>
              <a:rPr lang="en-US" sz="1600" b="1" dirty="0" err="1"/>
              <a:t>OrderDate</a:t>
            </a:r>
            <a:r>
              <a:rPr lang="en-US" sz="1600" b="1" dirty="0"/>
              <a:t> = ‘1-Jan-2010’, no indexes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Customer: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Scan customer table (5k rows ~ 5 block)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row, scan Order Table (1m rows ~ 1,000 blocks), filter on </a:t>
            </a:r>
            <a:r>
              <a:rPr lang="en-US" sz="1400" dirty="0" err="1"/>
              <a:t>OrderDate</a:t>
            </a:r>
            <a:endParaRPr lang="en-US" sz="1400" dirty="0"/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Still requires full scan to check, so cost is same ~ 5,000,005 reads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Order: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Scan Order table (1m rows ~ 1k block), filter on </a:t>
            </a:r>
            <a:r>
              <a:rPr lang="en-US" sz="1400" dirty="0" err="1"/>
              <a:t>OrderDate</a:t>
            </a:r>
            <a:r>
              <a:rPr lang="en-US" sz="1400" dirty="0"/>
              <a:t> = ‘1-Jan-2010’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 (500), scan Customer Table (5k rows ~ 5 blocks)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Cost is less:   1k (order table) + (500 rows * 5) ~ </a:t>
            </a:r>
            <a:r>
              <a:rPr lang="en-US" sz="1400" b="1" dirty="0"/>
              <a:t>3,500 reads</a:t>
            </a:r>
          </a:p>
          <a:p>
            <a:pPr lvl="1">
              <a:lnSpc>
                <a:spcPct val="70000"/>
              </a:lnSpc>
              <a:buFontTx/>
              <a:buChar char="-"/>
            </a:pPr>
            <a:endParaRPr lang="en-US" sz="1400" dirty="0"/>
          </a:p>
          <a:p>
            <a:pPr marL="0" indent="0">
              <a:lnSpc>
                <a:spcPct val="70000"/>
              </a:lnSpc>
              <a:buNone/>
            </a:pPr>
            <a:endParaRPr lang="en-US" sz="1200" dirty="0"/>
          </a:p>
          <a:p>
            <a:pPr lvl="1">
              <a:lnSpc>
                <a:spcPct val="70000"/>
              </a:lnSpc>
              <a:buFontTx/>
              <a:buChar char="-"/>
            </a:pPr>
            <a:endParaRPr lang="en-US" sz="1200" dirty="0"/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3D9BBD08-9199-44E5-BFA4-193886FDABC2}"/>
              </a:ext>
            </a:extLst>
          </p:cNvPr>
          <p:cNvGraphicFramePr>
            <a:graphicFrameLocks noGrp="1"/>
          </p:cNvGraphicFramePr>
          <p:nvPr/>
        </p:nvGraphicFramePr>
        <p:xfrm>
          <a:off x="7788215" y="1084178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C118E13-C51D-4282-9B29-806E7E51A36D}"/>
              </a:ext>
            </a:extLst>
          </p:cNvPr>
          <p:cNvSpPr txBox="1">
            <a:spLocks/>
          </p:cNvSpPr>
          <p:nvPr/>
        </p:nvSpPr>
        <p:spPr>
          <a:xfrm>
            <a:off x="7851477" y="206702"/>
            <a:ext cx="4255699" cy="18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(A) </a:t>
            </a: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015589CB-8255-4E2F-B29D-8E47D2C25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24841"/>
              </p:ext>
            </p:extLst>
          </p:nvPr>
        </p:nvGraphicFramePr>
        <p:xfrm>
          <a:off x="540589" y="1253705"/>
          <a:ext cx="3557545" cy="204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09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36709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92205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895795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2132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</a:tblGrid>
              <a:tr h="3301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40671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21184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121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1211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3-Feb-2012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15-Jan-2010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31077"/>
                  </a:ext>
                </a:extLst>
              </a:tr>
              <a:tr h="3301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EEE4BEDA-C08D-4A13-B9BA-A489E9F2668A}"/>
              </a:ext>
            </a:extLst>
          </p:cNvPr>
          <p:cNvGraphicFramePr>
            <a:graphicFrameLocks noGrp="1"/>
          </p:cNvGraphicFramePr>
          <p:nvPr/>
        </p:nvGraphicFramePr>
        <p:xfrm>
          <a:off x="4547563" y="1253703"/>
          <a:ext cx="2295582" cy="192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12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18903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105096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r>
                        <a:rPr lang="en-US" sz="1050" dirty="0" err="1"/>
                        <a:t>CustomerID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300 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Tryon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400741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..(1,000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67" name="Plus Sign 66">
            <a:extLst>
              <a:ext uri="{FF2B5EF4-FFF2-40B4-BE49-F238E27FC236}">
                <a16:creationId xmlns:a16="http://schemas.microsoft.com/office/drawing/2014/main" id="{59ECFED7-EA02-47F6-B9D3-9E4E3EA817E9}"/>
              </a:ext>
            </a:extLst>
          </p:cNvPr>
          <p:cNvSpPr/>
          <p:nvPr/>
        </p:nvSpPr>
        <p:spPr>
          <a:xfrm>
            <a:off x="4161397" y="2225408"/>
            <a:ext cx="265207" cy="2738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8810AFB5-0B28-4124-8415-2203BEAD5042}"/>
              </a:ext>
            </a:extLst>
          </p:cNvPr>
          <p:cNvSpPr/>
          <p:nvPr/>
        </p:nvSpPr>
        <p:spPr>
          <a:xfrm rot="16200000">
            <a:off x="7217673" y="2012651"/>
            <a:ext cx="287540" cy="411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5">
            <a:extLst>
              <a:ext uri="{FF2B5EF4-FFF2-40B4-BE49-F238E27FC236}">
                <a16:creationId xmlns:a16="http://schemas.microsoft.com/office/drawing/2014/main" id="{34C4851D-3CA2-482E-9781-879E4FB30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29177"/>
              </p:ext>
            </p:extLst>
          </p:nvPr>
        </p:nvGraphicFramePr>
        <p:xfrm>
          <a:off x="7788215" y="4560623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..(500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E278A3E-C1BA-47C4-8A45-28FAD8374585}"/>
              </a:ext>
            </a:extLst>
          </p:cNvPr>
          <p:cNvSpPr txBox="1">
            <a:spLocks/>
          </p:cNvSpPr>
          <p:nvPr/>
        </p:nvSpPr>
        <p:spPr>
          <a:xfrm>
            <a:off x="7851477" y="3429000"/>
            <a:ext cx="4255699" cy="2134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(B) </a:t>
            </a: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u="sng" dirty="0"/>
              <a:t>  and </a:t>
            </a:r>
            <a:r>
              <a:rPr lang="en-US" sz="1200" u="sng" dirty="0" err="1"/>
              <a:t>O.OrderDate</a:t>
            </a:r>
            <a:r>
              <a:rPr lang="en-US" sz="1200" u="sng" dirty="0"/>
              <a:t> = ‘1-Jan-2010</a:t>
            </a:r>
            <a:r>
              <a:rPr lang="en-US" sz="1200" b="1" u="sng" dirty="0"/>
              <a:t>’   </a:t>
            </a:r>
            <a:r>
              <a:rPr lang="en-US" sz="1200" b="1" u="sng" dirty="0">
                <a:solidFill>
                  <a:srgbClr val="FF0000"/>
                </a:solidFill>
              </a:rPr>
              <a:t>/* returns 500 rows 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17DFC9DB-016B-4115-9DBE-3B3FBBCE5D19}"/>
              </a:ext>
            </a:extLst>
          </p:cNvPr>
          <p:cNvSpPr/>
          <p:nvPr/>
        </p:nvSpPr>
        <p:spPr>
          <a:xfrm rot="18301450">
            <a:off x="7217673" y="3226488"/>
            <a:ext cx="287540" cy="602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04" y="-100947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 Joining Tables – NL </a:t>
            </a:r>
            <a:r>
              <a:rPr lang="en-US" sz="4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Indexed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74" y="3135218"/>
            <a:ext cx="6948820" cy="366814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Nested Loop Join – no filter criteria, indexes on </a:t>
            </a:r>
            <a:r>
              <a:rPr lang="en-US" sz="1600" b="1" dirty="0" err="1"/>
              <a:t>orderID</a:t>
            </a:r>
            <a:r>
              <a:rPr lang="en-US" sz="1600" b="1" dirty="0"/>
              <a:t> and </a:t>
            </a:r>
            <a:r>
              <a:rPr lang="en-US" sz="1600" b="1" dirty="0" err="1"/>
              <a:t>customerID</a:t>
            </a:r>
            <a:endParaRPr lang="en-US" sz="1600" b="1" dirty="0"/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Customer: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Scan customer table (5k rows ~ 5 block)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row, index lookup Order Table (5k rows * ~5 blocks)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Cost?   5 block (customer table) +  (5,000 customer rows * 5 index blocks + data block (order table)) = 2</a:t>
            </a:r>
            <a:r>
              <a:rPr lang="en-US" sz="1400" b="1" dirty="0"/>
              <a:t>5,005 blocks </a:t>
            </a:r>
            <a:r>
              <a:rPr lang="en-US" sz="1400" dirty="0"/>
              <a:t>to read !!!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Order:  1k blocks (orders) + (1m rows * 6 blocks) = 6,001,000 reads!)</a:t>
            </a:r>
            <a:endParaRPr lang="en-US" sz="1600" i="1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Nested Loop Join – filter on </a:t>
            </a:r>
            <a:r>
              <a:rPr lang="en-US" sz="1600" b="1" dirty="0" err="1"/>
              <a:t>OrderDate</a:t>
            </a:r>
            <a:r>
              <a:rPr lang="en-US" sz="1600" b="1" dirty="0"/>
              <a:t> = ‘1-Jan-2010’, index on </a:t>
            </a:r>
            <a:r>
              <a:rPr lang="en-US" sz="1600" b="1" dirty="0" err="1"/>
              <a:t>Order,Cust,Date</a:t>
            </a:r>
            <a:endParaRPr lang="en-US" sz="1600" b="1" dirty="0"/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Customer: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Scan customer table (5k rows ~ 5 block)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row, index lookup Orders (5k rows * ~5 blocks), filter on </a:t>
            </a:r>
            <a:r>
              <a:rPr lang="en-US" sz="1400" dirty="0" err="1"/>
              <a:t>OrderDate</a:t>
            </a:r>
            <a:endParaRPr lang="en-US" sz="1400" dirty="0"/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Same as above, 25,005 blocks 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Start w/ Order: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Index scan Order table on </a:t>
            </a:r>
            <a:r>
              <a:rPr lang="en-US" sz="1400" dirty="0" err="1"/>
              <a:t>OrderDate</a:t>
            </a:r>
            <a:r>
              <a:rPr lang="en-US" sz="1400" dirty="0"/>
              <a:t> (5 index blocks + 500 data blocks)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For each row (500), scan Customer Table (5k rows ~ 5 blocks)</a:t>
            </a:r>
          </a:p>
          <a:p>
            <a:pPr lvl="1">
              <a:lnSpc>
                <a:spcPct val="70000"/>
              </a:lnSpc>
              <a:buFontTx/>
              <a:buChar char="-"/>
            </a:pPr>
            <a:r>
              <a:rPr lang="en-US" sz="1400" dirty="0"/>
              <a:t>Cost is less:   505 (order table) + (500 rows * 5) ~ </a:t>
            </a:r>
            <a:r>
              <a:rPr lang="en-US" sz="1400" b="1" dirty="0"/>
              <a:t>3,005 blocks</a:t>
            </a:r>
          </a:p>
          <a:p>
            <a:pPr lvl="1">
              <a:lnSpc>
                <a:spcPct val="70000"/>
              </a:lnSpc>
              <a:buFontTx/>
              <a:buChar char="-"/>
            </a:pPr>
            <a:endParaRPr lang="en-US" sz="1400" dirty="0"/>
          </a:p>
          <a:p>
            <a:pPr marL="0" indent="0">
              <a:lnSpc>
                <a:spcPct val="70000"/>
              </a:lnSpc>
              <a:buNone/>
            </a:pPr>
            <a:endParaRPr lang="en-US" sz="1200" dirty="0"/>
          </a:p>
          <a:p>
            <a:pPr lvl="1">
              <a:lnSpc>
                <a:spcPct val="70000"/>
              </a:lnSpc>
              <a:buFontTx/>
              <a:buChar char="-"/>
            </a:pPr>
            <a:endParaRPr lang="en-US" sz="1200" dirty="0"/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3D9BBD08-9199-44E5-BFA4-193886FDABC2}"/>
              </a:ext>
            </a:extLst>
          </p:cNvPr>
          <p:cNvGraphicFramePr>
            <a:graphicFrameLocks noGrp="1"/>
          </p:cNvGraphicFramePr>
          <p:nvPr/>
        </p:nvGraphicFramePr>
        <p:xfrm>
          <a:off x="7788215" y="1084178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C118E13-C51D-4282-9B29-806E7E51A36D}"/>
              </a:ext>
            </a:extLst>
          </p:cNvPr>
          <p:cNvSpPr txBox="1">
            <a:spLocks/>
          </p:cNvSpPr>
          <p:nvPr/>
        </p:nvSpPr>
        <p:spPr>
          <a:xfrm>
            <a:off x="7851477" y="206702"/>
            <a:ext cx="4255699" cy="18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(A) </a:t>
            </a: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015589CB-8255-4E2F-B29D-8E47D2C25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1445"/>
              </p:ext>
            </p:extLst>
          </p:nvPr>
        </p:nvGraphicFramePr>
        <p:xfrm>
          <a:off x="400886" y="931652"/>
          <a:ext cx="3557545" cy="204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09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36709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92205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895795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2132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</a:tblGrid>
              <a:tr h="330109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</a:rPr>
                        <a:t>OrderID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</a:rPr>
                        <a:t>OrderDate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40671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21184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121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1211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3-Feb-2012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15-Jan-2010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31077"/>
                  </a:ext>
                </a:extLst>
              </a:tr>
              <a:tr h="3301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EEE4BEDA-C08D-4A13-B9BA-A489E9F26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35915"/>
              </p:ext>
            </p:extLst>
          </p:nvPr>
        </p:nvGraphicFramePr>
        <p:xfrm>
          <a:off x="4547563" y="948900"/>
          <a:ext cx="2295582" cy="192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12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18903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105096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CustomerID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300 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Tryon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400741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..(1,000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67" name="Plus Sign 66">
            <a:extLst>
              <a:ext uri="{FF2B5EF4-FFF2-40B4-BE49-F238E27FC236}">
                <a16:creationId xmlns:a16="http://schemas.microsoft.com/office/drawing/2014/main" id="{59ECFED7-EA02-47F6-B9D3-9E4E3EA817E9}"/>
              </a:ext>
            </a:extLst>
          </p:cNvPr>
          <p:cNvSpPr/>
          <p:nvPr/>
        </p:nvSpPr>
        <p:spPr>
          <a:xfrm>
            <a:off x="4161397" y="1920605"/>
            <a:ext cx="265207" cy="2738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8810AFB5-0B28-4124-8415-2203BEAD5042}"/>
              </a:ext>
            </a:extLst>
          </p:cNvPr>
          <p:cNvSpPr/>
          <p:nvPr/>
        </p:nvSpPr>
        <p:spPr>
          <a:xfrm rot="16200000">
            <a:off x="7217673" y="2012651"/>
            <a:ext cx="287540" cy="411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5">
            <a:extLst>
              <a:ext uri="{FF2B5EF4-FFF2-40B4-BE49-F238E27FC236}">
                <a16:creationId xmlns:a16="http://schemas.microsoft.com/office/drawing/2014/main" id="{34C4851D-3CA2-482E-9781-879E4FB3046A}"/>
              </a:ext>
            </a:extLst>
          </p:cNvPr>
          <p:cNvGraphicFramePr>
            <a:graphicFrameLocks noGrp="1"/>
          </p:cNvGraphicFramePr>
          <p:nvPr/>
        </p:nvGraphicFramePr>
        <p:xfrm>
          <a:off x="7788215" y="4560623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..(500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E278A3E-C1BA-47C4-8A45-28FAD8374585}"/>
              </a:ext>
            </a:extLst>
          </p:cNvPr>
          <p:cNvSpPr txBox="1">
            <a:spLocks/>
          </p:cNvSpPr>
          <p:nvPr/>
        </p:nvSpPr>
        <p:spPr>
          <a:xfrm>
            <a:off x="7851477" y="3429000"/>
            <a:ext cx="4255699" cy="2134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(B) </a:t>
            </a: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u="sng" dirty="0"/>
              <a:t>  and </a:t>
            </a:r>
            <a:r>
              <a:rPr lang="en-US" sz="1200" u="sng" dirty="0" err="1"/>
              <a:t>O.OrderDate</a:t>
            </a:r>
            <a:r>
              <a:rPr lang="en-US" sz="1200" u="sng" dirty="0"/>
              <a:t> = ‘1-Jan-2010</a:t>
            </a:r>
            <a:r>
              <a:rPr lang="en-US" sz="1200" b="1" u="sng" dirty="0"/>
              <a:t>’   </a:t>
            </a:r>
            <a:r>
              <a:rPr lang="en-US" sz="1200" b="1" u="sng" dirty="0">
                <a:solidFill>
                  <a:srgbClr val="FF0000"/>
                </a:solidFill>
              </a:rPr>
              <a:t>/* returns 500 rows 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17DFC9DB-016B-4115-9DBE-3B3FBBCE5D19}"/>
              </a:ext>
            </a:extLst>
          </p:cNvPr>
          <p:cNvSpPr/>
          <p:nvPr/>
        </p:nvSpPr>
        <p:spPr>
          <a:xfrm rot="18301450">
            <a:off x="7217673" y="3226488"/>
            <a:ext cx="287540" cy="602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SubQueries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63" y="1253439"/>
            <a:ext cx="5488570" cy="5457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Traditional Join</a:t>
            </a:r>
          </a:p>
          <a:p>
            <a:r>
              <a:rPr lang="en-US" sz="2000" dirty="0"/>
              <a:t>Select * from Orders O, Customers C where </a:t>
            </a:r>
            <a:r>
              <a:rPr lang="en-US" sz="2000" dirty="0" err="1"/>
              <a:t>C.CustomerID</a:t>
            </a:r>
            <a:r>
              <a:rPr lang="en-US" sz="2000" dirty="0"/>
              <a:t> =</a:t>
            </a:r>
            <a:r>
              <a:rPr lang="en-US" sz="2000" dirty="0" err="1"/>
              <a:t>O.</a:t>
            </a:r>
            <a:r>
              <a:rPr lang="en-US" sz="2000" dirty="0" err="1">
                <a:solidFill>
                  <a:srgbClr val="FF0000"/>
                </a:solidFill>
              </a:rPr>
              <a:t>CustomerID</a:t>
            </a:r>
            <a:r>
              <a:rPr lang="en-US" sz="2000" dirty="0"/>
              <a:t> and </a:t>
            </a:r>
            <a:r>
              <a:rPr lang="en-US" sz="2000" dirty="0" err="1"/>
              <a:t>C.</a:t>
            </a:r>
            <a:r>
              <a:rPr lang="en-US" sz="2000" dirty="0" err="1">
                <a:solidFill>
                  <a:srgbClr val="FF0000"/>
                </a:solidFill>
              </a:rPr>
              <a:t>address</a:t>
            </a:r>
            <a:r>
              <a:rPr lang="en-US" sz="2000" dirty="0"/>
              <a:t> = ‘300 Trade’</a:t>
            </a:r>
          </a:p>
          <a:p>
            <a:pPr marL="0" indent="0">
              <a:buNone/>
            </a:pPr>
            <a:r>
              <a:rPr lang="en-US" sz="1200" dirty="0"/>
              <a:t>                  -- expect (500 address matches ~10%)</a:t>
            </a:r>
          </a:p>
          <a:p>
            <a:pPr marL="0" indent="0">
              <a:buNone/>
            </a:pPr>
            <a:r>
              <a:rPr lang="en-US" sz="2000" b="1" dirty="0"/>
              <a:t>Nested Loop Join</a:t>
            </a:r>
          </a:p>
          <a:p>
            <a:pPr>
              <a:buFontTx/>
              <a:buChar char="-"/>
            </a:pPr>
            <a:r>
              <a:rPr lang="en-US" sz="2000" dirty="0"/>
              <a:t>If address &amp; </a:t>
            </a:r>
            <a:r>
              <a:rPr lang="en-US" sz="2000" dirty="0" err="1"/>
              <a:t>customerID</a:t>
            </a:r>
            <a:r>
              <a:rPr lang="en-US" sz="2000" dirty="0"/>
              <a:t> is indexed – </a:t>
            </a:r>
          </a:p>
          <a:p>
            <a:pPr lvl="1">
              <a:buFontTx/>
              <a:buChar char="-"/>
            </a:pPr>
            <a:r>
              <a:rPr lang="en-US" sz="1600" dirty="0"/>
              <a:t>Drive query from Customers table, reduce set to 10%</a:t>
            </a:r>
          </a:p>
          <a:p>
            <a:pPr lvl="1">
              <a:buFontTx/>
              <a:buChar char="-"/>
            </a:pPr>
            <a:r>
              <a:rPr lang="en-US" sz="1600" dirty="0"/>
              <a:t>Indexed lookup on Orders</a:t>
            </a:r>
          </a:p>
          <a:p>
            <a:pPr lvl="1">
              <a:buFontTx/>
              <a:buChar char="-"/>
            </a:pPr>
            <a:r>
              <a:rPr lang="en-US" sz="1600" dirty="0"/>
              <a:t>Cost:  Customer (5 blocks) + </a:t>
            </a:r>
            <a:r>
              <a:rPr lang="en-US" sz="1600" dirty="0" err="1"/>
              <a:t>OrdersLookup</a:t>
            </a:r>
            <a:r>
              <a:rPr lang="en-US" sz="1600" dirty="0"/>
              <a:t> (500 * 105) = </a:t>
            </a:r>
            <a:r>
              <a:rPr lang="en-US" sz="1600" b="1" dirty="0"/>
              <a:t>~50k-100k reads*</a:t>
            </a:r>
          </a:p>
          <a:p>
            <a:pPr>
              <a:buFontTx/>
              <a:buChar char="-"/>
            </a:pPr>
            <a:r>
              <a:rPr lang="en-US" sz="2000" dirty="0"/>
              <a:t>Else </a:t>
            </a:r>
            <a:r>
              <a:rPr lang="en-US" sz="1800" dirty="0"/>
              <a:t>Standard NL join – 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600" dirty="0"/>
              <a:t>Drive w/ Orders:  1m rows (1k blocks) + (1m lookups) =~ </a:t>
            </a:r>
            <a:r>
              <a:rPr lang="en-US" sz="1600" b="1" dirty="0"/>
              <a:t>1m+ reads</a:t>
            </a:r>
          </a:p>
          <a:p>
            <a:pPr lvl="1">
              <a:buFontTx/>
              <a:buChar char="-"/>
            </a:pPr>
            <a:r>
              <a:rPr lang="en-US" sz="1600" dirty="0"/>
              <a:t>Drive w/ </a:t>
            </a:r>
            <a:r>
              <a:rPr lang="en-US" sz="1600" dirty="0" err="1"/>
              <a:t>Cutomers</a:t>
            </a:r>
            <a:r>
              <a:rPr lang="en-US" sz="1600" dirty="0"/>
              <a:t>:   5k rows (filtered down to 500) + (500 * 1m row lookups (1k blocks)) =~ </a:t>
            </a:r>
            <a:r>
              <a:rPr lang="en-US" sz="1600" b="1" dirty="0"/>
              <a:t>5m+ reads</a:t>
            </a:r>
          </a:p>
          <a:p>
            <a:pPr lvl="1">
              <a:buFontTx/>
              <a:buChar char="-"/>
            </a:pPr>
            <a:r>
              <a:rPr lang="en-US" sz="1600" dirty="0"/>
              <a:t>5,000,000 reads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300" dirty="0"/>
              <a:t>*(Rough estimate of 5 blocks to read customer table, 500 rows filtered.  500 * lookup of orders that results in 10% matches, or about 5 index reads + 100 data block reads (10%) == 500 + 500*105 = 50505 reads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01E5AFD-4012-4DCB-8B6A-BC95F23F4AEC}"/>
              </a:ext>
            </a:extLst>
          </p:cNvPr>
          <p:cNvSpPr txBox="1">
            <a:spLocks/>
          </p:cNvSpPr>
          <p:nvPr/>
        </p:nvSpPr>
        <p:spPr>
          <a:xfrm>
            <a:off x="6445721" y="1253331"/>
            <a:ext cx="42923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err="1"/>
              <a:t>SubQuery</a:t>
            </a:r>
            <a:r>
              <a:rPr lang="en-US" sz="2000" b="1" u="sng" dirty="0"/>
              <a:t> </a:t>
            </a:r>
          </a:p>
          <a:p>
            <a:r>
              <a:rPr lang="en-US" sz="2000" dirty="0"/>
              <a:t>Select * from Orders where </a:t>
            </a:r>
            <a:r>
              <a:rPr lang="en-US" sz="2000" dirty="0" err="1"/>
              <a:t>CustomerID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in (select </a:t>
            </a:r>
            <a:r>
              <a:rPr lang="en-US" sz="2000" dirty="0" err="1">
                <a:solidFill>
                  <a:schemeClr val="accent1"/>
                </a:solidFill>
              </a:rPr>
              <a:t>CustomerID</a:t>
            </a:r>
            <a:r>
              <a:rPr lang="en-US" sz="2000" dirty="0">
                <a:solidFill>
                  <a:schemeClr val="accent1"/>
                </a:solidFill>
              </a:rPr>
              <a:t> from Customers where address = ‘300 Trade’)</a:t>
            </a:r>
          </a:p>
          <a:p>
            <a:pPr>
              <a:buFontTx/>
              <a:buChar char="-"/>
            </a:pPr>
            <a:r>
              <a:rPr lang="en-US" sz="2000" dirty="0"/>
              <a:t>If address &amp; </a:t>
            </a:r>
            <a:r>
              <a:rPr lang="en-US" sz="2000" dirty="0" err="1"/>
              <a:t>customerID</a:t>
            </a:r>
            <a:r>
              <a:rPr lang="en-US" sz="2000" dirty="0"/>
              <a:t> is indexed</a:t>
            </a:r>
          </a:p>
          <a:p>
            <a:pPr lvl="1">
              <a:buFontTx/>
              <a:buChar char="-"/>
            </a:pPr>
            <a:r>
              <a:rPr lang="en-US" sz="1600" dirty="0"/>
              <a:t>IN clause is evaluated first and cached once (5 reads)</a:t>
            </a:r>
          </a:p>
          <a:p>
            <a:pPr lvl="1">
              <a:buFontTx/>
              <a:buChar char="-"/>
            </a:pPr>
            <a:r>
              <a:rPr lang="en-US" sz="1600" dirty="0"/>
              <a:t>Orders index lookup by </a:t>
            </a:r>
            <a:r>
              <a:rPr lang="en-US" sz="1600" dirty="0" err="1"/>
              <a:t>customerID</a:t>
            </a:r>
            <a:r>
              <a:rPr lang="en-US" sz="1600" dirty="0"/>
              <a:t> (500 rows * index lookup + block lookups == same ~50k-100k reads</a:t>
            </a:r>
          </a:p>
          <a:p>
            <a:pPr>
              <a:buFontTx/>
              <a:buChar char="-"/>
            </a:pPr>
            <a:r>
              <a:rPr lang="en-US" sz="2000" dirty="0"/>
              <a:t>Else</a:t>
            </a:r>
          </a:p>
          <a:p>
            <a:pPr lvl="1">
              <a:buFontTx/>
              <a:buChar char="-"/>
            </a:pPr>
            <a:r>
              <a:rPr lang="en-US" sz="1600" dirty="0"/>
              <a:t>IN clause evaluated first and cached (5 reads) </a:t>
            </a:r>
          </a:p>
          <a:p>
            <a:pPr lvl="1">
              <a:buFontTx/>
              <a:buChar char="-"/>
            </a:pPr>
            <a:r>
              <a:rPr lang="en-US" sz="1600" dirty="0"/>
              <a:t>Orders full scan and filter (1k block read + </a:t>
            </a:r>
            <a:r>
              <a:rPr lang="en-US" sz="1600"/>
              <a:t>1m * filter </a:t>
            </a:r>
            <a:r>
              <a:rPr lang="en-US" sz="1600" dirty="0"/>
              <a:t>operations)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Cost:  1005 reads + filter costs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50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SubQueries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(Correlated)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3098" cy="4351338"/>
          </a:xfrm>
        </p:spPr>
        <p:txBody>
          <a:bodyPr>
            <a:normAutofit/>
          </a:bodyPr>
          <a:lstStyle/>
          <a:p>
            <a:r>
              <a:rPr lang="en-US" dirty="0"/>
              <a:t>Select * from orders o where exists (select ‘x’ from customers where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r>
              <a:rPr lang="en-US" dirty="0"/>
              <a:t>)</a:t>
            </a:r>
          </a:p>
          <a:p>
            <a:r>
              <a:rPr lang="en-US" dirty="0"/>
              <a:t>Select * from orders o where </a:t>
            </a:r>
            <a:r>
              <a:rPr lang="en-US" dirty="0" err="1"/>
              <a:t>o.customerId</a:t>
            </a:r>
            <a:r>
              <a:rPr lang="en-US" dirty="0"/>
              <a:t> in (select </a:t>
            </a:r>
            <a:r>
              <a:rPr lang="en-US" dirty="0" err="1"/>
              <a:t>c.customer_id</a:t>
            </a:r>
            <a:r>
              <a:rPr lang="en-US" dirty="0"/>
              <a:t> from customers c where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Special case subquery that is really a join.</a:t>
            </a:r>
          </a:p>
          <a:p>
            <a:pPr marL="0" indent="0">
              <a:buNone/>
            </a:pPr>
            <a:r>
              <a:rPr lang="en-US" dirty="0"/>
              <a:t>For each row in orders a lookup will be done against customers on </a:t>
            </a:r>
            <a:r>
              <a:rPr lang="en-US" dirty="0" err="1"/>
              <a:t>customerId</a:t>
            </a:r>
            <a:r>
              <a:rPr lang="en-US" dirty="0"/>
              <a:t>.   </a:t>
            </a:r>
          </a:p>
          <a:p>
            <a:pPr marL="0" indent="0">
              <a:buNone/>
            </a:pPr>
            <a:r>
              <a:rPr lang="en-US" dirty="0"/>
              <a:t>Index is essential on inner lookup column (</a:t>
            </a:r>
            <a:r>
              <a:rPr lang="en-US" dirty="0" err="1"/>
              <a:t>Customers.CustomersID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276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E212-B344-4D0D-AAAE-62F5E6D2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for Now</a:t>
            </a:r>
          </a:p>
        </p:txBody>
      </p:sp>
    </p:spTree>
    <p:extLst>
      <p:ext uri="{BB962C8B-B14F-4D97-AF65-F5344CB8AC3E}">
        <p14:creationId xmlns:p14="http://schemas.microsoft.com/office/powerpoint/2010/main" val="425781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8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D5AA-0E62-42C2-8116-7C07A846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091F-ED24-44C5-837A-53A89A87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Organization (Single Table Query examples)</a:t>
            </a:r>
          </a:p>
          <a:p>
            <a:pPr lvl="1"/>
            <a:r>
              <a:rPr lang="en-US" dirty="0"/>
              <a:t>Block structures – Row Oriented</a:t>
            </a:r>
          </a:p>
          <a:p>
            <a:pPr lvl="1"/>
            <a:r>
              <a:rPr lang="en-US" dirty="0"/>
              <a:t>Index structures – Trees</a:t>
            </a:r>
          </a:p>
          <a:p>
            <a:r>
              <a:rPr lang="en-US" dirty="0"/>
              <a:t>Joins</a:t>
            </a:r>
          </a:p>
          <a:p>
            <a:pPr lvl="1"/>
            <a:r>
              <a:rPr lang="en-US" dirty="0"/>
              <a:t>Nested Loop Processing</a:t>
            </a:r>
          </a:p>
          <a:p>
            <a:pPr lvl="1"/>
            <a:r>
              <a:rPr lang="en-US" dirty="0"/>
              <a:t>Hash Joins and other Advanced methods</a:t>
            </a:r>
          </a:p>
          <a:p>
            <a:r>
              <a:rPr lang="en-US" dirty="0"/>
              <a:t>Next time: DB Specifics</a:t>
            </a:r>
          </a:p>
          <a:p>
            <a:pPr lvl="1"/>
            <a:r>
              <a:rPr lang="en-US" dirty="0"/>
              <a:t>Advanced Indexes and Data organization (Column DBs, Bitmapped Indexes)</a:t>
            </a:r>
          </a:p>
          <a:p>
            <a:pPr lvl="1"/>
            <a:r>
              <a:rPr lang="en-US"/>
              <a:t>Vendor specific “explain” plans</a:t>
            </a:r>
            <a:endParaRPr lang="en-US" dirty="0"/>
          </a:p>
          <a:p>
            <a:pPr lvl="1"/>
            <a:r>
              <a:rPr lang="en-US" dirty="0"/>
              <a:t>Metadata on tables (index structures, histograms)</a:t>
            </a:r>
          </a:p>
          <a:p>
            <a:pPr lvl="1"/>
            <a:r>
              <a:rPr lang="en-US" dirty="0"/>
              <a:t>Putting it together in practice</a:t>
            </a:r>
          </a:p>
        </p:txBody>
      </p:sp>
    </p:spTree>
    <p:extLst>
      <p:ext uri="{BB962C8B-B14F-4D97-AF65-F5344CB8AC3E}">
        <p14:creationId xmlns:p14="http://schemas.microsoft.com/office/powerpoint/2010/main" val="9221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CCF3-9680-47CC-977A-B163FA35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Example/Schema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BCE8-479F-4142-BDBA-9840A442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5585"/>
            <a:ext cx="3837317" cy="704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* from </a:t>
            </a:r>
            <a:r>
              <a:rPr lang="en-US" sz="2400" u="sng" dirty="0"/>
              <a:t>Orders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28562-674E-4DCF-941A-95207AF4A849}"/>
              </a:ext>
            </a:extLst>
          </p:cNvPr>
          <p:cNvSpPr txBox="1">
            <a:spLocks/>
          </p:cNvSpPr>
          <p:nvPr/>
        </p:nvSpPr>
        <p:spPr>
          <a:xfrm>
            <a:off x="6400802" y="1595585"/>
            <a:ext cx="3646095" cy="60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Select * from </a:t>
            </a:r>
            <a:r>
              <a:rPr lang="en-US" sz="2400" u="sng" dirty="0"/>
              <a:t>Customers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32F544-1F9B-475A-B4E6-53EF7727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1750"/>
              </p:ext>
            </p:extLst>
          </p:nvPr>
        </p:nvGraphicFramePr>
        <p:xfrm>
          <a:off x="916317" y="2070336"/>
          <a:ext cx="4587335" cy="212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6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91746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91746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91746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91746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</a:tblGrid>
              <a:tr h="303979">
                <a:tc>
                  <a:txBody>
                    <a:bodyPr/>
                    <a:lstStyle/>
                    <a:p>
                      <a:r>
                        <a:rPr lang="en-US" sz="1100" dirty="0" err="1"/>
                        <a:t>OrderID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OrderDate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3-Feb-2012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15-Jan-2010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31077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8211188-B5D6-4DB1-903B-A2F585BA3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56421"/>
              </p:ext>
            </p:extLst>
          </p:nvPr>
        </p:nvGraphicFramePr>
        <p:xfrm>
          <a:off x="6503360" y="2070336"/>
          <a:ext cx="3440502" cy="182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34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1146834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1146834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</a:tblGrid>
              <a:tr h="3039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 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 Tryon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..(5,000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2184FB9-ACE2-45DA-864D-1BA17CEC3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55637"/>
              </p:ext>
            </p:extLst>
          </p:nvPr>
        </p:nvGraphicFramePr>
        <p:xfrm>
          <a:off x="4395400" y="4649943"/>
          <a:ext cx="6399120" cy="168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60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914160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36355">
                <a:tc>
                  <a:txBody>
                    <a:bodyPr/>
                    <a:lstStyle/>
                    <a:p>
                      <a:r>
                        <a:rPr lang="en-US" sz="1100" dirty="0" err="1"/>
                        <a:t>OrderID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36355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36355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36355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36355">
                <a:tc>
                  <a:txBody>
                    <a:bodyPr/>
                    <a:lstStyle/>
                    <a:p>
                      <a:r>
                        <a:rPr lang="en-US" sz="1100" dirty="0"/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D319F4-C11D-4C18-9F15-43974ED0DD96}"/>
              </a:ext>
            </a:extLst>
          </p:cNvPr>
          <p:cNvSpPr txBox="1">
            <a:spLocks/>
          </p:cNvSpPr>
          <p:nvPr/>
        </p:nvSpPr>
        <p:spPr>
          <a:xfrm>
            <a:off x="368060" y="4819289"/>
            <a:ext cx="4255699" cy="18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Where </a:t>
            </a:r>
            <a:r>
              <a:rPr lang="en-US" sz="2000" dirty="0" err="1"/>
              <a:t>O.CustomerID</a:t>
            </a:r>
            <a:r>
              <a:rPr lang="en-US" sz="2000" dirty="0"/>
              <a:t>=</a:t>
            </a:r>
            <a:r>
              <a:rPr lang="en-US" sz="2000" dirty="0" err="1"/>
              <a:t>C.CustomerID</a:t>
            </a: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74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161C-D437-48A1-8FC5-9F8E096C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Organization (Storage)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082D-D701-4EC4-A561-18FF4CA40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32" y="1328468"/>
            <a:ext cx="6742521" cy="548064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is Data Stored ?</a:t>
            </a:r>
          </a:p>
          <a:p>
            <a:pPr lvl="1"/>
            <a:r>
              <a:rPr lang="en-US" dirty="0"/>
              <a:t>Computers read data by blocks (physical location on hard disk platter)</a:t>
            </a:r>
          </a:p>
          <a:p>
            <a:pPr lvl="1"/>
            <a:r>
              <a:rPr lang="en-US" dirty="0"/>
              <a:t>Blocks hold data in row format</a:t>
            </a:r>
          </a:p>
          <a:p>
            <a:pPr lvl="1"/>
            <a:r>
              <a:rPr lang="en-US" dirty="0"/>
              <a:t>Many rows per block</a:t>
            </a:r>
          </a:p>
          <a:p>
            <a:pPr lvl="1"/>
            <a:r>
              <a:rPr lang="en-US" dirty="0"/>
              <a:t>Blocks are linked on disk</a:t>
            </a:r>
          </a:p>
          <a:p>
            <a:pPr lvl="1"/>
            <a:r>
              <a:rPr lang="en-US" dirty="0"/>
              <a:t>Blocks are loaded to memory for processing</a:t>
            </a:r>
          </a:p>
          <a:p>
            <a:r>
              <a:rPr lang="en-US" dirty="0"/>
              <a:t>Queries to profile today: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* from Orders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count(*) from Orders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* from Orders where </a:t>
            </a:r>
            <a:r>
              <a:rPr lang="en-US" dirty="0" err="1"/>
              <a:t>CreateDt</a:t>
            </a:r>
            <a:r>
              <a:rPr lang="en-US" dirty="0"/>
              <a:t> &gt; ’1-Jan-2000’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* from Orders where YEAR(</a:t>
            </a:r>
            <a:r>
              <a:rPr lang="en-US" dirty="0" err="1"/>
              <a:t>OrderDate</a:t>
            </a:r>
            <a:r>
              <a:rPr lang="en-US" dirty="0"/>
              <a:t>) &gt; ‘2000’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* from Orders O, Customers C where </a:t>
            </a:r>
            <a:r>
              <a:rPr lang="en-US" dirty="0" err="1"/>
              <a:t>O.CustomerID</a:t>
            </a:r>
            <a:r>
              <a:rPr lang="en-US" dirty="0"/>
              <a:t>=</a:t>
            </a:r>
            <a:r>
              <a:rPr lang="en-US" dirty="0" err="1"/>
              <a:t>C.CustomerID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* from Orders O, Customers C where </a:t>
            </a:r>
            <a:r>
              <a:rPr lang="en-US" dirty="0" err="1"/>
              <a:t>O.CustomerID</a:t>
            </a:r>
            <a:r>
              <a:rPr lang="en-US" dirty="0"/>
              <a:t>=</a:t>
            </a:r>
            <a:r>
              <a:rPr lang="en-US" dirty="0" err="1"/>
              <a:t>C.CustomerID</a:t>
            </a:r>
            <a:r>
              <a:rPr lang="en-US" dirty="0"/>
              <a:t> and </a:t>
            </a:r>
            <a:r>
              <a:rPr lang="en-US" dirty="0" err="1"/>
              <a:t>O.CreateDt</a:t>
            </a:r>
            <a:r>
              <a:rPr lang="en-US" dirty="0"/>
              <a:t> &gt; ‘1-Jan-2000’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51CCC-B79E-49E1-9C83-775E90227886}"/>
              </a:ext>
            </a:extLst>
          </p:cNvPr>
          <p:cNvSpPr/>
          <p:nvPr/>
        </p:nvSpPr>
        <p:spPr>
          <a:xfrm>
            <a:off x="8729931" y="1328468"/>
            <a:ext cx="3013494" cy="65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6FEBD50-21E2-46D8-9CE7-BDF0542B1B78}"/>
              </a:ext>
            </a:extLst>
          </p:cNvPr>
          <p:cNvSpPr/>
          <p:nvPr/>
        </p:nvSpPr>
        <p:spPr>
          <a:xfrm>
            <a:off x="8804693" y="2622342"/>
            <a:ext cx="2702943" cy="86264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EB2A6D-0796-4ACF-AE45-B0A857B29A61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flipH="1">
            <a:off x="9375245" y="3398806"/>
            <a:ext cx="596897" cy="60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CAE3A6-3549-4463-9335-0BA973BACBF0}"/>
              </a:ext>
            </a:extLst>
          </p:cNvPr>
          <p:cNvSpPr/>
          <p:nvPr/>
        </p:nvSpPr>
        <p:spPr>
          <a:xfrm>
            <a:off x="8948468" y="3099758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A7EDF3-1F6B-4499-865B-6FA897754FDE}"/>
              </a:ext>
            </a:extLst>
          </p:cNvPr>
          <p:cNvSpPr/>
          <p:nvPr/>
        </p:nvSpPr>
        <p:spPr>
          <a:xfrm>
            <a:off x="9236018" y="3209026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E7AEA-48EC-4460-A341-226D90B846CA}"/>
              </a:ext>
            </a:extLst>
          </p:cNvPr>
          <p:cNvSpPr/>
          <p:nvPr/>
        </p:nvSpPr>
        <p:spPr>
          <a:xfrm>
            <a:off x="9581078" y="316876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62CF4-6D47-485C-9CDC-23F6478EC566}"/>
              </a:ext>
            </a:extLst>
          </p:cNvPr>
          <p:cNvSpPr/>
          <p:nvPr/>
        </p:nvSpPr>
        <p:spPr>
          <a:xfrm>
            <a:off x="9742104" y="320902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C15C6D-5CCB-449B-9C61-A01259A6AD6C}"/>
              </a:ext>
            </a:extLst>
          </p:cNvPr>
          <p:cNvSpPr/>
          <p:nvPr/>
        </p:nvSpPr>
        <p:spPr>
          <a:xfrm>
            <a:off x="9903130" y="324928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E9241-93AD-4F94-AFFB-486FE0213C47}"/>
              </a:ext>
            </a:extLst>
          </p:cNvPr>
          <p:cNvSpPr/>
          <p:nvPr/>
        </p:nvSpPr>
        <p:spPr>
          <a:xfrm>
            <a:off x="10271180" y="319084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E7E11-47A8-4084-9A3A-DF9B48225642}"/>
              </a:ext>
            </a:extLst>
          </p:cNvPr>
          <p:cNvSpPr/>
          <p:nvPr/>
        </p:nvSpPr>
        <p:spPr>
          <a:xfrm>
            <a:off x="10650752" y="314529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DE686-18C0-4CAC-A923-103A527A1A5E}"/>
              </a:ext>
            </a:extLst>
          </p:cNvPr>
          <p:cNvSpPr/>
          <p:nvPr/>
        </p:nvSpPr>
        <p:spPr>
          <a:xfrm>
            <a:off x="11018805" y="2967223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62BB0A-F503-4267-B9A8-DF1C00B9F03A}"/>
              </a:ext>
            </a:extLst>
          </p:cNvPr>
          <p:cNvSpPr/>
          <p:nvPr/>
        </p:nvSpPr>
        <p:spPr>
          <a:xfrm>
            <a:off x="11053317" y="3116748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22AA4C7-19A7-4968-93C5-1B104FA104E2}"/>
              </a:ext>
            </a:extLst>
          </p:cNvPr>
          <p:cNvSpPr/>
          <p:nvPr/>
        </p:nvSpPr>
        <p:spPr>
          <a:xfrm rot="10800000">
            <a:off x="10041153" y="2110595"/>
            <a:ext cx="356551" cy="36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6C858A-A679-4A33-87D0-A0C2B7570E7F}"/>
              </a:ext>
            </a:extLst>
          </p:cNvPr>
          <p:cNvSpPr/>
          <p:nvPr/>
        </p:nvSpPr>
        <p:spPr>
          <a:xfrm>
            <a:off x="8729931" y="1347328"/>
            <a:ext cx="190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836E9-31D5-4A28-8B60-B99032CB28CC}"/>
              </a:ext>
            </a:extLst>
          </p:cNvPr>
          <p:cNvSpPr/>
          <p:nvPr/>
        </p:nvSpPr>
        <p:spPr>
          <a:xfrm>
            <a:off x="9627080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43539A-6975-4C26-875F-DBD038A8D8EA}"/>
              </a:ext>
            </a:extLst>
          </p:cNvPr>
          <p:cNvSpPr/>
          <p:nvPr/>
        </p:nvSpPr>
        <p:spPr>
          <a:xfrm>
            <a:off x="9805354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736451-B695-463E-A1B9-A1B65C9D6EE4}"/>
              </a:ext>
            </a:extLst>
          </p:cNvPr>
          <p:cNvSpPr/>
          <p:nvPr/>
        </p:nvSpPr>
        <p:spPr>
          <a:xfrm>
            <a:off x="9983628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F90017-8CBD-487A-9845-B8C61F3711E4}"/>
              </a:ext>
            </a:extLst>
          </p:cNvPr>
          <p:cNvSpPr/>
          <p:nvPr/>
        </p:nvSpPr>
        <p:spPr>
          <a:xfrm>
            <a:off x="10161902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A58418-B1A0-4912-B98E-5573C31EA2F2}"/>
              </a:ext>
            </a:extLst>
          </p:cNvPr>
          <p:cNvSpPr/>
          <p:nvPr/>
        </p:nvSpPr>
        <p:spPr>
          <a:xfrm>
            <a:off x="10340176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92C082-AFBB-427A-A8E2-03507530B76F}"/>
              </a:ext>
            </a:extLst>
          </p:cNvPr>
          <p:cNvSpPr/>
          <p:nvPr/>
        </p:nvSpPr>
        <p:spPr>
          <a:xfrm>
            <a:off x="10518450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2600A2-E90C-4489-986E-076C2532EBF4}"/>
              </a:ext>
            </a:extLst>
          </p:cNvPr>
          <p:cNvSpPr/>
          <p:nvPr/>
        </p:nvSpPr>
        <p:spPr>
          <a:xfrm>
            <a:off x="10696724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6A8DC-58F9-48AD-9B03-C073F90FE897}"/>
              </a:ext>
            </a:extLst>
          </p:cNvPr>
          <p:cNvSpPr/>
          <p:nvPr/>
        </p:nvSpPr>
        <p:spPr>
          <a:xfrm>
            <a:off x="10874998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DB657-71D5-4F39-ACD3-DAAD9D8CD75C}"/>
              </a:ext>
            </a:extLst>
          </p:cNvPr>
          <p:cNvSpPr/>
          <p:nvPr/>
        </p:nvSpPr>
        <p:spPr>
          <a:xfrm>
            <a:off x="11053272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42F50D-97E4-429B-8217-44B3DD75759F}"/>
              </a:ext>
            </a:extLst>
          </p:cNvPr>
          <p:cNvSpPr/>
          <p:nvPr/>
        </p:nvSpPr>
        <p:spPr>
          <a:xfrm>
            <a:off x="9463501" y="2575523"/>
            <a:ext cx="150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Disk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CAC5B88-D935-4A9E-8866-02D22931E8F0}"/>
              </a:ext>
            </a:extLst>
          </p:cNvPr>
          <p:cNvSpPr/>
          <p:nvPr/>
        </p:nvSpPr>
        <p:spPr>
          <a:xfrm rot="10800000">
            <a:off x="9463501" y="858902"/>
            <a:ext cx="1325274" cy="354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CD6D73-8A73-4CA2-B7DC-0724FC2CB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22" y="19016"/>
            <a:ext cx="807738" cy="8398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E61B4B-5575-451A-9EE4-0101606B1A6B}"/>
              </a:ext>
            </a:extLst>
          </p:cNvPr>
          <p:cNvSpPr/>
          <p:nvPr/>
        </p:nvSpPr>
        <p:spPr>
          <a:xfrm>
            <a:off x="7007064" y="4001294"/>
            <a:ext cx="4736361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3534343434323,1,,Wood,1-Jan-1995,,500</a:t>
            </a:r>
          </a:p>
          <a:p>
            <a:pPr lvl="1"/>
            <a:r>
              <a:rPr lang="en-US" sz="1200" dirty="0"/>
              <a:t>3234124143132,2,,Paper,1-Mar-2005,1</a:t>
            </a:r>
          </a:p>
          <a:p>
            <a:pPr lvl="1"/>
            <a:r>
              <a:rPr lang="en-US" sz="1200" dirty="0"/>
              <a:t>8123124123213,3,,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DBB3B9-8E26-4F3E-A35F-A09F09759E5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0041153" y="3265604"/>
            <a:ext cx="230027" cy="584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037C1E-F33A-4269-ADE6-2849281F0B13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flipH="1">
            <a:off x="9376820" y="3340366"/>
            <a:ext cx="963372" cy="171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ADE833-3E47-4637-A842-B678138F6319}"/>
              </a:ext>
            </a:extLst>
          </p:cNvPr>
          <p:cNvSpPr/>
          <p:nvPr/>
        </p:nvSpPr>
        <p:spPr>
          <a:xfrm>
            <a:off x="7008639" y="5054115"/>
            <a:ext cx="4736361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Pens,15-Feb-2009 15000</a:t>
            </a:r>
          </a:p>
          <a:p>
            <a:pPr lvl="1"/>
            <a:r>
              <a:rPr lang="en-US" sz="1200" dirty="0"/>
              <a:t>2341123123123,4,,….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B85BA6-FB95-4B17-875B-2AF2BF1A205A}"/>
              </a:ext>
            </a:extLst>
          </p:cNvPr>
          <p:cNvSpPr/>
          <p:nvPr/>
        </p:nvSpPr>
        <p:spPr>
          <a:xfrm>
            <a:off x="6801025" y="6433526"/>
            <a:ext cx="3276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i="1" dirty="0" err="1"/>
              <a:t>OrderID</a:t>
            </a:r>
            <a:r>
              <a:rPr lang="en-US" sz="1200" i="1" dirty="0"/>
              <a:t>, </a:t>
            </a:r>
            <a:r>
              <a:rPr lang="en-US" sz="1200" i="1" dirty="0" err="1"/>
              <a:t>CustomerID,Item,OrderDate</a:t>
            </a:r>
            <a:r>
              <a:rPr lang="en-US" sz="1200" i="1" dirty="0"/>
              <a:t>, Qty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1885C8-8CD3-41C0-A7FC-9EE6B640E6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0409203" y="3220062"/>
            <a:ext cx="241549" cy="455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898A9D-FB2A-4B42-800C-A9C8D8BBBA72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 flipH="1">
            <a:off x="9375245" y="3294824"/>
            <a:ext cx="1344519" cy="268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D75201A-7232-4564-A0D7-B3A6557DFB84}"/>
              </a:ext>
            </a:extLst>
          </p:cNvPr>
          <p:cNvSpPr/>
          <p:nvPr/>
        </p:nvSpPr>
        <p:spPr>
          <a:xfrm>
            <a:off x="7007064" y="5982303"/>
            <a:ext cx="4736361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i="1" dirty="0"/>
              <a:t>……….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90B68EB-5C00-4B08-B654-3C6D8826CC69}"/>
              </a:ext>
            </a:extLst>
          </p:cNvPr>
          <p:cNvSpPr/>
          <p:nvPr/>
        </p:nvSpPr>
        <p:spPr>
          <a:xfrm>
            <a:off x="8926849" y="484927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861CAAF-E54A-4D8B-BCAD-EA9F3E7B381B}"/>
              </a:ext>
            </a:extLst>
          </p:cNvPr>
          <p:cNvSpPr/>
          <p:nvPr/>
        </p:nvSpPr>
        <p:spPr>
          <a:xfrm>
            <a:off x="8948478" y="574332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20" y="194268"/>
            <a:ext cx="7247626" cy="1325563"/>
          </a:xfrm>
        </p:spPr>
        <p:txBody>
          <a:bodyPr/>
          <a:lstStyle/>
          <a:p>
            <a:r>
              <a:rPr lang="en-US" dirty="0"/>
              <a:t>1. Select * from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099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Queries all columns all rows</a:t>
            </a:r>
          </a:p>
          <a:p>
            <a:r>
              <a:rPr lang="en-US" dirty="0"/>
              <a:t>“Full table scan” </a:t>
            </a:r>
          </a:p>
          <a:p>
            <a:pPr lvl="1"/>
            <a:r>
              <a:rPr lang="en-US" dirty="0"/>
              <a:t>Read all blocks from disk to memory </a:t>
            </a:r>
          </a:p>
          <a:p>
            <a:pPr lvl="1"/>
            <a:r>
              <a:rPr lang="en-US" dirty="0"/>
              <a:t>Transmit over the network to client</a:t>
            </a:r>
          </a:p>
          <a:p>
            <a:r>
              <a:rPr lang="en-US" dirty="0"/>
              <a:t>One block may contain n-records</a:t>
            </a:r>
          </a:p>
          <a:p>
            <a:r>
              <a:rPr lang="en-US" dirty="0"/>
              <a:t>m-blocks need to be scanned and read into memory</a:t>
            </a:r>
          </a:p>
          <a:p>
            <a:r>
              <a:rPr lang="en-US" dirty="0"/>
              <a:t>Can be very slow and expensive if results don’t fit into memory</a:t>
            </a:r>
          </a:p>
          <a:p>
            <a:r>
              <a:rPr lang="en-US" dirty="0"/>
              <a:t>If 1 block = ~1000rows, system must read/fetch 1,000 blocks from Disk to Memory</a:t>
            </a:r>
          </a:p>
          <a:p>
            <a:r>
              <a:rPr lang="en-US" dirty="0"/>
              <a:t>In addition “Select *” requires all data to be moved to the end user (Network I/O)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033B8-B7CD-444D-A1A4-3E7FF650AF48}"/>
              </a:ext>
            </a:extLst>
          </p:cNvPr>
          <p:cNvSpPr/>
          <p:nvPr/>
        </p:nvSpPr>
        <p:spPr>
          <a:xfrm>
            <a:off x="8729931" y="1328468"/>
            <a:ext cx="3013494" cy="65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B1DE1CD9-46CC-4DCF-8761-3A54E6A2FFC4}"/>
              </a:ext>
            </a:extLst>
          </p:cNvPr>
          <p:cNvSpPr/>
          <p:nvPr/>
        </p:nvSpPr>
        <p:spPr>
          <a:xfrm>
            <a:off x="8804693" y="2622342"/>
            <a:ext cx="2702943" cy="86264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798A37-AF75-4CCB-BD15-44D417E3B2A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9375245" y="3398806"/>
            <a:ext cx="596897" cy="60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70FE99-E1CA-4BB4-B312-4EFC55550A0D}"/>
              </a:ext>
            </a:extLst>
          </p:cNvPr>
          <p:cNvSpPr/>
          <p:nvPr/>
        </p:nvSpPr>
        <p:spPr>
          <a:xfrm>
            <a:off x="8948468" y="3099758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DBD359-892D-4FA7-80F6-E9E2247AEE80}"/>
              </a:ext>
            </a:extLst>
          </p:cNvPr>
          <p:cNvSpPr/>
          <p:nvPr/>
        </p:nvSpPr>
        <p:spPr>
          <a:xfrm>
            <a:off x="9236018" y="3209026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0FCF24-D67A-4184-A7E1-F7E9A178263C}"/>
              </a:ext>
            </a:extLst>
          </p:cNvPr>
          <p:cNvSpPr/>
          <p:nvPr/>
        </p:nvSpPr>
        <p:spPr>
          <a:xfrm>
            <a:off x="9581078" y="316876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8BFDC8-B93F-439D-9A48-005BCF880568}"/>
              </a:ext>
            </a:extLst>
          </p:cNvPr>
          <p:cNvSpPr/>
          <p:nvPr/>
        </p:nvSpPr>
        <p:spPr>
          <a:xfrm>
            <a:off x="9742104" y="320902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C9C8D0-07FA-4839-A724-47214FD0244D}"/>
              </a:ext>
            </a:extLst>
          </p:cNvPr>
          <p:cNvSpPr/>
          <p:nvPr/>
        </p:nvSpPr>
        <p:spPr>
          <a:xfrm>
            <a:off x="9903130" y="324928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2FA25-FF4F-40FA-804C-03888238021B}"/>
              </a:ext>
            </a:extLst>
          </p:cNvPr>
          <p:cNvSpPr/>
          <p:nvPr/>
        </p:nvSpPr>
        <p:spPr>
          <a:xfrm>
            <a:off x="10271180" y="319084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9F8DFD-4289-4171-9113-196776247D8B}"/>
              </a:ext>
            </a:extLst>
          </p:cNvPr>
          <p:cNvSpPr/>
          <p:nvPr/>
        </p:nvSpPr>
        <p:spPr>
          <a:xfrm>
            <a:off x="10650752" y="314529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9EE94-74A2-4884-9B4E-B4366CB63239}"/>
              </a:ext>
            </a:extLst>
          </p:cNvPr>
          <p:cNvSpPr/>
          <p:nvPr/>
        </p:nvSpPr>
        <p:spPr>
          <a:xfrm>
            <a:off x="11018805" y="2967223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873EB-1680-4669-BCDB-97B29BA9BEBE}"/>
              </a:ext>
            </a:extLst>
          </p:cNvPr>
          <p:cNvSpPr/>
          <p:nvPr/>
        </p:nvSpPr>
        <p:spPr>
          <a:xfrm>
            <a:off x="11053317" y="3116748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40BD2CA-16C7-44EF-8F4D-2C3EEC8646FD}"/>
              </a:ext>
            </a:extLst>
          </p:cNvPr>
          <p:cNvSpPr/>
          <p:nvPr/>
        </p:nvSpPr>
        <p:spPr>
          <a:xfrm rot="10800000">
            <a:off x="10041153" y="2110595"/>
            <a:ext cx="356551" cy="36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88A21-F1AC-4B49-B82D-80CA31CAC609}"/>
              </a:ext>
            </a:extLst>
          </p:cNvPr>
          <p:cNvSpPr/>
          <p:nvPr/>
        </p:nvSpPr>
        <p:spPr>
          <a:xfrm>
            <a:off x="8729931" y="1347328"/>
            <a:ext cx="190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1B3ECC-BEDE-48E1-A031-011836769389}"/>
              </a:ext>
            </a:extLst>
          </p:cNvPr>
          <p:cNvSpPr/>
          <p:nvPr/>
        </p:nvSpPr>
        <p:spPr>
          <a:xfrm>
            <a:off x="9627080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F059D9-D28B-44BD-9B10-073248B770CA}"/>
              </a:ext>
            </a:extLst>
          </p:cNvPr>
          <p:cNvSpPr/>
          <p:nvPr/>
        </p:nvSpPr>
        <p:spPr>
          <a:xfrm>
            <a:off x="9805354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CB1239-102B-4EA0-9D23-27464852FB03}"/>
              </a:ext>
            </a:extLst>
          </p:cNvPr>
          <p:cNvSpPr/>
          <p:nvPr/>
        </p:nvSpPr>
        <p:spPr>
          <a:xfrm>
            <a:off x="9983628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0EBD75-0AFF-4474-A49D-11A801071297}"/>
              </a:ext>
            </a:extLst>
          </p:cNvPr>
          <p:cNvSpPr/>
          <p:nvPr/>
        </p:nvSpPr>
        <p:spPr>
          <a:xfrm>
            <a:off x="10161902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C1BD7C-B47F-40AE-8A5C-31F80FAAD9DA}"/>
              </a:ext>
            </a:extLst>
          </p:cNvPr>
          <p:cNvSpPr/>
          <p:nvPr/>
        </p:nvSpPr>
        <p:spPr>
          <a:xfrm>
            <a:off x="10340176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701D1-EE90-4B64-ACE1-65DA0BDE50AC}"/>
              </a:ext>
            </a:extLst>
          </p:cNvPr>
          <p:cNvSpPr/>
          <p:nvPr/>
        </p:nvSpPr>
        <p:spPr>
          <a:xfrm>
            <a:off x="10518450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93AAD9-5C0A-4B27-986C-8D3D43477DDF}"/>
              </a:ext>
            </a:extLst>
          </p:cNvPr>
          <p:cNvSpPr/>
          <p:nvPr/>
        </p:nvSpPr>
        <p:spPr>
          <a:xfrm>
            <a:off x="10696724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85458F-389B-414B-A1B2-03974FE5B9FE}"/>
              </a:ext>
            </a:extLst>
          </p:cNvPr>
          <p:cNvSpPr/>
          <p:nvPr/>
        </p:nvSpPr>
        <p:spPr>
          <a:xfrm>
            <a:off x="10874998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0E2872-B2BE-48B7-A4B1-2C420C146B76}"/>
              </a:ext>
            </a:extLst>
          </p:cNvPr>
          <p:cNvSpPr/>
          <p:nvPr/>
        </p:nvSpPr>
        <p:spPr>
          <a:xfrm>
            <a:off x="11053272" y="179144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743D56-8F04-4209-ABED-B4787527ED94}"/>
              </a:ext>
            </a:extLst>
          </p:cNvPr>
          <p:cNvSpPr/>
          <p:nvPr/>
        </p:nvSpPr>
        <p:spPr>
          <a:xfrm>
            <a:off x="9463501" y="2575523"/>
            <a:ext cx="150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Disk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E136A15-AF07-47AF-A17F-6AEAC7C58753}"/>
              </a:ext>
            </a:extLst>
          </p:cNvPr>
          <p:cNvSpPr/>
          <p:nvPr/>
        </p:nvSpPr>
        <p:spPr>
          <a:xfrm rot="10800000">
            <a:off x="9463501" y="858902"/>
            <a:ext cx="1325274" cy="354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5F966C8-E6B8-4F1F-812C-08D65886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22" y="19016"/>
            <a:ext cx="807738" cy="839887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7B761A-59C2-4BA6-994F-2C25DEDAD31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0041153" y="3265604"/>
            <a:ext cx="230027" cy="584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5A2020-F1D6-48B2-96F1-CFD0AE718DF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76820" y="3340366"/>
            <a:ext cx="963372" cy="171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D76ED4-BDFC-4DA4-A66B-4E814069530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0409203" y="3220062"/>
            <a:ext cx="241549" cy="455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2309BE-EE80-4DF4-9379-5B01B64E1CD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375245" y="3294824"/>
            <a:ext cx="1344519" cy="268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FDBD3FF-0780-4BBE-93AB-19050DF8EC4A}"/>
              </a:ext>
            </a:extLst>
          </p:cNvPr>
          <p:cNvSpPr/>
          <p:nvPr/>
        </p:nvSpPr>
        <p:spPr>
          <a:xfrm>
            <a:off x="7007064" y="4001294"/>
            <a:ext cx="4736361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3534343434323,1,,Wood,1-Jan-1995,,500</a:t>
            </a:r>
          </a:p>
          <a:p>
            <a:pPr lvl="1"/>
            <a:r>
              <a:rPr lang="en-US" sz="1200" dirty="0"/>
              <a:t>3234124143132,2,,Paper,1-Mar-2005,1</a:t>
            </a:r>
          </a:p>
          <a:p>
            <a:pPr lvl="1"/>
            <a:r>
              <a:rPr lang="en-US" sz="1200" dirty="0"/>
              <a:t>8123124123213,3,,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93D9DB-09CA-49E2-A87A-85AD548CE32C}"/>
              </a:ext>
            </a:extLst>
          </p:cNvPr>
          <p:cNvSpPr/>
          <p:nvPr/>
        </p:nvSpPr>
        <p:spPr>
          <a:xfrm>
            <a:off x="7008639" y="5054115"/>
            <a:ext cx="4736361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Pens,15-Feb-2009 15000</a:t>
            </a:r>
          </a:p>
          <a:p>
            <a:pPr lvl="1"/>
            <a:r>
              <a:rPr lang="en-US" sz="1200" dirty="0"/>
              <a:t>2341123123123,4,,….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CCB11-E9A6-4EA2-A7D5-5A8560B94572}"/>
              </a:ext>
            </a:extLst>
          </p:cNvPr>
          <p:cNvSpPr/>
          <p:nvPr/>
        </p:nvSpPr>
        <p:spPr>
          <a:xfrm>
            <a:off x="6801025" y="6433526"/>
            <a:ext cx="3276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i="1" dirty="0" err="1"/>
              <a:t>OrderID</a:t>
            </a:r>
            <a:r>
              <a:rPr lang="en-US" sz="1200" i="1" dirty="0"/>
              <a:t>, </a:t>
            </a:r>
            <a:r>
              <a:rPr lang="en-US" sz="1200" i="1" dirty="0" err="1"/>
              <a:t>CustomerID,Item,OrderDate</a:t>
            </a:r>
            <a:r>
              <a:rPr lang="en-US" sz="1200" i="1" dirty="0"/>
              <a:t>, Qty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D6FB7C-8026-444E-A105-C95CAFF0BF0C}"/>
              </a:ext>
            </a:extLst>
          </p:cNvPr>
          <p:cNvSpPr/>
          <p:nvPr/>
        </p:nvSpPr>
        <p:spPr>
          <a:xfrm>
            <a:off x="7007064" y="5982303"/>
            <a:ext cx="4736361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i="1" dirty="0"/>
              <a:t>……….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EB7E0D9-EA0B-4F7E-BC38-B6649631D3F8}"/>
              </a:ext>
            </a:extLst>
          </p:cNvPr>
          <p:cNvSpPr/>
          <p:nvPr/>
        </p:nvSpPr>
        <p:spPr>
          <a:xfrm>
            <a:off x="8926849" y="484927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B5A6663-B093-49FE-810F-10661DB78551}"/>
              </a:ext>
            </a:extLst>
          </p:cNvPr>
          <p:cNvSpPr/>
          <p:nvPr/>
        </p:nvSpPr>
        <p:spPr>
          <a:xfrm>
            <a:off x="8948478" y="574332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49" y="262290"/>
            <a:ext cx="7247626" cy="1325563"/>
          </a:xfrm>
        </p:spPr>
        <p:txBody>
          <a:bodyPr/>
          <a:lstStyle/>
          <a:p>
            <a:r>
              <a:rPr lang="en-US" dirty="0"/>
              <a:t>2. Select count(*) from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0992" cy="4351338"/>
          </a:xfrm>
        </p:spPr>
        <p:txBody>
          <a:bodyPr/>
          <a:lstStyle/>
          <a:p>
            <a:r>
              <a:rPr lang="en-US" dirty="0"/>
              <a:t>Same as prior, but the database engine has to count the results and only return 1 row</a:t>
            </a:r>
          </a:p>
          <a:p>
            <a:r>
              <a:rPr lang="en-US" dirty="0"/>
              <a:t>Same disk i/o ?   Almost same, count(*) is optimized but still scans 1,000 blocks</a:t>
            </a:r>
          </a:p>
          <a:p>
            <a:r>
              <a:rPr lang="en-US" dirty="0"/>
              <a:t>Less network i/o ?  Yes, only delivers aggregate 1 row/1 column to end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033B8-B7CD-444D-A1A4-3E7FF650AF48}"/>
              </a:ext>
            </a:extLst>
          </p:cNvPr>
          <p:cNvSpPr/>
          <p:nvPr/>
        </p:nvSpPr>
        <p:spPr>
          <a:xfrm>
            <a:off x="8729931" y="1328468"/>
            <a:ext cx="3013494" cy="1081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88A21-F1AC-4B49-B82D-80CA31CAC609}"/>
              </a:ext>
            </a:extLst>
          </p:cNvPr>
          <p:cNvSpPr/>
          <p:nvPr/>
        </p:nvSpPr>
        <p:spPr>
          <a:xfrm>
            <a:off x="8729931" y="1347328"/>
            <a:ext cx="190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1B3ECC-BEDE-48E1-A031-011836769389}"/>
              </a:ext>
            </a:extLst>
          </p:cNvPr>
          <p:cNvSpPr/>
          <p:nvPr/>
        </p:nvSpPr>
        <p:spPr>
          <a:xfrm>
            <a:off x="9627080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F059D9-D28B-44BD-9B10-073248B770CA}"/>
              </a:ext>
            </a:extLst>
          </p:cNvPr>
          <p:cNvSpPr/>
          <p:nvPr/>
        </p:nvSpPr>
        <p:spPr>
          <a:xfrm>
            <a:off x="9805354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CB1239-102B-4EA0-9D23-27464852FB03}"/>
              </a:ext>
            </a:extLst>
          </p:cNvPr>
          <p:cNvSpPr/>
          <p:nvPr/>
        </p:nvSpPr>
        <p:spPr>
          <a:xfrm>
            <a:off x="9983628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0EBD75-0AFF-4474-A49D-11A801071297}"/>
              </a:ext>
            </a:extLst>
          </p:cNvPr>
          <p:cNvSpPr/>
          <p:nvPr/>
        </p:nvSpPr>
        <p:spPr>
          <a:xfrm>
            <a:off x="10161902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C1BD7C-B47F-40AE-8A5C-31F80FAAD9DA}"/>
              </a:ext>
            </a:extLst>
          </p:cNvPr>
          <p:cNvSpPr/>
          <p:nvPr/>
        </p:nvSpPr>
        <p:spPr>
          <a:xfrm>
            <a:off x="10340176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701D1-EE90-4B64-ACE1-65DA0BDE50AC}"/>
              </a:ext>
            </a:extLst>
          </p:cNvPr>
          <p:cNvSpPr/>
          <p:nvPr/>
        </p:nvSpPr>
        <p:spPr>
          <a:xfrm>
            <a:off x="10518450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93AAD9-5C0A-4B27-986C-8D3D43477DDF}"/>
              </a:ext>
            </a:extLst>
          </p:cNvPr>
          <p:cNvSpPr/>
          <p:nvPr/>
        </p:nvSpPr>
        <p:spPr>
          <a:xfrm>
            <a:off x="10696724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85458F-389B-414B-A1B2-03974FE5B9FE}"/>
              </a:ext>
            </a:extLst>
          </p:cNvPr>
          <p:cNvSpPr/>
          <p:nvPr/>
        </p:nvSpPr>
        <p:spPr>
          <a:xfrm>
            <a:off x="10874998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0E2872-B2BE-48B7-A4B1-2C420C146B76}"/>
              </a:ext>
            </a:extLst>
          </p:cNvPr>
          <p:cNvSpPr/>
          <p:nvPr/>
        </p:nvSpPr>
        <p:spPr>
          <a:xfrm>
            <a:off x="11053272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E136A15-AF07-47AF-A17F-6AEAC7C58753}"/>
              </a:ext>
            </a:extLst>
          </p:cNvPr>
          <p:cNvSpPr/>
          <p:nvPr/>
        </p:nvSpPr>
        <p:spPr>
          <a:xfrm rot="10800000">
            <a:off x="10335846" y="857504"/>
            <a:ext cx="112123" cy="368061"/>
          </a:xfrm>
          <a:prstGeom prst="downArrow">
            <a:avLst>
              <a:gd name="adj1" fmla="val 50000"/>
              <a:gd name="adj2" fmla="val 54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5F966C8-E6B8-4F1F-812C-08D65886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966" y="19016"/>
            <a:ext cx="807738" cy="839887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2406342F-8835-4770-8F3C-1026B336F6F4}"/>
              </a:ext>
            </a:extLst>
          </p:cNvPr>
          <p:cNvSpPr/>
          <p:nvPr/>
        </p:nvSpPr>
        <p:spPr>
          <a:xfrm rot="10800000">
            <a:off x="10236677" y="1943974"/>
            <a:ext cx="356551" cy="16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91387A-49AA-4A66-8DA3-7AC2F2741D98}"/>
              </a:ext>
            </a:extLst>
          </p:cNvPr>
          <p:cNvSpPr/>
          <p:nvPr/>
        </p:nvSpPr>
        <p:spPr>
          <a:xfrm>
            <a:off x="10331549" y="176657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8E81EBF9-2B62-4CCB-A274-3E991CD43253}"/>
              </a:ext>
            </a:extLst>
          </p:cNvPr>
          <p:cNvSpPr/>
          <p:nvPr/>
        </p:nvSpPr>
        <p:spPr>
          <a:xfrm>
            <a:off x="8885207" y="3017358"/>
            <a:ext cx="2702943" cy="86264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6029BE-1B79-4EBF-AFDC-3430D2F7F2F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455759" y="3793822"/>
            <a:ext cx="596897" cy="60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EA21126-32C6-4FFC-832D-3A7908F1B042}"/>
              </a:ext>
            </a:extLst>
          </p:cNvPr>
          <p:cNvSpPr/>
          <p:nvPr/>
        </p:nvSpPr>
        <p:spPr>
          <a:xfrm>
            <a:off x="9028982" y="3494774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BB5932-55D2-4E6A-AE71-CFE08535552F}"/>
              </a:ext>
            </a:extLst>
          </p:cNvPr>
          <p:cNvSpPr/>
          <p:nvPr/>
        </p:nvSpPr>
        <p:spPr>
          <a:xfrm>
            <a:off x="9316532" y="3604042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0E934C-B85A-4A40-841F-641F7C8B8881}"/>
              </a:ext>
            </a:extLst>
          </p:cNvPr>
          <p:cNvSpPr/>
          <p:nvPr/>
        </p:nvSpPr>
        <p:spPr>
          <a:xfrm>
            <a:off x="9661592" y="356378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8AA446-5A5D-49D2-9339-F3A382DED123}"/>
              </a:ext>
            </a:extLst>
          </p:cNvPr>
          <p:cNvSpPr/>
          <p:nvPr/>
        </p:nvSpPr>
        <p:spPr>
          <a:xfrm>
            <a:off x="9822618" y="360404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ADB7D4-50A9-4680-A8A0-57617C7CE196}"/>
              </a:ext>
            </a:extLst>
          </p:cNvPr>
          <p:cNvSpPr/>
          <p:nvPr/>
        </p:nvSpPr>
        <p:spPr>
          <a:xfrm>
            <a:off x="9983644" y="3644297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35ED68-298D-450E-B63E-205651ACA56D}"/>
              </a:ext>
            </a:extLst>
          </p:cNvPr>
          <p:cNvSpPr/>
          <p:nvPr/>
        </p:nvSpPr>
        <p:spPr>
          <a:xfrm>
            <a:off x="10351694" y="3585857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769048-B17E-4B52-889C-E9975512F264}"/>
              </a:ext>
            </a:extLst>
          </p:cNvPr>
          <p:cNvSpPr/>
          <p:nvPr/>
        </p:nvSpPr>
        <p:spPr>
          <a:xfrm>
            <a:off x="10731266" y="354031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0D9E4C-4824-4A15-866E-7CA2E9C0F47D}"/>
              </a:ext>
            </a:extLst>
          </p:cNvPr>
          <p:cNvSpPr/>
          <p:nvPr/>
        </p:nvSpPr>
        <p:spPr>
          <a:xfrm>
            <a:off x="11099319" y="336223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92E734-A5A8-4222-A6E0-FBC877A63031}"/>
              </a:ext>
            </a:extLst>
          </p:cNvPr>
          <p:cNvSpPr/>
          <p:nvPr/>
        </p:nvSpPr>
        <p:spPr>
          <a:xfrm>
            <a:off x="11133831" y="3511764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E253AD8-07BD-44B7-B47A-34E7CF33ED62}"/>
              </a:ext>
            </a:extLst>
          </p:cNvPr>
          <p:cNvSpPr/>
          <p:nvPr/>
        </p:nvSpPr>
        <p:spPr>
          <a:xfrm rot="10800000">
            <a:off x="10121667" y="2505611"/>
            <a:ext cx="356551" cy="36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36A075-B691-41BA-9554-5BF4C1E8E631}"/>
              </a:ext>
            </a:extLst>
          </p:cNvPr>
          <p:cNvSpPr/>
          <p:nvPr/>
        </p:nvSpPr>
        <p:spPr>
          <a:xfrm>
            <a:off x="9544015" y="2970539"/>
            <a:ext cx="150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Disk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6A91D6-3A70-418E-BCC9-0676D858D81B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10121667" y="3660620"/>
            <a:ext cx="230027" cy="584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72FA02-DEA3-497F-9C5A-A4E573B75A0B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9457334" y="3735382"/>
            <a:ext cx="963372" cy="171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1C49BE-C177-4AB8-946C-3CDCC90CDA0E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10489717" y="3615078"/>
            <a:ext cx="241549" cy="455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E8CADA-58F1-455D-8A56-344106117A7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455759" y="3689840"/>
            <a:ext cx="1344519" cy="267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EE89B2-CF39-4750-A444-0A3612FB53E5}"/>
              </a:ext>
            </a:extLst>
          </p:cNvPr>
          <p:cNvSpPr/>
          <p:nvPr/>
        </p:nvSpPr>
        <p:spPr>
          <a:xfrm>
            <a:off x="7007064" y="4415366"/>
            <a:ext cx="4736361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3534343434323,1,,Wood,1-Jan-1995,,500</a:t>
            </a:r>
          </a:p>
          <a:p>
            <a:pPr lvl="1"/>
            <a:r>
              <a:rPr lang="en-US" sz="1200" dirty="0"/>
              <a:t>3234124143132,2,,Paper,1-Mar-2005,1</a:t>
            </a:r>
          </a:p>
          <a:p>
            <a:pPr lvl="1"/>
            <a:r>
              <a:rPr lang="en-US" sz="1200" dirty="0"/>
              <a:t>8123124123213,3,,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56061B-1671-42C0-BCE1-448E9A6EE6A9}"/>
              </a:ext>
            </a:extLst>
          </p:cNvPr>
          <p:cNvSpPr/>
          <p:nvPr/>
        </p:nvSpPr>
        <p:spPr>
          <a:xfrm>
            <a:off x="7008639" y="5468187"/>
            <a:ext cx="4736361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Pens,15-Feb-2009 15000</a:t>
            </a:r>
          </a:p>
          <a:p>
            <a:pPr lvl="1"/>
            <a:r>
              <a:rPr lang="en-US" sz="1200" dirty="0"/>
              <a:t>2341123123123,4,,….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FF0F79-8886-48FC-854B-F7AB23DFF5A4}"/>
              </a:ext>
            </a:extLst>
          </p:cNvPr>
          <p:cNvSpPr/>
          <p:nvPr/>
        </p:nvSpPr>
        <p:spPr>
          <a:xfrm>
            <a:off x="7017843" y="6561985"/>
            <a:ext cx="3276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i="1" dirty="0" err="1"/>
              <a:t>OrderID</a:t>
            </a:r>
            <a:r>
              <a:rPr lang="en-US" sz="1200" i="1" dirty="0"/>
              <a:t>, </a:t>
            </a:r>
            <a:r>
              <a:rPr lang="en-US" sz="1200" i="1" dirty="0" err="1"/>
              <a:t>CustomerID,Item,OrderDate</a:t>
            </a:r>
            <a:r>
              <a:rPr lang="en-US" sz="1200" i="1" dirty="0"/>
              <a:t>, Qty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A0658B-AE19-4C82-9ED8-F8A9137986CC}"/>
              </a:ext>
            </a:extLst>
          </p:cNvPr>
          <p:cNvSpPr/>
          <p:nvPr/>
        </p:nvSpPr>
        <p:spPr>
          <a:xfrm>
            <a:off x="7007064" y="6396375"/>
            <a:ext cx="4736361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i="1" dirty="0"/>
              <a:t>……….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A6F01D9B-657D-4F1A-A48A-6729C051DE10}"/>
              </a:ext>
            </a:extLst>
          </p:cNvPr>
          <p:cNvSpPr/>
          <p:nvPr/>
        </p:nvSpPr>
        <p:spPr>
          <a:xfrm>
            <a:off x="8926849" y="5263350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F8273754-CFB2-4927-B30C-CA9C53A55ED7}"/>
              </a:ext>
            </a:extLst>
          </p:cNvPr>
          <p:cNvSpPr/>
          <p:nvPr/>
        </p:nvSpPr>
        <p:spPr>
          <a:xfrm>
            <a:off x="8948478" y="6157400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What is an Index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051"/>
            <a:ext cx="6430992" cy="1081179"/>
          </a:xfrm>
        </p:spPr>
        <p:txBody>
          <a:bodyPr>
            <a:normAutofit/>
          </a:bodyPr>
          <a:lstStyle/>
          <a:p>
            <a:r>
              <a:rPr lang="en-US" dirty="0"/>
              <a:t>Similar to the index in the back of a book, Index on </a:t>
            </a:r>
            <a:r>
              <a:rPr lang="en-US" dirty="0" err="1"/>
              <a:t>OrderDate</a:t>
            </a:r>
            <a:r>
              <a:rPr lang="en-US" dirty="0"/>
              <a:t> </a:t>
            </a:r>
            <a:r>
              <a:rPr lang="en-US" b="1" dirty="0"/>
              <a:t>points </a:t>
            </a:r>
            <a:r>
              <a:rPr lang="en-US" dirty="0"/>
              <a:t>to Data Blocks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033B8-B7CD-444D-A1A4-3E7FF650AF48}"/>
              </a:ext>
            </a:extLst>
          </p:cNvPr>
          <p:cNvSpPr/>
          <p:nvPr/>
        </p:nvSpPr>
        <p:spPr>
          <a:xfrm>
            <a:off x="8729931" y="1328468"/>
            <a:ext cx="3013494" cy="1081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88A21-F1AC-4B49-B82D-80CA31CAC609}"/>
              </a:ext>
            </a:extLst>
          </p:cNvPr>
          <p:cNvSpPr/>
          <p:nvPr/>
        </p:nvSpPr>
        <p:spPr>
          <a:xfrm>
            <a:off x="8729931" y="1347328"/>
            <a:ext cx="190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1B3ECC-BEDE-48E1-A031-011836769389}"/>
              </a:ext>
            </a:extLst>
          </p:cNvPr>
          <p:cNvSpPr/>
          <p:nvPr/>
        </p:nvSpPr>
        <p:spPr>
          <a:xfrm>
            <a:off x="9627080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F059D9-D28B-44BD-9B10-073248B770CA}"/>
              </a:ext>
            </a:extLst>
          </p:cNvPr>
          <p:cNvSpPr/>
          <p:nvPr/>
        </p:nvSpPr>
        <p:spPr>
          <a:xfrm>
            <a:off x="9805354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CB1239-102B-4EA0-9D23-27464852FB03}"/>
              </a:ext>
            </a:extLst>
          </p:cNvPr>
          <p:cNvSpPr/>
          <p:nvPr/>
        </p:nvSpPr>
        <p:spPr>
          <a:xfrm>
            <a:off x="9983628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0EBD75-0AFF-4474-A49D-11A801071297}"/>
              </a:ext>
            </a:extLst>
          </p:cNvPr>
          <p:cNvSpPr/>
          <p:nvPr/>
        </p:nvSpPr>
        <p:spPr>
          <a:xfrm>
            <a:off x="10161902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C1BD7C-B47F-40AE-8A5C-31F80FAAD9DA}"/>
              </a:ext>
            </a:extLst>
          </p:cNvPr>
          <p:cNvSpPr/>
          <p:nvPr/>
        </p:nvSpPr>
        <p:spPr>
          <a:xfrm>
            <a:off x="10340176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701D1-EE90-4B64-ACE1-65DA0BDE50AC}"/>
              </a:ext>
            </a:extLst>
          </p:cNvPr>
          <p:cNvSpPr/>
          <p:nvPr/>
        </p:nvSpPr>
        <p:spPr>
          <a:xfrm>
            <a:off x="10518450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93AAD9-5C0A-4B27-986C-8D3D43477DDF}"/>
              </a:ext>
            </a:extLst>
          </p:cNvPr>
          <p:cNvSpPr/>
          <p:nvPr/>
        </p:nvSpPr>
        <p:spPr>
          <a:xfrm>
            <a:off x="10696724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85458F-389B-414B-A1B2-03974FE5B9FE}"/>
              </a:ext>
            </a:extLst>
          </p:cNvPr>
          <p:cNvSpPr/>
          <p:nvPr/>
        </p:nvSpPr>
        <p:spPr>
          <a:xfrm>
            <a:off x="10874998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0E2872-B2BE-48B7-A4B1-2C420C146B76}"/>
              </a:ext>
            </a:extLst>
          </p:cNvPr>
          <p:cNvSpPr/>
          <p:nvPr/>
        </p:nvSpPr>
        <p:spPr>
          <a:xfrm>
            <a:off x="11053272" y="2165258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E136A15-AF07-47AF-A17F-6AEAC7C58753}"/>
              </a:ext>
            </a:extLst>
          </p:cNvPr>
          <p:cNvSpPr/>
          <p:nvPr/>
        </p:nvSpPr>
        <p:spPr>
          <a:xfrm rot="10800000">
            <a:off x="10082802" y="857504"/>
            <a:ext cx="112123" cy="368061"/>
          </a:xfrm>
          <a:prstGeom prst="downArrow">
            <a:avLst>
              <a:gd name="adj1" fmla="val 50000"/>
              <a:gd name="adj2" fmla="val 54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5F966C8-E6B8-4F1F-812C-08D65886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22" y="19016"/>
            <a:ext cx="807738" cy="839887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2406342F-8835-4770-8F3C-1026B336F6F4}"/>
              </a:ext>
            </a:extLst>
          </p:cNvPr>
          <p:cNvSpPr/>
          <p:nvPr/>
        </p:nvSpPr>
        <p:spPr>
          <a:xfrm rot="10800000">
            <a:off x="10236677" y="1943974"/>
            <a:ext cx="356551" cy="16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91387A-49AA-4A66-8DA3-7AC2F2741D98}"/>
              </a:ext>
            </a:extLst>
          </p:cNvPr>
          <p:cNvSpPr/>
          <p:nvPr/>
        </p:nvSpPr>
        <p:spPr>
          <a:xfrm>
            <a:off x="10331549" y="1766573"/>
            <a:ext cx="169647" cy="1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41A51832-4BAC-43DC-A1C6-E2B340E1753C}"/>
              </a:ext>
            </a:extLst>
          </p:cNvPr>
          <p:cNvSpPr/>
          <p:nvPr/>
        </p:nvSpPr>
        <p:spPr>
          <a:xfrm>
            <a:off x="8885207" y="3017358"/>
            <a:ext cx="2702943" cy="86264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D41925-63FF-48BF-8D5C-02B32B3439F9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455759" y="3793822"/>
            <a:ext cx="596897" cy="60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3B9714D-4168-49D2-AC7A-5CB972E01A5D}"/>
              </a:ext>
            </a:extLst>
          </p:cNvPr>
          <p:cNvSpPr/>
          <p:nvPr/>
        </p:nvSpPr>
        <p:spPr>
          <a:xfrm>
            <a:off x="9028982" y="3494774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91F940-F309-4AF0-BED7-A5DB19A2614D}"/>
              </a:ext>
            </a:extLst>
          </p:cNvPr>
          <p:cNvSpPr/>
          <p:nvPr/>
        </p:nvSpPr>
        <p:spPr>
          <a:xfrm>
            <a:off x="9316532" y="3604042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E94B1E-5A81-4A48-9C2D-2CFD3280F613}"/>
              </a:ext>
            </a:extLst>
          </p:cNvPr>
          <p:cNvSpPr/>
          <p:nvPr/>
        </p:nvSpPr>
        <p:spPr>
          <a:xfrm>
            <a:off x="9661592" y="356378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7C157C-8A23-497F-836D-0D73DC0B3556}"/>
              </a:ext>
            </a:extLst>
          </p:cNvPr>
          <p:cNvSpPr/>
          <p:nvPr/>
        </p:nvSpPr>
        <p:spPr>
          <a:xfrm>
            <a:off x="9822618" y="3604041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7DBF97-75DA-49A2-B011-3A9A1726CFFE}"/>
              </a:ext>
            </a:extLst>
          </p:cNvPr>
          <p:cNvSpPr/>
          <p:nvPr/>
        </p:nvSpPr>
        <p:spPr>
          <a:xfrm>
            <a:off x="9983644" y="3644297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5180FD-F387-4EAA-B637-FA4F40368726}"/>
              </a:ext>
            </a:extLst>
          </p:cNvPr>
          <p:cNvSpPr/>
          <p:nvPr/>
        </p:nvSpPr>
        <p:spPr>
          <a:xfrm>
            <a:off x="10351694" y="3585857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331115-AAE3-4DCD-9C60-C4D1C9477610}"/>
              </a:ext>
            </a:extLst>
          </p:cNvPr>
          <p:cNvSpPr/>
          <p:nvPr/>
        </p:nvSpPr>
        <p:spPr>
          <a:xfrm>
            <a:off x="10731266" y="3540315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11D22F-F5AD-4530-989C-96B494CAD4E8}"/>
              </a:ext>
            </a:extLst>
          </p:cNvPr>
          <p:cNvSpPr/>
          <p:nvPr/>
        </p:nvSpPr>
        <p:spPr>
          <a:xfrm>
            <a:off x="11099319" y="3362239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37C558-88FD-4ED7-8F77-3C3E00CD9795}"/>
              </a:ext>
            </a:extLst>
          </p:cNvPr>
          <p:cNvSpPr/>
          <p:nvPr/>
        </p:nvSpPr>
        <p:spPr>
          <a:xfrm>
            <a:off x="11133831" y="3511764"/>
            <a:ext cx="138023" cy="1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C4D548F5-0835-4169-9A8B-C3584A014ED9}"/>
              </a:ext>
            </a:extLst>
          </p:cNvPr>
          <p:cNvSpPr/>
          <p:nvPr/>
        </p:nvSpPr>
        <p:spPr>
          <a:xfrm rot="10800000">
            <a:off x="10121667" y="2505611"/>
            <a:ext cx="356551" cy="36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BBF747-DB09-44BC-8326-2393382F65AE}"/>
              </a:ext>
            </a:extLst>
          </p:cNvPr>
          <p:cNvSpPr/>
          <p:nvPr/>
        </p:nvSpPr>
        <p:spPr>
          <a:xfrm>
            <a:off x="9544015" y="2970539"/>
            <a:ext cx="150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Disk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C546F4-F486-413C-81FE-7830973812BF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10121667" y="3660620"/>
            <a:ext cx="230027" cy="584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3DBA56-40C2-4CFB-BB01-CCCC85E73FA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9457334" y="3735382"/>
            <a:ext cx="963372" cy="171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2BD526-E029-4E5D-91F3-AFDD0770A6F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10489717" y="3615078"/>
            <a:ext cx="241549" cy="455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5CB520-F062-4D95-879E-1CE186AD179B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455759" y="3689840"/>
            <a:ext cx="1344519" cy="267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46838-E14B-4A39-AEAF-33D19C437353}"/>
              </a:ext>
            </a:extLst>
          </p:cNvPr>
          <p:cNvSpPr/>
          <p:nvPr/>
        </p:nvSpPr>
        <p:spPr>
          <a:xfrm>
            <a:off x="7086374" y="4407864"/>
            <a:ext cx="4736361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3534343434323,1,,Wood,</a:t>
            </a:r>
            <a:r>
              <a:rPr lang="en-US" sz="1200" dirty="0">
                <a:solidFill>
                  <a:srgbClr val="FF0000"/>
                </a:solidFill>
              </a:rPr>
              <a:t>1-Jan-1995</a:t>
            </a:r>
            <a:r>
              <a:rPr lang="en-US" sz="1200" dirty="0"/>
              <a:t>,,500</a:t>
            </a:r>
          </a:p>
          <a:p>
            <a:pPr lvl="1"/>
            <a:r>
              <a:rPr lang="en-US" sz="1200" dirty="0"/>
              <a:t>3234124143132,2,,Paper,</a:t>
            </a:r>
            <a:r>
              <a:rPr lang="en-US" sz="1200" dirty="0">
                <a:solidFill>
                  <a:srgbClr val="FF0000"/>
                </a:solidFill>
              </a:rPr>
              <a:t>1-Mar-2005,1</a:t>
            </a:r>
          </a:p>
          <a:p>
            <a:pPr lvl="1"/>
            <a:r>
              <a:rPr lang="en-US" sz="1200" dirty="0"/>
              <a:t>8123124123213,3,,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809FF0-C3B7-49E8-9C4B-440983390030}"/>
              </a:ext>
            </a:extLst>
          </p:cNvPr>
          <p:cNvSpPr/>
          <p:nvPr/>
        </p:nvSpPr>
        <p:spPr>
          <a:xfrm>
            <a:off x="7087949" y="5460685"/>
            <a:ext cx="4736361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Pens,</a:t>
            </a:r>
            <a:r>
              <a:rPr lang="en-US" sz="1200" dirty="0">
                <a:solidFill>
                  <a:srgbClr val="FF0000"/>
                </a:solidFill>
              </a:rPr>
              <a:t>15-Feb-2009</a:t>
            </a:r>
            <a:r>
              <a:rPr lang="en-US" sz="1200" dirty="0"/>
              <a:t> 15000</a:t>
            </a:r>
          </a:p>
          <a:p>
            <a:pPr lvl="1"/>
            <a:r>
              <a:rPr lang="en-US" sz="1200" dirty="0"/>
              <a:t>2341123123123,4,,….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A02662-3AD1-426B-9A5D-758DB5CCCE6F}"/>
              </a:ext>
            </a:extLst>
          </p:cNvPr>
          <p:cNvSpPr/>
          <p:nvPr/>
        </p:nvSpPr>
        <p:spPr>
          <a:xfrm>
            <a:off x="7075220" y="6551027"/>
            <a:ext cx="3276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i="1" dirty="0" err="1"/>
              <a:t>OrderID</a:t>
            </a:r>
            <a:r>
              <a:rPr lang="en-US" sz="1200" i="1" dirty="0"/>
              <a:t>, </a:t>
            </a:r>
            <a:r>
              <a:rPr lang="en-US" sz="1200" i="1" dirty="0" err="1"/>
              <a:t>CustomerID,Item,OrderDate</a:t>
            </a:r>
            <a:r>
              <a:rPr lang="en-US" sz="1200" i="1" dirty="0"/>
              <a:t>, Qty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C218C-1252-4DCE-B3EA-30E8A3637C85}"/>
              </a:ext>
            </a:extLst>
          </p:cNvPr>
          <p:cNvSpPr/>
          <p:nvPr/>
        </p:nvSpPr>
        <p:spPr>
          <a:xfrm>
            <a:off x="7086374" y="6388873"/>
            <a:ext cx="4736361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i="1" dirty="0"/>
              <a:t>……….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A457BBE8-AABE-4CDD-BB8E-C5BF08E0F812}"/>
              </a:ext>
            </a:extLst>
          </p:cNvPr>
          <p:cNvSpPr/>
          <p:nvPr/>
        </p:nvSpPr>
        <p:spPr>
          <a:xfrm>
            <a:off x="9006159" y="525584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A7F9642A-0B0D-4AB9-B3DB-05781AB1E802}"/>
              </a:ext>
            </a:extLst>
          </p:cNvPr>
          <p:cNvSpPr/>
          <p:nvPr/>
        </p:nvSpPr>
        <p:spPr>
          <a:xfrm>
            <a:off x="9027788" y="6149898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DE1D90-DB0B-46B0-886E-8B118DBE87D2}"/>
              </a:ext>
            </a:extLst>
          </p:cNvPr>
          <p:cNvSpPr/>
          <p:nvPr/>
        </p:nvSpPr>
        <p:spPr>
          <a:xfrm>
            <a:off x="2730977" y="2330607"/>
            <a:ext cx="1151633" cy="138499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[Index Block]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1-Jan-1995</a:t>
            </a:r>
          </a:p>
          <a:p>
            <a:r>
              <a:rPr lang="en-US" sz="1200" dirty="0"/>
              <a:t>15-Feb-1996</a:t>
            </a:r>
          </a:p>
          <a:p>
            <a:r>
              <a:rPr lang="en-US" sz="1200" dirty="0"/>
              <a:t>2-Jun-1996</a:t>
            </a:r>
          </a:p>
          <a:p>
            <a:r>
              <a:rPr lang="en-US" sz="1200" dirty="0"/>
              <a:t>5-Jan-2000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/>
              <a:t>..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169F25-888C-4714-833E-FBB65DA096C4}"/>
              </a:ext>
            </a:extLst>
          </p:cNvPr>
          <p:cNvSpPr/>
          <p:nvPr/>
        </p:nvSpPr>
        <p:spPr>
          <a:xfrm>
            <a:off x="1464771" y="4296447"/>
            <a:ext cx="1151633" cy="138499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[Index Block]</a:t>
            </a:r>
          </a:p>
          <a:p>
            <a:r>
              <a:rPr lang="en-US" sz="1200" dirty="0"/>
              <a:t>1-Jan-1990</a:t>
            </a:r>
          </a:p>
          <a:p>
            <a:r>
              <a:rPr lang="en-US" sz="1200" dirty="0"/>
              <a:t>15-Feb-1991</a:t>
            </a:r>
          </a:p>
          <a:p>
            <a:r>
              <a:rPr lang="en-US" sz="1200" dirty="0"/>
              <a:t>2-Jun-1992</a:t>
            </a:r>
          </a:p>
          <a:p>
            <a:r>
              <a:rPr lang="en-US" sz="1200" dirty="0"/>
              <a:t>5-Jan-1994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/>
              <a:t>..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48F0DA-8373-4CBE-8B2C-EFD1A9F33F48}"/>
              </a:ext>
            </a:extLst>
          </p:cNvPr>
          <p:cNvSpPr/>
          <p:nvPr/>
        </p:nvSpPr>
        <p:spPr>
          <a:xfrm>
            <a:off x="3952419" y="4296446"/>
            <a:ext cx="1151633" cy="138499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[Index Block]</a:t>
            </a:r>
          </a:p>
          <a:p>
            <a:r>
              <a:rPr lang="en-US" sz="1200" dirty="0"/>
              <a:t>1-Jan-2001</a:t>
            </a:r>
          </a:p>
          <a:p>
            <a:r>
              <a:rPr lang="en-US" sz="1200" dirty="0"/>
              <a:t>15-Feb-2001</a:t>
            </a:r>
          </a:p>
          <a:p>
            <a:r>
              <a:rPr lang="en-US" sz="1200" dirty="0"/>
              <a:t>2-Jun-2003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5-Jan-2005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/>
              <a:t>..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395582-C573-4A1F-92FF-5061A5FA362D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2040588" y="3715602"/>
            <a:ext cx="1266206" cy="5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D10BD0-152C-4A0F-9A7F-848EC5145914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3306794" y="3715602"/>
            <a:ext cx="1221442" cy="58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0C478F6-19A3-41CB-8152-C30B66CA0597}"/>
              </a:ext>
            </a:extLst>
          </p:cNvPr>
          <p:cNvCxnSpPr>
            <a:cxnSpLocks/>
          </p:cNvCxnSpPr>
          <p:nvPr/>
        </p:nvCxnSpPr>
        <p:spPr>
          <a:xfrm>
            <a:off x="3589862" y="2619836"/>
            <a:ext cx="3963578" cy="207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2F45F8A-59C7-49F4-8174-C8B3B56E0BCE}"/>
              </a:ext>
            </a:extLst>
          </p:cNvPr>
          <p:cNvCxnSpPr>
            <a:cxnSpLocks/>
          </p:cNvCxnSpPr>
          <p:nvPr/>
        </p:nvCxnSpPr>
        <p:spPr>
          <a:xfrm flipV="1">
            <a:off x="4839055" y="4921088"/>
            <a:ext cx="2709786" cy="22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3007C2-94D0-4B1B-BEA0-EB52D22769C5}"/>
              </a:ext>
            </a:extLst>
          </p:cNvPr>
          <p:cNvCxnSpPr>
            <a:cxnSpLocks/>
          </p:cNvCxnSpPr>
          <p:nvPr/>
        </p:nvCxnSpPr>
        <p:spPr>
          <a:xfrm>
            <a:off x="4888302" y="5598008"/>
            <a:ext cx="2660539" cy="20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F78AC-5930-43A9-8EFA-D9167A2B9018}"/>
              </a:ext>
            </a:extLst>
          </p:cNvPr>
          <p:cNvSpPr/>
          <p:nvPr/>
        </p:nvSpPr>
        <p:spPr>
          <a:xfrm>
            <a:off x="367690" y="5957227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Searching for </a:t>
            </a:r>
            <a:r>
              <a:rPr lang="en-US" dirty="0" err="1"/>
              <a:t>OrderDates</a:t>
            </a:r>
            <a:r>
              <a:rPr lang="en-US" dirty="0"/>
              <a:t> is faster than scanning all data blocks.   How much faster?   </a:t>
            </a:r>
            <a:r>
              <a:rPr lang="en-US" b="1" dirty="0"/>
              <a:t>~5 block reads vs 1,000 in this case</a:t>
            </a:r>
          </a:p>
        </p:txBody>
      </p:sp>
    </p:spTree>
    <p:extLst>
      <p:ext uri="{BB962C8B-B14F-4D97-AF65-F5344CB8AC3E}">
        <p14:creationId xmlns:p14="http://schemas.microsoft.com/office/powerpoint/2010/main" val="281760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3a. Select * from Orders where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OrderDate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 ’1-Jan-2000’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11" y="1825624"/>
            <a:ext cx="6876787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Without an index</a:t>
            </a:r>
          </a:p>
          <a:p>
            <a:pPr lvl="1"/>
            <a:r>
              <a:rPr lang="en-US" dirty="0"/>
              <a:t>Disk I/O – full table scan (1,000 data blocks)</a:t>
            </a:r>
          </a:p>
          <a:p>
            <a:pPr lvl="1"/>
            <a:r>
              <a:rPr lang="en-US" dirty="0"/>
              <a:t>CPU: Each row tested for </a:t>
            </a:r>
            <a:r>
              <a:rPr lang="en-US" dirty="0" err="1"/>
              <a:t>OrderDate</a:t>
            </a:r>
            <a:r>
              <a:rPr lang="en-US" dirty="0"/>
              <a:t> &gt; ‘Jan 1’</a:t>
            </a:r>
          </a:p>
          <a:p>
            <a:pPr lvl="1"/>
            <a:r>
              <a:rPr lang="en-US" dirty="0"/>
              <a:t>If &gt; 20% of orders returned, this is OK</a:t>
            </a:r>
          </a:p>
          <a:p>
            <a:pPr lvl="1"/>
            <a:endParaRPr lang="en-US" dirty="0"/>
          </a:p>
          <a:p>
            <a:r>
              <a:rPr lang="en-US" dirty="0"/>
              <a:t>With an index</a:t>
            </a:r>
          </a:p>
          <a:p>
            <a:pPr lvl="1"/>
            <a:r>
              <a:rPr lang="en-US" dirty="0"/>
              <a:t>If &lt; 20% of orders returned, indexed is faster</a:t>
            </a:r>
          </a:p>
          <a:p>
            <a:pPr lvl="1"/>
            <a:r>
              <a:rPr lang="en-US" dirty="0"/>
              <a:t>Index I/O + Data Block I/O </a:t>
            </a:r>
          </a:p>
          <a:p>
            <a:pPr lvl="1"/>
            <a:r>
              <a:rPr lang="en-US" dirty="0"/>
              <a:t>CPU: Less # of rows tested for </a:t>
            </a:r>
            <a:r>
              <a:rPr lang="en-US" dirty="0" err="1"/>
              <a:t>OrderDate</a:t>
            </a:r>
            <a:r>
              <a:rPr lang="en-US" dirty="0"/>
              <a:t> &gt; ‘Jan 1’</a:t>
            </a:r>
          </a:p>
          <a:p>
            <a:pPr lvl="1"/>
            <a:r>
              <a:rPr lang="en-US" dirty="0"/>
              <a:t>If &gt; 20%, maybe faster to full scan w/o index.  Why ?</a:t>
            </a:r>
          </a:p>
          <a:p>
            <a:r>
              <a:rPr lang="en-US" dirty="0"/>
              <a:t>What about:</a:t>
            </a:r>
          </a:p>
          <a:p>
            <a:pPr lvl="1"/>
            <a:r>
              <a:rPr lang="en-US" sz="2100" dirty="0"/>
              <a:t>Select count(*) from Orders where </a:t>
            </a:r>
            <a:r>
              <a:rPr lang="en-US" sz="2100" dirty="0" err="1"/>
              <a:t>OrderDate</a:t>
            </a:r>
            <a:r>
              <a:rPr lang="en-US" sz="2100" dirty="0"/>
              <a:t> &gt; ‘1-Jan-2000’</a:t>
            </a:r>
          </a:p>
          <a:p>
            <a:pPr lvl="1"/>
            <a:r>
              <a:rPr lang="en-US" sz="2100" dirty="0"/>
              <a:t>Select count(*) from Orders where </a:t>
            </a:r>
            <a:r>
              <a:rPr lang="en-US" sz="2100" dirty="0" err="1"/>
              <a:t>OrderDate</a:t>
            </a:r>
            <a:r>
              <a:rPr lang="en-US" sz="2100" dirty="0"/>
              <a:t> = ‘1-Jan-2000’</a:t>
            </a:r>
          </a:p>
          <a:p>
            <a:pPr lvl="1"/>
            <a:r>
              <a:rPr lang="en-US" sz="2100" dirty="0"/>
              <a:t>Select count(*) from Orders where Year(</a:t>
            </a:r>
            <a:r>
              <a:rPr lang="en-US" sz="2100" dirty="0" err="1"/>
              <a:t>OrderDate</a:t>
            </a:r>
            <a:r>
              <a:rPr lang="en-US" sz="2100" dirty="0"/>
              <a:t>) = 2000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F9C784-EE96-48ED-A222-065BAD680EEF}"/>
              </a:ext>
            </a:extLst>
          </p:cNvPr>
          <p:cNvSpPr/>
          <p:nvPr/>
        </p:nvSpPr>
        <p:spPr>
          <a:xfrm>
            <a:off x="8189343" y="1900452"/>
            <a:ext cx="3554083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3534343434323,1,,Wood,</a:t>
            </a:r>
            <a:r>
              <a:rPr lang="en-US" sz="1200" dirty="0">
                <a:solidFill>
                  <a:srgbClr val="FF0000"/>
                </a:solidFill>
              </a:rPr>
              <a:t>1-Jan-1995</a:t>
            </a:r>
            <a:r>
              <a:rPr lang="en-US" sz="1200" dirty="0"/>
              <a:t>,,500</a:t>
            </a:r>
          </a:p>
          <a:p>
            <a:pPr lvl="1"/>
            <a:r>
              <a:rPr lang="en-US" sz="1200" dirty="0"/>
              <a:t>3234124143132,2,,Paper,</a:t>
            </a:r>
            <a:r>
              <a:rPr lang="en-US" sz="1200" dirty="0">
                <a:solidFill>
                  <a:srgbClr val="FF0000"/>
                </a:solidFill>
              </a:rPr>
              <a:t>1-Mar-2005,1</a:t>
            </a:r>
          </a:p>
          <a:p>
            <a:pPr lvl="1"/>
            <a:r>
              <a:rPr lang="en-US" sz="1200" dirty="0"/>
              <a:t>8123124123213,3,,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EC0D76-C884-4240-9FD5-C15ACC5BCC8E}"/>
              </a:ext>
            </a:extLst>
          </p:cNvPr>
          <p:cNvSpPr/>
          <p:nvPr/>
        </p:nvSpPr>
        <p:spPr>
          <a:xfrm>
            <a:off x="8189343" y="2907266"/>
            <a:ext cx="355408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200" i="1" dirty="0"/>
              <a:t>[Data Block]</a:t>
            </a:r>
          </a:p>
          <a:p>
            <a:pPr lvl="1"/>
            <a:r>
              <a:rPr lang="en-US" sz="1200" dirty="0"/>
              <a:t>Pens,</a:t>
            </a:r>
            <a:r>
              <a:rPr lang="en-US" sz="1200" dirty="0">
                <a:solidFill>
                  <a:srgbClr val="FF0000"/>
                </a:solidFill>
              </a:rPr>
              <a:t>15-Feb-2009</a:t>
            </a:r>
            <a:r>
              <a:rPr lang="en-US" sz="1200" dirty="0"/>
              <a:t> 15000</a:t>
            </a:r>
          </a:p>
          <a:p>
            <a:pPr lvl="1"/>
            <a:r>
              <a:rPr lang="en-US" sz="1200" dirty="0"/>
              <a:t>2341123123123,4,,….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E54488BA-A8D5-473D-9FBF-4E5BE2A4CC73}"/>
              </a:ext>
            </a:extLst>
          </p:cNvPr>
          <p:cNvSpPr/>
          <p:nvPr/>
        </p:nvSpPr>
        <p:spPr>
          <a:xfrm>
            <a:off x="9822614" y="2731449"/>
            <a:ext cx="287540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1F3631-F7A2-4C4F-8951-1762BE2DB6AA}"/>
              </a:ext>
            </a:extLst>
          </p:cNvPr>
          <p:cNvSpPr/>
          <p:nvPr/>
        </p:nvSpPr>
        <p:spPr>
          <a:xfrm>
            <a:off x="8879462" y="4126552"/>
            <a:ext cx="2817962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[Data Block]</a:t>
            </a:r>
          </a:p>
          <a:p>
            <a:r>
              <a:rPr lang="en-US" sz="1200" dirty="0"/>
              <a:t>3534343434323,1,,Wood,</a:t>
            </a:r>
            <a:r>
              <a:rPr lang="en-US" sz="1200" dirty="0">
                <a:solidFill>
                  <a:srgbClr val="FF0000"/>
                </a:solidFill>
              </a:rPr>
              <a:t>1-Jan-1995</a:t>
            </a:r>
            <a:r>
              <a:rPr lang="en-US" sz="1200" dirty="0"/>
              <a:t>,,500</a:t>
            </a:r>
          </a:p>
          <a:p>
            <a:r>
              <a:rPr lang="en-US" sz="1200" dirty="0"/>
              <a:t>3234124143132,2,,Paper,</a:t>
            </a:r>
            <a:r>
              <a:rPr lang="en-US" sz="1200" dirty="0">
                <a:solidFill>
                  <a:srgbClr val="FF0000"/>
                </a:solidFill>
              </a:rPr>
              <a:t>1-Mar-2005,1</a:t>
            </a:r>
          </a:p>
          <a:p>
            <a:r>
              <a:rPr lang="en-US" sz="1200" dirty="0"/>
              <a:t>8123124123213,3,,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DA5DF3-E91E-4ABF-B845-A565D618926A}"/>
              </a:ext>
            </a:extLst>
          </p:cNvPr>
          <p:cNvSpPr/>
          <p:nvPr/>
        </p:nvSpPr>
        <p:spPr>
          <a:xfrm>
            <a:off x="8879462" y="5133366"/>
            <a:ext cx="2817962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[Data Block]</a:t>
            </a:r>
          </a:p>
          <a:p>
            <a:r>
              <a:rPr lang="en-US" sz="1200" dirty="0"/>
              <a:t>Pens,</a:t>
            </a:r>
            <a:r>
              <a:rPr lang="en-US" sz="1200" dirty="0">
                <a:solidFill>
                  <a:srgbClr val="FF0000"/>
                </a:solidFill>
              </a:rPr>
              <a:t>15-Feb-2009</a:t>
            </a:r>
            <a:r>
              <a:rPr lang="en-US" sz="1200" dirty="0"/>
              <a:t> 15000</a:t>
            </a:r>
          </a:p>
          <a:p>
            <a:r>
              <a:rPr lang="en-US" sz="1200" dirty="0"/>
              <a:t>2341123123123,4,,….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41D19AF-8FF6-48CD-BC8E-8750D434D96D}"/>
              </a:ext>
            </a:extLst>
          </p:cNvPr>
          <p:cNvSpPr/>
          <p:nvPr/>
        </p:nvSpPr>
        <p:spPr>
          <a:xfrm>
            <a:off x="10431546" y="4948772"/>
            <a:ext cx="265207" cy="19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AFEE71-956B-4A4A-894B-4B96E10E213F}"/>
              </a:ext>
            </a:extLst>
          </p:cNvPr>
          <p:cNvSpPr/>
          <p:nvPr/>
        </p:nvSpPr>
        <p:spPr>
          <a:xfrm>
            <a:off x="7510011" y="4311058"/>
            <a:ext cx="1035892" cy="138499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[Index Block]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1-Jan-1995</a:t>
            </a:r>
          </a:p>
          <a:p>
            <a:r>
              <a:rPr lang="en-US" sz="1200" dirty="0"/>
              <a:t>15-Feb-1996</a:t>
            </a:r>
          </a:p>
          <a:p>
            <a:r>
              <a:rPr lang="en-US" sz="1200" dirty="0"/>
              <a:t>2-Jun-1996</a:t>
            </a:r>
          </a:p>
          <a:p>
            <a:r>
              <a:rPr lang="en-US" sz="1200" dirty="0"/>
              <a:t>5-Jan-2000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/>
              <a:t>..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AAD61844-EBB6-4B42-9BB1-859934A27A0D}"/>
              </a:ext>
            </a:extLst>
          </p:cNvPr>
          <p:cNvSpPr/>
          <p:nvPr/>
        </p:nvSpPr>
        <p:spPr>
          <a:xfrm>
            <a:off x="8556069" y="4811862"/>
            <a:ext cx="265207" cy="2738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790D-EFA1-48F0-9668-A521F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262290"/>
            <a:ext cx="7811219" cy="1325563"/>
          </a:xfrm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 Joining Tables –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CEF5-8BD6-434A-9D51-C11F5879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86" y="3583880"/>
            <a:ext cx="6948820" cy="31964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Nested Loop Join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Scan Table A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For each row in A, scan Table B for match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If Table B is indexed, it is fast.  If not it is very slow (since B is a full scan each time)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Merge Sort Join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Sort each table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Scan each merging results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If no indexes this is often good as it gets (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/>
              <a:t>Hash Join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Scan Table A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Build a Hash Lookup for Table B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en-US" sz="1600" dirty="0"/>
              <a:t>For each row in A, hash-lookup matches in Table B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3D9BBD08-9199-44E5-BFA4-193886FDA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82649"/>
              </p:ext>
            </p:extLst>
          </p:nvPr>
        </p:nvGraphicFramePr>
        <p:xfrm>
          <a:off x="7788215" y="1084178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C118E13-C51D-4282-9B29-806E7E51A36D}"/>
              </a:ext>
            </a:extLst>
          </p:cNvPr>
          <p:cNvSpPr txBox="1">
            <a:spLocks/>
          </p:cNvSpPr>
          <p:nvPr/>
        </p:nvSpPr>
        <p:spPr>
          <a:xfrm>
            <a:off x="7851477" y="206702"/>
            <a:ext cx="4255699" cy="18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015589CB-8255-4E2F-B29D-8E47D2C25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92115"/>
              </p:ext>
            </p:extLst>
          </p:nvPr>
        </p:nvGraphicFramePr>
        <p:xfrm>
          <a:off x="540589" y="1253704"/>
          <a:ext cx="3546084" cy="217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21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34658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89975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892909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19325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</a:tblGrid>
              <a:tr h="329731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8888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25428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54612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54612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3-Feb-2012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329731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15-Jan-2010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31077"/>
                  </a:ext>
                </a:extLst>
              </a:tr>
              <a:tr h="32973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EEE4BEDA-C08D-4A13-B9BA-A489E9F26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11080"/>
              </p:ext>
            </p:extLst>
          </p:nvPr>
        </p:nvGraphicFramePr>
        <p:xfrm>
          <a:off x="4547563" y="1253703"/>
          <a:ext cx="2295582" cy="192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12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18903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105096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r>
                        <a:rPr lang="en-US" sz="1050" dirty="0" err="1"/>
                        <a:t>CustomerID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300 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294"/>
                  </a:ext>
                </a:extLst>
              </a:tr>
              <a:tr h="240444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101 Tryon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928"/>
                  </a:ext>
                </a:extLst>
              </a:tr>
              <a:tr h="400741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..(5,000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67" name="Plus Sign 66">
            <a:extLst>
              <a:ext uri="{FF2B5EF4-FFF2-40B4-BE49-F238E27FC236}">
                <a16:creationId xmlns:a16="http://schemas.microsoft.com/office/drawing/2014/main" id="{59ECFED7-EA02-47F6-B9D3-9E4E3EA817E9}"/>
              </a:ext>
            </a:extLst>
          </p:cNvPr>
          <p:cNvSpPr/>
          <p:nvPr/>
        </p:nvSpPr>
        <p:spPr>
          <a:xfrm>
            <a:off x="4086675" y="2247390"/>
            <a:ext cx="265207" cy="2738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8810AFB5-0B28-4124-8415-2203BEAD5042}"/>
              </a:ext>
            </a:extLst>
          </p:cNvPr>
          <p:cNvSpPr/>
          <p:nvPr/>
        </p:nvSpPr>
        <p:spPr>
          <a:xfrm rot="16200000">
            <a:off x="7217673" y="2012651"/>
            <a:ext cx="287540" cy="411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5">
            <a:extLst>
              <a:ext uri="{FF2B5EF4-FFF2-40B4-BE49-F238E27FC236}">
                <a16:creationId xmlns:a16="http://schemas.microsoft.com/office/drawing/2014/main" id="{34C4851D-3CA2-482E-9781-879E4FB30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07427"/>
              </p:ext>
            </p:extLst>
          </p:nvPr>
        </p:nvGraphicFramePr>
        <p:xfrm>
          <a:off x="7788215" y="4560623"/>
          <a:ext cx="42556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57">
                  <a:extLst>
                    <a:ext uri="{9D8B030D-6E8A-4147-A177-3AD203B41FA5}">
                      <a16:colId xmlns:a16="http://schemas.microsoft.com/office/drawing/2014/main" val="140767248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2265270628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160667211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218472597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1620962586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4061364232"/>
                    </a:ext>
                  </a:extLst>
                </a:gridCol>
                <a:gridCol w="607957">
                  <a:extLst>
                    <a:ext uri="{9D8B030D-6E8A-4147-A177-3AD203B41FA5}">
                      <a16:colId xmlns:a16="http://schemas.microsoft.com/office/drawing/2014/main" val="546761655"/>
                    </a:ext>
                  </a:extLst>
                </a:gridCol>
              </a:tblGrid>
              <a:tr h="301225">
                <a:tc>
                  <a:txBody>
                    <a:bodyPr/>
                    <a:lstStyle/>
                    <a:p>
                      <a:r>
                        <a:rPr lang="en-US" sz="1000" dirty="0" err="1"/>
                        <a:t>OrderID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735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5-May-2010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9664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1-Jan-2019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7358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1-Feb-2011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101 Hudson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4990"/>
                  </a:ext>
                </a:extLst>
              </a:tr>
              <a:tr h="301225">
                <a:tc>
                  <a:txBody>
                    <a:bodyPr/>
                    <a:lstStyle/>
                    <a:p>
                      <a:r>
                        <a:rPr lang="en-US" sz="1000" dirty="0"/>
                        <a:t>..(1m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98473"/>
                  </a:ext>
                </a:extLst>
              </a:tr>
            </a:tbl>
          </a:graphicData>
        </a:graphic>
      </p:graphicFrame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E278A3E-C1BA-47C4-8A45-28FAD8374585}"/>
              </a:ext>
            </a:extLst>
          </p:cNvPr>
          <p:cNvSpPr txBox="1">
            <a:spLocks/>
          </p:cNvSpPr>
          <p:nvPr/>
        </p:nvSpPr>
        <p:spPr>
          <a:xfrm>
            <a:off x="7851477" y="3429000"/>
            <a:ext cx="4255699" cy="2134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Select * from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Orders O, Customers 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Where </a:t>
            </a:r>
            <a:r>
              <a:rPr lang="en-US" sz="1200" dirty="0" err="1"/>
              <a:t>O.CustomerID</a:t>
            </a:r>
            <a:r>
              <a:rPr lang="en-US" sz="1200" dirty="0"/>
              <a:t>=</a:t>
            </a:r>
            <a:r>
              <a:rPr lang="en-US" sz="1200" dirty="0" err="1"/>
              <a:t>C.CustomerID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u="sng" dirty="0"/>
              <a:t>  and </a:t>
            </a:r>
            <a:r>
              <a:rPr lang="en-US" sz="1200" u="sng" dirty="0" err="1"/>
              <a:t>O.OrderDate</a:t>
            </a:r>
            <a:r>
              <a:rPr lang="en-US" sz="1200" u="sng" dirty="0"/>
              <a:t> = ‘1-Jan-2010’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17DFC9DB-016B-4115-9DBE-3B3FBBCE5D19}"/>
              </a:ext>
            </a:extLst>
          </p:cNvPr>
          <p:cNvSpPr/>
          <p:nvPr/>
        </p:nvSpPr>
        <p:spPr>
          <a:xfrm rot="18301450">
            <a:off x="7217673" y="3226488"/>
            <a:ext cx="287540" cy="602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2351</Words>
  <Application>Microsoft Office PowerPoint</Application>
  <PresentationFormat>Widescreen</PresentationFormat>
  <Paragraphs>648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SQL Performance Tuning</vt:lpstr>
      <vt:lpstr>Agenda</vt:lpstr>
      <vt:lpstr>Working Example/Schema</vt:lpstr>
      <vt:lpstr>Data Organization (Storage)</vt:lpstr>
      <vt:lpstr>1. Select * from Orders</vt:lpstr>
      <vt:lpstr>2. Select count(*) from Orders</vt:lpstr>
      <vt:lpstr>3. What is an Index ?</vt:lpstr>
      <vt:lpstr>3a. Select * from Orders where OrderDate &gt; ’1-Jan-2000’</vt:lpstr>
      <vt:lpstr>4.  Joining Tables – methods</vt:lpstr>
      <vt:lpstr>4.  Joining Tables – NL</vt:lpstr>
      <vt:lpstr>4.  Joining Tables – NL Indexed</vt:lpstr>
      <vt:lpstr>5.  SubQueries (IN)</vt:lpstr>
      <vt:lpstr>5.  SubQueries (Correlated)</vt:lpstr>
      <vt:lpstr>End for 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Performance Tuning</dc:title>
  <dc:creator>Doug Foo</dc:creator>
  <cp:lastModifiedBy>Doug Foo</cp:lastModifiedBy>
  <cp:revision>10</cp:revision>
  <dcterms:created xsi:type="dcterms:W3CDTF">2019-09-27T23:46:02Z</dcterms:created>
  <dcterms:modified xsi:type="dcterms:W3CDTF">2019-10-08T05:50:29Z</dcterms:modified>
</cp:coreProperties>
</file>