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14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dougfoo/machineLearni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blog/big-data/2017/05/an-in-depth-look-at-googles-first-tensor-processing-unit-tpu#closeImag" TargetMode="External"/><Relationship Id="rId3" Type="http://schemas.openxmlformats.org/officeDocument/2006/relationships/hyperlink" Target="https://cs.stanford.edu/people/eroberts/courses/soco/projects/neural-networks/History/history1.html" TargetMode="External"/><Relationship Id="rId7" Type="http://schemas.openxmlformats.org/officeDocument/2006/relationships/hyperlink" Target="https://en.wikipedia.org/wiki/The_Computer_and_the_Brain" TargetMode="External"/><Relationship Id="rId2" Type="http://schemas.openxmlformats.org/officeDocument/2006/relationships/hyperlink" Target="http://www.psych.utoronto.ca/users/reingold/courses/ai/cache/neural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Singularity_Is_Near" TargetMode="External"/><Relationship Id="rId5" Type="http://schemas.openxmlformats.org/officeDocument/2006/relationships/hyperlink" Target="https://en.wikipedia.org/wik/Timeline_of_machine_learning" TargetMode="External"/><Relationship Id="rId4" Type="http://schemas.openxmlformats.org/officeDocument/2006/relationships/hyperlink" Target="https://www.import.io/post/history-of-deep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FE16-33A2-4C1A-BC31-878CCF6F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Machine Learning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47032-1DC2-4C84-8646-5D08EE4AD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Doug Cha</a:t>
            </a:r>
          </a:p>
          <a:p>
            <a:r>
              <a:rPr lang="en-US" dirty="0"/>
              <a:t>©2018</a:t>
            </a:r>
          </a:p>
          <a:p>
            <a:r>
              <a:rPr lang="en-US" dirty="0">
                <a:hlinkClick r:id="rId2"/>
              </a:rPr>
              <a:t>http://github.com/dougfoo/machineLearning/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2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D77-A7F8-4F3F-B32B-E74CD59F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947"/>
          </a:xfrm>
        </p:spPr>
        <p:txBody>
          <a:bodyPr/>
          <a:lstStyle/>
          <a:p>
            <a:r>
              <a:rPr lang="en-US" dirty="0" err="1"/>
              <a:t>ToC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A1B8-CD69-4CE2-8665-69A20A8E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6747"/>
            <a:ext cx="9601200" cy="43606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Machine Learning</a:t>
            </a:r>
          </a:p>
          <a:p>
            <a:r>
              <a:rPr lang="en-US" dirty="0"/>
              <a:t>History of AI / Machine Learning</a:t>
            </a:r>
          </a:p>
          <a:p>
            <a:r>
              <a:rPr lang="en-US" dirty="0"/>
              <a:t>Types of Machine Learning</a:t>
            </a:r>
          </a:p>
          <a:p>
            <a:r>
              <a:rPr lang="en-US" dirty="0"/>
              <a:t>Example of “Machine Learning” – Logistic Regression</a:t>
            </a:r>
          </a:p>
          <a:p>
            <a:r>
              <a:rPr lang="en-US" dirty="0"/>
              <a:t>Computers and the Brain (von Neuman)</a:t>
            </a:r>
          </a:p>
          <a:p>
            <a:r>
              <a:rPr lang="en-US" dirty="0"/>
              <a:t>Extended example of “Machine Learning” – Neural Network</a:t>
            </a:r>
          </a:p>
          <a:p>
            <a:r>
              <a:rPr lang="en-US" dirty="0"/>
              <a:t>Types of Neural Networks</a:t>
            </a:r>
          </a:p>
          <a:p>
            <a:r>
              <a:rPr lang="en-US" dirty="0"/>
              <a:t>Major ML Frameworks</a:t>
            </a:r>
          </a:p>
          <a:p>
            <a:r>
              <a:rPr lang="en-US" dirty="0"/>
              <a:t>State of AI (% of companies using it?  Google search graph ?)</a:t>
            </a:r>
          </a:p>
          <a:p>
            <a:r>
              <a:rPr lang="en-US" dirty="0"/>
              <a:t>Demo of Azure ML Studio</a:t>
            </a:r>
          </a:p>
          <a:p>
            <a:r>
              <a:rPr lang="en-US" dirty="0"/>
              <a:t>Beware The Singularity ?</a:t>
            </a:r>
          </a:p>
          <a:p>
            <a:r>
              <a:rPr lang="en-US" dirty="0"/>
              <a:t>(Optional) – My ML Story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822" y="1023667"/>
            <a:ext cx="5287993" cy="53483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Software 1.0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4C75E7-2FC2-4394-8D9A-BB33B2A87769}"/>
              </a:ext>
            </a:extLst>
          </p:cNvPr>
          <p:cNvSpPr txBox="1">
            <a:spLocks/>
          </p:cNvSpPr>
          <p:nvPr/>
        </p:nvSpPr>
        <p:spPr>
          <a:xfrm>
            <a:off x="6668216" y="1023667"/>
            <a:ext cx="5287993" cy="534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2.0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2CF4A7-0FAD-4A37-85D6-1391BE6C2585}"/>
              </a:ext>
            </a:extLst>
          </p:cNvPr>
          <p:cNvSpPr/>
          <p:nvPr/>
        </p:nvSpPr>
        <p:spPr>
          <a:xfrm>
            <a:off x="1617453" y="1607396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AA544-B49D-479F-AF28-64EE5D331E22}"/>
              </a:ext>
            </a:extLst>
          </p:cNvPr>
          <p:cNvSpPr/>
          <p:nvPr/>
        </p:nvSpPr>
        <p:spPr>
          <a:xfrm>
            <a:off x="1600203" y="2480090"/>
            <a:ext cx="1006414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26BD7-F9BE-4469-9346-B0CD4AF2177D}"/>
              </a:ext>
            </a:extLst>
          </p:cNvPr>
          <p:cNvSpPr/>
          <p:nvPr/>
        </p:nvSpPr>
        <p:spPr>
          <a:xfrm>
            <a:off x="5046451" y="2011396"/>
            <a:ext cx="1186132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D60050-D68B-45B3-9310-8A698E23F921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2606616" y="1998460"/>
            <a:ext cx="733230" cy="4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5E59A8-FCFE-4F35-9654-A163A783228D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 flipV="1">
            <a:off x="2606617" y="2402460"/>
            <a:ext cx="733229" cy="468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B6CB6-6452-4679-9888-55DBCE5A2E47}"/>
              </a:ext>
            </a:extLst>
          </p:cNvPr>
          <p:cNvSpPr/>
          <p:nvPr/>
        </p:nvSpPr>
        <p:spPr>
          <a:xfrm>
            <a:off x="6996016" y="1677841"/>
            <a:ext cx="989163" cy="7821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01721-15FD-4B4F-81B4-2BD141CAA0D0}"/>
              </a:ext>
            </a:extLst>
          </p:cNvPr>
          <p:cNvSpPr/>
          <p:nvPr/>
        </p:nvSpPr>
        <p:spPr>
          <a:xfrm>
            <a:off x="10489727" y="2068905"/>
            <a:ext cx="1169597" cy="78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7EA153-ED19-43B1-B04C-A162A0A6ED0C}"/>
              </a:ext>
            </a:extLst>
          </p:cNvPr>
          <p:cNvSpPr/>
          <p:nvPr/>
        </p:nvSpPr>
        <p:spPr>
          <a:xfrm>
            <a:off x="6996016" y="2562052"/>
            <a:ext cx="989163" cy="78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16E4ED-66AD-44FB-98DD-15D78658F04C}"/>
              </a:ext>
            </a:extLst>
          </p:cNvPr>
          <p:cNvSpPr/>
          <p:nvPr/>
        </p:nvSpPr>
        <p:spPr>
          <a:xfrm>
            <a:off x="3339846" y="2011396"/>
            <a:ext cx="1186132" cy="78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EE3EBC-A083-473E-A172-A9E3622205A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477105" y="2402460"/>
            <a:ext cx="569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3AB9D0D-B1BF-4059-B41F-9681DCFC3521}"/>
              </a:ext>
            </a:extLst>
          </p:cNvPr>
          <p:cNvSpPr/>
          <p:nvPr/>
        </p:nvSpPr>
        <p:spPr>
          <a:xfrm>
            <a:off x="8719147" y="2093342"/>
            <a:ext cx="1186132" cy="78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3C4E97-6C9C-43F7-B3B5-51B557718D7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7985179" y="2484406"/>
            <a:ext cx="733968" cy="468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639EE4-9749-456E-94E3-870FF61F5C5F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>
            <a:off x="7985179" y="2068905"/>
            <a:ext cx="733968" cy="41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A294EF-B51B-4180-8AA4-69946CD492F0}"/>
              </a:ext>
            </a:extLst>
          </p:cNvPr>
          <p:cNvCxnSpPr>
            <a:cxnSpLocks/>
            <a:stCxn id="57" idx="3"/>
            <a:endCxn id="37" idx="1"/>
          </p:cNvCxnSpPr>
          <p:nvPr/>
        </p:nvCxnSpPr>
        <p:spPr>
          <a:xfrm flipV="1">
            <a:off x="9905279" y="2459969"/>
            <a:ext cx="584448" cy="2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History and Evolution of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Insert Graph of major milestones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Major Classes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Predictors</a:t>
            </a:r>
          </a:p>
          <a:p>
            <a:r>
              <a:rPr lang="en-US" dirty="0"/>
              <a:t>Classifiers</a:t>
            </a:r>
          </a:p>
          <a:p>
            <a:endParaRPr lang="en-US" dirty="0"/>
          </a:p>
          <a:p>
            <a:r>
              <a:rPr lang="en-US" dirty="0"/>
              <a:t>Traditional methods (Statistics/Data Science)</a:t>
            </a:r>
          </a:p>
          <a:p>
            <a:pPr lvl="1"/>
            <a:r>
              <a:rPr lang="en-US" i="0" dirty="0"/>
              <a:t>Linear and Logistic Regression</a:t>
            </a:r>
          </a:p>
          <a:p>
            <a:pPr lvl="1"/>
            <a:r>
              <a:rPr lang="en-US" i="0" dirty="0"/>
              <a:t>Decision Trees</a:t>
            </a:r>
          </a:p>
          <a:p>
            <a:pPr lvl="1"/>
            <a:r>
              <a:rPr lang="en-US" i="0" dirty="0" err="1"/>
              <a:t>Kmeans</a:t>
            </a:r>
            <a:endParaRPr lang="en-US" i="0" dirty="0"/>
          </a:p>
          <a:p>
            <a:pPr lvl="1"/>
            <a:r>
              <a:rPr lang="en-US" i="0" dirty="0"/>
              <a:t>Support Vector Machines</a:t>
            </a:r>
          </a:p>
          <a:p>
            <a:r>
              <a:rPr lang="en-US" dirty="0"/>
              <a:t>Cutting Edge Methods</a:t>
            </a:r>
          </a:p>
          <a:p>
            <a:pPr lvl="1"/>
            <a:r>
              <a:rPr lang="en-US" i="0" dirty="0"/>
              <a:t>Neural Networks / Deep Learning</a:t>
            </a:r>
          </a:p>
          <a:p>
            <a:pPr marL="530352" lvl="1" indent="0">
              <a:buNone/>
            </a:pPr>
            <a:endParaRPr lang="en-US" i="0" dirty="0"/>
          </a:p>
          <a:p>
            <a:pPr lvl="1"/>
            <a:endParaRPr lang="en-US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A635-2F7F-4838-A23A-2C3E13E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60" y="196965"/>
            <a:ext cx="9601200" cy="98772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8DCC-CEBE-42F0-BEE6-20CE7687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023667"/>
            <a:ext cx="10550105" cy="534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History of ML</a:t>
            </a:r>
          </a:p>
          <a:p>
            <a:r>
              <a:rPr lang="en-US" dirty="0">
                <a:hlinkClick r:id="rId2"/>
              </a:rPr>
              <a:t>http://www.psych.utoronto.ca/users/reingold/courses/ai/cache/neural4.html</a:t>
            </a:r>
            <a:endParaRPr lang="en-US" dirty="0"/>
          </a:p>
          <a:p>
            <a:r>
              <a:rPr lang="en-US" dirty="0">
                <a:hlinkClick r:id="rId3"/>
              </a:rPr>
              <a:t>https://cs.stanford.edu/people/eroberts/courses/soco/projects/neural-networks/History/history1.html</a:t>
            </a:r>
            <a:endParaRPr lang="en-US" dirty="0"/>
          </a:p>
          <a:p>
            <a:r>
              <a:rPr lang="en-US" dirty="0">
                <a:hlinkClick r:id="rId4"/>
              </a:rPr>
              <a:t>https://www.import.io/post/history-of-deep-learning/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https://en.wikipedia.org/wik/Timeline_of_machine_learning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Singularity </a:t>
            </a:r>
          </a:p>
          <a:p>
            <a:r>
              <a:rPr lang="en-US" dirty="0"/>
              <a:t>Ray Kurzweil – Singularity - </a:t>
            </a:r>
            <a:r>
              <a:rPr lang="en-US" dirty="0">
                <a:hlinkClick r:id="rId6"/>
              </a:rPr>
              <a:t>https://en.wikipedia.org/wiki/The_Singularity_Is_Near</a:t>
            </a:r>
            <a:endParaRPr lang="en-US" dirty="0"/>
          </a:p>
          <a:p>
            <a:r>
              <a:rPr lang="en-US" dirty="0"/>
              <a:t>John Von Neumann - </a:t>
            </a:r>
            <a:r>
              <a:rPr lang="en-US" dirty="0">
                <a:hlinkClick r:id="rId7"/>
              </a:rPr>
              <a:t>https://en.wikipedia.org/wiki/The_Computer_and_the_Brain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</a:t>
            </a:r>
          </a:p>
          <a:p>
            <a:r>
              <a:rPr lang="en-US" dirty="0"/>
              <a:t>TPU diagram (scalar, vector, matrix) and perf chart:  </a:t>
            </a:r>
            <a:r>
              <a:rPr lang="en-US" dirty="0">
                <a:hlinkClick r:id="rId8"/>
              </a:rPr>
              <a:t>https://cloud.google.com/blog/big-data/2017/05/an-in-depth-look-at-googles-first-tensor-processing-unit-tpu#closeImag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Other</a:t>
            </a:r>
          </a:p>
          <a:p>
            <a:r>
              <a:rPr lang="en-US" dirty="0"/>
              <a:t>Kaggle – Boosting 70% wins (article:  https://medium.com/syncedreview/tree-boosting-with-xgboost-why-does-xgboost-win-every-machine-learning-competition-ca8034c0b283)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7B703-0D68-4C3A-9692-C69CF75ED4AD}"/>
              </a:ext>
            </a:extLst>
          </p:cNvPr>
          <p:cNvSpPr txBox="1">
            <a:spLocks/>
          </p:cNvSpPr>
          <p:nvPr/>
        </p:nvSpPr>
        <p:spPr>
          <a:xfrm>
            <a:off x="-215661" y="196965"/>
            <a:ext cx="10550105" cy="534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63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1369</TotalTime>
  <Words>341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UD Digi Kyokasho NP-B</vt:lpstr>
      <vt:lpstr>Arial</vt:lpstr>
      <vt:lpstr>Franklin Gothic Book</vt:lpstr>
      <vt:lpstr>Crop</vt:lpstr>
      <vt:lpstr>Machine Learning 101</vt:lpstr>
      <vt:lpstr>ToC</vt:lpstr>
      <vt:lpstr>What is Machine Learning</vt:lpstr>
      <vt:lpstr>History and Evolution of AI/ML</vt:lpstr>
      <vt:lpstr>Major Classes of ML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Doug Foo</dc:creator>
  <cp:lastModifiedBy>Doug Foo</cp:lastModifiedBy>
  <cp:revision>20</cp:revision>
  <dcterms:created xsi:type="dcterms:W3CDTF">2018-06-14T13:24:23Z</dcterms:created>
  <dcterms:modified xsi:type="dcterms:W3CDTF">2018-06-15T12:14:19Z</dcterms:modified>
</cp:coreProperties>
</file>