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84" r:id="rId6"/>
    <p:sldId id="274" r:id="rId7"/>
    <p:sldId id="261" r:id="rId8"/>
    <p:sldId id="282" r:id="rId9"/>
    <p:sldId id="276" r:id="rId10"/>
    <p:sldId id="263" r:id="rId11"/>
    <p:sldId id="275" r:id="rId12"/>
    <p:sldId id="267" r:id="rId13"/>
    <p:sldId id="268" r:id="rId14"/>
    <p:sldId id="264" r:id="rId15"/>
    <p:sldId id="270" r:id="rId16"/>
    <p:sldId id="283" r:id="rId17"/>
    <p:sldId id="269" r:id="rId18"/>
    <p:sldId id="271" r:id="rId19"/>
    <p:sldId id="278" r:id="rId20"/>
    <p:sldId id="279" r:id="rId21"/>
    <p:sldId id="285" r:id="rId22"/>
    <p:sldId id="262" r:id="rId23"/>
    <p:sldId id="287" r:id="rId24"/>
    <p:sldId id="28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b="1" dirty="0"/>
            <a:t>1956 - AI conference</a:t>
          </a:r>
          <a:r>
            <a:rPr lang="en-US" dirty="0"/>
            <a:t>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b="1" dirty="0"/>
            <a:t>1973</a:t>
          </a:r>
          <a:r>
            <a:rPr lang="en-US" dirty="0"/>
            <a:t>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b="1" dirty="0"/>
            <a:t>1980’s</a:t>
          </a:r>
          <a:r>
            <a:rPr lang="en-US" dirty="0"/>
            <a:t>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b="1" dirty="0"/>
            <a:t>1986 – Hinton Backprop</a:t>
          </a:r>
        </a:p>
        <a:p>
          <a:r>
            <a:rPr lang="en-US" b="1" dirty="0"/>
            <a:t>1987</a:t>
          </a:r>
          <a:r>
            <a:rPr lang="en-US" dirty="0"/>
            <a:t>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2010 </a:t>
          </a:r>
          <a:r>
            <a:rPr lang="en-US" dirty="0" err="1"/>
            <a:t>SciKit</a:t>
          </a:r>
          <a:r>
            <a:rPr lang="en-US" dirty="0"/>
            <a:t> initial release</a:t>
          </a:r>
        </a:p>
        <a:p>
          <a:r>
            <a:rPr lang="en-US" dirty="0"/>
            <a:t>2011 - IBM Watson Jeopardy .</a:t>
          </a:r>
        </a:p>
        <a:p>
          <a:r>
            <a:rPr lang="en-US" dirty="0"/>
            <a:t>   – h20 &amp; </a:t>
          </a:r>
          <a:r>
            <a:rPr lang="en-US" dirty="0" err="1"/>
            <a:t>alteryx</a:t>
          </a:r>
          <a:r>
            <a:rPr lang="en-US" dirty="0"/>
            <a:t>  </a:t>
          </a:r>
          <a:r>
            <a:rPr lang="en-US" dirty="0" err="1"/>
            <a:t>foundedt</a:t>
          </a:r>
          <a:endParaRPr lang="en-US" dirty="0"/>
        </a:p>
        <a:p>
          <a:r>
            <a:rPr lang="en-US" dirty="0"/>
            <a:t>2012 – </a:t>
          </a:r>
          <a:r>
            <a:rPr lang="en-US" dirty="0" err="1"/>
            <a:t>DataRobot</a:t>
          </a:r>
          <a:r>
            <a:rPr lang="en-US" dirty="0"/>
            <a:t> founded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2015 MSFT Azure ML</a:t>
          </a:r>
        </a:p>
        <a:p>
          <a:r>
            <a:rPr lang="en-US" dirty="0"/>
            <a:t>2016 PyTorch released </a:t>
          </a:r>
        </a:p>
        <a:p>
          <a:r>
            <a:rPr lang="en-US" dirty="0"/>
            <a:t>2017  - </a:t>
          </a:r>
          <a:r>
            <a:rPr lang="en-US" dirty="0" err="1"/>
            <a:t>TensorFloww</a:t>
          </a:r>
          <a:r>
            <a:rPr lang="en-US" dirty="0"/>
            <a:t> 1.0</a:t>
          </a:r>
        </a:p>
        <a:p>
          <a:r>
            <a:rPr lang="en-US" dirty="0"/>
            <a:t>2018 AWS </a:t>
          </a:r>
          <a:r>
            <a:rPr lang="en-US" dirty="0" err="1"/>
            <a:t>Sagemaker</a:t>
          </a:r>
          <a:endParaRPr lang="en-US" dirty="0"/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2045 -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 custScaleX="38285" custScaleY="37446" custLinFactY="11010" custLinFactNeighborX="-25668" custLinFactNeighborY="100000"/>
      <dgm:spPr>
        <a:prstGeom prst="ellipse">
          <a:avLst/>
        </a:prstGeom>
        <a:solidFill>
          <a:srgbClr val="00B050"/>
        </a:solidFill>
      </dgm:spPr>
    </dgm:pt>
    <dgm:pt modelId="{4C1406BB-CFD9-4FD7-8A0D-E7CF780DECFD}" type="pres">
      <dgm:prSet presAssocID="{00364AD6-064F-4DB1-8C6C-4306C6FC8E62}" presName="parTx" presStyleLbl="revTx" presStyleIdx="0" presStyleCnt="19" custLinFactNeighborX="-33030" custLinFactNeighborY="95530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 custScaleX="59034" custScaleY="56682" custLinFactNeighborX="-32084" custLinFactNeighborY="41271"/>
      <dgm:spPr/>
    </dgm:pt>
    <dgm:pt modelId="{5E0F7FF0-2F6B-4698-A3AD-20102CBD9DDE}" type="pres">
      <dgm:prSet presAssocID="{3772326E-AC74-40AD-BDE6-807B586C42F2}" presName="parTx" presStyleLbl="revTx" presStyleIdx="1" presStyleCnt="19" custLinFactNeighborX="-36815" custLinFactNeighborY="45644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 custLinFactNeighborX="-7588" custLinFactNeighborY="-94666"/>
      <dgm:spPr>
        <a:solidFill>
          <a:schemeClr val="accent5">
            <a:hueOff val="0"/>
            <a:satOff val="0"/>
            <a:lumOff val="0"/>
            <a:alpha val="70000"/>
          </a:schemeClr>
        </a:solidFill>
      </dgm:spPr>
    </dgm:pt>
    <dgm:pt modelId="{C4283E14-BBCB-40CB-9502-8A62A9521BA6}" type="pres">
      <dgm:prSet presAssocID="{63903C73-AB2D-4F7E-9142-A10499C7E9C7}" presName="chTx" presStyleLbl="revTx" presStyleIdx="2" presStyleCnt="19" custLinFactY="-62293" custLinFactNeighborX="74904" custLinFactNeighborY="-100000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 custLinFactNeighborX="-37357" custLinFactNeighborY="73110"/>
      <dgm:spPr>
        <a:solidFill>
          <a:schemeClr val="accent6">
            <a:lumMod val="75000"/>
          </a:schemeClr>
        </a:solidFill>
      </dgm:spPr>
    </dgm:pt>
    <dgm:pt modelId="{E7B3B27E-12A9-49E2-9434-3237B1AD32F1}" type="pres">
      <dgm:prSet presAssocID="{8CF95A2A-943B-45B1-8226-6AC8FCC59664}" presName="parTx" presStyleLbl="revTx" presStyleIdx="4" presStyleCnt="19" custLinFactNeighborX="-27970" custLinFactNeighborY="53196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 custLinFactNeighborX="-52541" custLinFactNeighborY="49021"/>
      <dgm:spPr/>
    </dgm:pt>
    <dgm:pt modelId="{B78541EB-2E38-4432-81F7-155A92CC1802}" type="pres">
      <dgm:prSet presAssocID="{2E906866-EBE8-49B0-A530-4D11CB40FBBC}" presName="chTx" presStyleLbl="revTx" presStyleIdx="5" presStyleCnt="19" custLinFactNeighborX="53799" custLinFactNeighborY="-99087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 custScaleX="71427" custScaleY="72281" custLinFactNeighborX="-38986" custLinFactNeighborY="88766"/>
      <dgm:spPr>
        <a:solidFill>
          <a:srgbClr val="FFC000"/>
        </a:solidFill>
      </dgm:spPr>
    </dgm:pt>
    <dgm:pt modelId="{FDD02982-09A7-467C-AA44-F1E0D21F0AF5}" type="pres">
      <dgm:prSet presAssocID="{649D0C17-8D50-4495-B808-C2993ABFE01D}" presName="parTx" presStyleLbl="revTx" presStyleIdx="7" presStyleCnt="19" custLinFactNeighborX="-34853" custLinFactNeighborY="6626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 custLinFactNeighborX="-19574" custLinFactNeighborY="49021"/>
      <dgm:spPr/>
    </dgm:pt>
    <dgm:pt modelId="{457FB15E-6FCB-4C92-9826-562453FA49B8}" type="pres">
      <dgm:prSet presAssocID="{330F3E56-A46D-41DF-800A-883E0EEBCDE1}" presName="chTx" presStyleLbl="revTx" presStyleIdx="8" presStyleCnt="19" custLinFactNeighborX="-15789" custLinFactNeighborY="26497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 custScaleX="170223" custScaleY="168097" custLinFactNeighborX="6181" custLinFactNeighborY="-14249"/>
      <dgm:spPr>
        <a:xfrm>
          <a:off x="5780343" y="2142697"/>
          <a:ext cx="493108" cy="493108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F00324DA-D4BD-48DA-9AFA-D672F5E8507F}" type="pres">
      <dgm:prSet presAssocID="{E0925546-681E-45BC-8389-674071027E96}" presName="chTx" presStyleLbl="revTx" presStyleIdx="10" presStyleCnt="19" custLinFactNeighborX="-422" custLinFactNeighborY="8776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 custScaleX="62555" custScaleY="63300" custLinFactNeighborX="1070" custLinFactNeighborY="-33276"/>
      <dgm:spPr>
        <a:prstGeom prst="flowChartConnector">
          <a:avLst/>
        </a:prstGeom>
      </dgm:spPr>
    </dgm:pt>
    <dgm:pt modelId="{E93E0100-D323-4572-A9ED-7AF639C6E60F}" type="pres">
      <dgm:prSet presAssocID="{4263A6E8-9087-4305-A0CD-D9A3EFC1C051}" presName="parTx" presStyleLbl="revTx" presStyleIdx="12" presStyleCnt="19" custLinFactNeighborX="-7508" custLinFactNeighborY="-12832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 custLinFactY="-14107" custLinFactNeighborX="28846" custLinFactNeighborY="-100000"/>
      <dgm:spPr/>
    </dgm:pt>
    <dgm:pt modelId="{35541147-3A1D-4C9F-A402-4F99E273369F}" type="pres">
      <dgm:prSet presAssocID="{FC80E47A-B07E-4960-B28D-50970BEFDB66}" presName="chTx" presStyleLbl="revTx" presStyleIdx="13" presStyleCnt="19" custLinFactNeighborX="15041" custLinFactNeighborY="-44824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 custScaleX="81112" custScaleY="79587" custLinFactNeighborX="1070" custLinFactNeighborY="-74328"/>
      <dgm:spPr>
        <a:prstGeom prst="ellipse">
          <a:avLst/>
        </a:prstGeom>
        <a:solidFill>
          <a:schemeClr val="accent2"/>
        </a:solidFill>
      </dgm:spPr>
    </dgm:pt>
    <dgm:pt modelId="{A128494A-88E4-4906-89AC-B3E46206ECF7}" type="pres">
      <dgm:prSet presAssocID="{1AD076D2-FC95-4795-B868-396411F0BEEA}" presName="parTx" presStyleLbl="revTx" presStyleIdx="15" presStyleCnt="19" custLinFactNeighborX="804" custLinFactNeighborY="-47016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 custLinFactY="-98829" custLinFactNeighborX="8715" custLinFactNeighborY="-100000"/>
      <dgm:spPr/>
    </dgm:pt>
    <dgm:pt modelId="{3476ECBC-7F92-4E68-BF3C-9C581D295E01}" type="pres">
      <dgm:prSet presAssocID="{0E41FAC4-A735-460C-83EC-17A80B688FDB}" presName="chTx" presStyleLbl="revTx" presStyleIdx="16" presStyleCnt="19" custLinFactNeighborX="8654" custLinFactNeighborY="-82666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 custLinFactY="-39567" custLinFactNeighborX="30818" custLinFactNeighborY="-100000"/>
      <dgm:spPr>
        <a:solidFill>
          <a:srgbClr val="FF0000"/>
        </a:solidFill>
      </dgm:spPr>
    </dgm:pt>
    <dgm:pt modelId="{A0AE1FCC-CB9D-495F-B3D6-7A00CB1A08DC}" type="pres">
      <dgm:prSet presAssocID="{32B93D70-ECC3-4947-B207-EEB499A6124E}" presName="parTx" presStyleLbl="revTx" presStyleIdx="18" presStyleCnt="19" custLinFactNeighborX="-55516" custLinFactNeighborY="49492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 / ELT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Encoding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/>
            <a:t>L-Regress</a:t>
          </a:r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NN, CNN, RNN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F6999B92-31FA-41F1-990D-34484715EBF7}" type="pres">
      <dgm:prSet presAssocID="{DF7F9A6C-9356-4FF1-BAAE-351B819255DF}" presName="parTxOnly" presStyleLbl="node1" presStyleIdx="0" presStyleCnt="6">
        <dgm:presLayoutVars>
          <dgm:bulletEnabled val="1"/>
        </dgm:presLayoutVars>
      </dgm:prSet>
      <dgm:spPr/>
    </dgm:pt>
    <dgm:pt modelId="{6BC2BC36-1655-498D-8386-0CA4C8B46C87}" type="pres">
      <dgm:prSet presAssocID="{1E3555AB-E2B7-4DB3-AAC8-2D95E4BBFD02}" presName="parSpace" presStyleCnt="0"/>
      <dgm:spPr/>
    </dgm:pt>
    <dgm:pt modelId="{5B21BBC8-AB53-4F70-B78B-46FE856E4842}" type="pres">
      <dgm:prSet presAssocID="{DDB2E167-D0B5-4C65-ADC1-597AE56C7936}" presName="parTxOnly" presStyleLbl="node1" presStyleIdx="1" presStyleCnt="6">
        <dgm:presLayoutVars>
          <dgm:bulletEnabled val="1"/>
        </dgm:presLayoutVars>
      </dgm:prSet>
      <dgm:spPr/>
    </dgm:pt>
    <dgm:pt modelId="{481BCBB7-6009-4CD3-B483-F1B40D39FD53}" type="pres">
      <dgm:prSet presAssocID="{9F57F372-8CC6-40BF-A702-698E6779F61C}" presName="parSpace" presStyleCnt="0"/>
      <dgm:spPr/>
    </dgm:pt>
    <dgm:pt modelId="{1DA0F926-FA92-4DED-B76C-A74F45C29669}" type="pres">
      <dgm:prSet presAssocID="{4FDC3992-7500-4612-979D-5A341BF86028}" presName="parTxOnly" presStyleLbl="node1" presStyleIdx="2" presStyleCnt="6">
        <dgm:presLayoutVars>
          <dgm:bulletEnabled val="1"/>
        </dgm:presLayoutVars>
      </dgm:prSet>
      <dgm:spPr/>
    </dgm:pt>
    <dgm:pt modelId="{1D1211FA-44C5-4832-AE15-E84EBA5B3FB3}" type="pres">
      <dgm:prSet presAssocID="{CCFFD39F-1708-4DF9-BB2F-E634B81181F4}" presName="parSpace" presStyleCnt="0"/>
      <dgm:spPr/>
    </dgm:pt>
    <dgm:pt modelId="{00104B89-FFC6-403C-B750-24D573A335F7}" type="pres">
      <dgm:prSet presAssocID="{E8950E95-8A89-469D-917A-19EDBEB7E1E5}" presName="parTxOnly" presStyleLbl="node1" presStyleIdx="3" presStyleCnt="6">
        <dgm:presLayoutVars>
          <dgm:bulletEnabled val="1"/>
        </dgm:presLayoutVars>
      </dgm:prSet>
      <dgm:spPr/>
    </dgm:pt>
    <dgm:pt modelId="{2D8615CF-7E29-48EA-8E0A-11FBB037E200}" type="pres">
      <dgm:prSet presAssocID="{C92C8E07-4070-4256-B556-5977EAD2D28B}" presName="parSpace" presStyleCnt="0"/>
      <dgm:spPr/>
    </dgm:pt>
    <dgm:pt modelId="{6FCEE9BB-B071-4475-97AE-F2268F9D0BEE}" type="pres">
      <dgm:prSet presAssocID="{B10F4AC2-52F4-4CC9-93B0-8188E805228F}" presName="parTxOnly" presStyleLbl="node1" presStyleIdx="4" presStyleCnt="6">
        <dgm:presLayoutVars>
          <dgm:bulletEnabled val="1"/>
        </dgm:presLayoutVars>
      </dgm:prSet>
      <dgm:spPr/>
    </dgm:pt>
    <dgm:pt modelId="{5EF0EB22-2BB9-48AF-BF90-2CEFBF615211}" type="pres">
      <dgm:prSet presAssocID="{7EF6698A-E111-4ABB-83EC-ADCD152BA812}" presName="parSpace" presStyleCnt="0"/>
      <dgm:spPr/>
    </dgm:pt>
    <dgm:pt modelId="{24A6F778-CBB5-4B95-91CB-DC74A38BAE13}" type="pres">
      <dgm:prSet presAssocID="{E8640E7D-7E8B-4284-9DF3-B5563D86741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2AB35609-D84D-4E18-8F86-BCA0D6883B77}" type="presOf" srcId="{DF7F9A6C-9356-4FF1-BAAE-351B819255DF}" destId="{F6999B92-31FA-41F1-990D-34484715EBF7}" srcOrd="0" destOrd="0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F583BA7A-D41E-4903-BC79-3BDF16C77115}" type="presOf" srcId="{B10F4AC2-52F4-4CC9-93B0-8188E805228F}" destId="{6FCEE9BB-B071-4475-97AE-F2268F9D0BEE}" srcOrd="0" destOrd="0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0AA8418D-9F16-41BF-A8BA-7A65042E5E87}" type="presOf" srcId="{DDB2E167-D0B5-4C65-ADC1-597AE56C7936}" destId="{5B21BBC8-AB53-4F70-B78B-46FE856E4842}" srcOrd="0" destOrd="0" presId="urn:microsoft.com/office/officeart/2005/8/layout/hChevron3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8540C5CF-5850-4F00-9E75-C33752DBC86B}" type="presOf" srcId="{4FDC3992-7500-4612-979D-5A341BF86028}" destId="{1DA0F926-FA92-4DED-B76C-A74F45C29669}" srcOrd="0" destOrd="0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5ED259E0-640B-4936-A9CD-D4534298EA41}" type="presOf" srcId="{E8950E95-8A89-469D-917A-19EDBEB7E1E5}" destId="{00104B89-FFC6-403C-B750-24D573A335F7}" srcOrd="0" destOrd="0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9F7BCAE2-3E1E-4059-9E7B-99B2A7EEC2DD}" type="presOf" srcId="{E8640E7D-7E8B-4284-9DF3-B5563D867416}" destId="{24A6F778-CBB5-4B95-91CB-DC74A38BAE13}" srcOrd="0" destOrd="0" presId="urn:microsoft.com/office/officeart/2005/8/layout/hChevron3"/>
    <dgm:cxn modelId="{5D33A9CB-F20C-4854-B6D5-485D3016267D}" type="presParOf" srcId="{4DBC3D66-7B8A-4068-B816-D5F5D40E7007}" destId="{F6999B92-31FA-41F1-990D-34484715EBF7}" srcOrd="0" destOrd="0" presId="urn:microsoft.com/office/officeart/2005/8/layout/hChevron3"/>
    <dgm:cxn modelId="{5FF26DA6-0F46-4450-8FCE-EA0A1353759B}" type="presParOf" srcId="{4DBC3D66-7B8A-4068-B816-D5F5D40E7007}" destId="{6BC2BC36-1655-498D-8386-0CA4C8B46C87}" srcOrd="1" destOrd="0" presId="urn:microsoft.com/office/officeart/2005/8/layout/hChevron3"/>
    <dgm:cxn modelId="{B1A10DBE-2752-4BC4-BE8E-724B65CE7BD3}" type="presParOf" srcId="{4DBC3D66-7B8A-4068-B816-D5F5D40E7007}" destId="{5B21BBC8-AB53-4F70-B78B-46FE856E4842}" srcOrd="2" destOrd="0" presId="urn:microsoft.com/office/officeart/2005/8/layout/hChevron3"/>
    <dgm:cxn modelId="{CA86C3F5-6EC6-458A-951C-88E7A953F790}" type="presParOf" srcId="{4DBC3D66-7B8A-4068-B816-D5F5D40E7007}" destId="{481BCBB7-6009-4CD3-B483-F1B40D39FD53}" srcOrd="3" destOrd="0" presId="urn:microsoft.com/office/officeart/2005/8/layout/hChevron3"/>
    <dgm:cxn modelId="{D937E129-8051-4149-A6B5-54D1230EB847}" type="presParOf" srcId="{4DBC3D66-7B8A-4068-B816-D5F5D40E7007}" destId="{1DA0F926-FA92-4DED-B76C-A74F45C29669}" srcOrd="4" destOrd="0" presId="urn:microsoft.com/office/officeart/2005/8/layout/hChevron3"/>
    <dgm:cxn modelId="{74BBFF9A-DD3D-4772-972D-996B4E5C31FC}" type="presParOf" srcId="{4DBC3D66-7B8A-4068-B816-D5F5D40E7007}" destId="{1D1211FA-44C5-4832-AE15-E84EBA5B3FB3}" srcOrd="5" destOrd="0" presId="urn:microsoft.com/office/officeart/2005/8/layout/hChevron3"/>
    <dgm:cxn modelId="{6416D8E2-7A15-40C8-BC80-E9F23BFEF265}" type="presParOf" srcId="{4DBC3D66-7B8A-4068-B816-D5F5D40E7007}" destId="{00104B89-FFC6-403C-B750-24D573A335F7}" srcOrd="6" destOrd="0" presId="urn:microsoft.com/office/officeart/2005/8/layout/hChevron3"/>
    <dgm:cxn modelId="{17FFFB4D-762D-48EA-9025-C3C1CFA51D8C}" type="presParOf" srcId="{4DBC3D66-7B8A-4068-B816-D5F5D40E7007}" destId="{2D8615CF-7E29-48EA-8E0A-11FBB037E200}" srcOrd="7" destOrd="0" presId="urn:microsoft.com/office/officeart/2005/8/layout/hChevron3"/>
    <dgm:cxn modelId="{26A29635-9D3E-4BC9-A7D3-72C1F3691A4B}" type="presParOf" srcId="{4DBC3D66-7B8A-4068-B816-D5F5D40E7007}" destId="{6FCEE9BB-B071-4475-97AE-F2268F9D0BEE}" srcOrd="8" destOrd="0" presId="urn:microsoft.com/office/officeart/2005/8/layout/hChevron3"/>
    <dgm:cxn modelId="{7188BEE4-92DE-4BC4-8B5F-12AE608DB32E}" type="presParOf" srcId="{4DBC3D66-7B8A-4068-B816-D5F5D40E7007}" destId="{5EF0EB22-2BB9-48AF-BF90-2CEFBF615211}" srcOrd="9" destOrd="0" presId="urn:microsoft.com/office/officeart/2005/8/layout/hChevron3"/>
    <dgm:cxn modelId="{0DCE1249-FF50-46CC-8575-BF74B112B8A9}" type="presParOf" srcId="{4DBC3D66-7B8A-4068-B816-D5F5D40E7007}" destId="{24A6F778-CBB5-4B95-91CB-DC74A38BAE1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49426" y="3265975"/>
          <a:ext cx="363706" cy="355736"/>
        </a:xfrm>
        <a:prstGeom prst="ellipse">
          <a:avLst/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-358" y="2392047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1943 - Alan Turing (Imitation Game) &amp; John Von </a:t>
          </a:r>
          <a:r>
            <a:rPr lang="en-US" sz="700" kern="1200" dirty="0" err="1"/>
            <a:t>Neumman</a:t>
          </a:r>
          <a:r>
            <a:rPr lang="en-US" sz="700" kern="1200" dirty="0"/>
            <a:t> - fathers of modern computing</a:t>
          </a:r>
        </a:p>
      </dsp:txBody>
      <dsp:txXfrm>
        <a:off x="-358" y="2392047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911547" y="2512086"/>
          <a:ext cx="560821" cy="53847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982858" y="1738126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1956 - AI conference</a:t>
          </a:r>
          <a:r>
            <a:rPr lang="en-US" sz="700" kern="1200" dirty="0"/>
            <a:t> “</a:t>
          </a:r>
          <a:r>
            <a:rPr lang="en-US" sz="700" kern="1200" dirty="0" err="1"/>
            <a:t>Minksy</a:t>
          </a:r>
          <a:r>
            <a:rPr lang="en-US" sz="700" kern="1200" dirty="0"/>
            <a:t>/McCarthy” — focus on top-down rules (golden years 56-74)</a:t>
          </a:r>
        </a:p>
      </dsp:txBody>
      <dsp:txXfrm>
        <a:off x="982858" y="1738126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05894" y="1675890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 val="7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2117065" y="988570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2117065" y="988570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253086" y="2608796"/>
          <a:ext cx="949997" cy="949997"/>
        </a:xfrm>
        <a:prstGeom prst="donut">
          <a:avLst>
            <a:gd name="adj" fmla="val 20000"/>
          </a:avLst>
        </a:prstGeom>
        <a:solidFill>
          <a:schemeClr val="accent6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658846" y="183712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1973</a:t>
          </a:r>
          <a:r>
            <a:rPr lang="en-US" sz="700" kern="1200" dirty="0"/>
            <a:t> - “AI Winter” (1974-1980)</a:t>
          </a:r>
        </a:p>
      </dsp:txBody>
      <dsp:txXfrm>
        <a:off x="2658846" y="183712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370447" y="2384424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517951" y="1705347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1980’s</a:t>
          </a:r>
          <a:r>
            <a:rPr lang="en-US" sz="700" kern="1200" dirty="0"/>
            <a:t> - “Expert Systems boom” - DEC RI ($40m annual saving success)</a:t>
          </a:r>
        </a:p>
      </dsp:txBody>
      <dsp:txXfrm>
        <a:off x="3517951" y="1705347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3959553" y="2889192"/>
          <a:ext cx="678554" cy="686667"/>
        </a:xfrm>
        <a:prstGeom prst="donut">
          <a:avLst>
            <a:gd name="adj" fmla="val 20000"/>
          </a:avLst>
        </a:prstGeom>
        <a:solidFill>
          <a:srgbClr val="FFC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175212" y="2008485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1986 – Hinton Backprop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1987</a:t>
          </a:r>
          <a:r>
            <a:rPr lang="en-US" sz="700" kern="1200" dirty="0"/>
            <a:t> (AI winter #2 - 1987-1993)</a:t>
          </a:r>
        </a:p>
      </dsp:txBody>
      <dsp:txXfrm>
        <a:off x="4175212" y="2008485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119231" y="2384424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493080" y="3129511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493080" y="3129511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637684" y="1904537"/>
          <a:ext cx="839384" cy="828901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2617" y="292854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2617" y="2928549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533037" y="1772456"/>
          <a:ext cx="594270" cy="601348"/>
        </a:xfrm>
        <a:prstGeom prst="flowChartConnector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03547" y="971605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2007 - CUDA - GPU for non-games (finance/statistics)</a:t>
          </a:r>
        </a:p>
      </dsp:txBody>
      <dsp:txXfrm>
        <a:off x="6603547" y="971605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508806" y="1580025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914627" y="2320707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914627" y="2320707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8031112" y="1305100"/>
          <a:ext cx="770562" cy="756074"/>
        </a:xfrm>
        <a:prstGeom prst="ellipse">
          <a:avLst/>
        </a:prstGeom>
        <a:solidFill>
          <a:schemeClr val="accent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74126" y="5235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</a:t>
          </a:r>
          <a:r>
            <a:rPr lang="en-US" sz="700" kern="1200" dirty="0" err="1"/>
            <a:t>SciKit</a:t>
          </a:r>
          <a:r>
            <a:rPr lang="en-US" sz="700" kern="1200" dirty="0"/>
            <a:t> initial release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2011 - IBM Watson Jeopardy .</a:t>
          </a:r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  – h20 &amp; </a:t>
          </a:r>
          <a:r>
            <a:rPr lang="en-US" sz="700" kern="1200" dirty="0" err="1"/>
            <a:t>alteryx</a:t>
          </a:r>
          <a:r>
            <a:rPr lang="en-US" sz="700" kern="1200" dirty="0"/>
            <a:t>  </a:t>
          </a:r>
          <a:r>
            <a:rPr lang="en-US" sz="700" kern="1200" dirty="0" err="1"/>
            <a:t>foundedt</a:t>
          </a:r>
          <a:endParaRPr lang="en-US" sz="700" kern="1200" dirty="0"/>
        </a:p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2012 – </a:t>
          </a:r>
          <a:r>
            <a:rPr lang="en-US" sz="700" kern="1200" dirty="0" err="1"/>
            <a:t>DataRobot</a:t>
          </a:r>
          <a:r>
            <a:rPr lang="en-US" sz="700" kern="1200" dirty="0"/>
            <a:t> founded</a:t>
          </a:r>
        </a:p>
      </dsp:txBody>
      <dsp:txXfrm>
        <a:off x="8274126" y="5235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95759" y="1162253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444760" y="189156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2015 MSFT Azure ML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PyTorch released 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2017  - </a:t>
          </a:r>
          <a:r>
            <a:rPr lang="en-US" sz="700" kern="1200" dirty="0" err="1"/>
            <a:t>TensorFloww</a:t>
          </a:r>
          <a:r>
            <a:rPr lang="en-US" sz="700" kern="1200" dirty="0"/>
            <a:t> 1.0</a:t>
          </a:r>
        </a:p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2018 AWS </a:t>
          </a:r>
          <a:r>
            <a:rPr lang="en-US" sz="700" kern="1200" dirty="0" err="1"/>
            <a:t>Sagemaker</a:t>
          </a:r>
          <a:endParaRPr lang="en-US" sz="700" kern="1200" dirty="0"/>
        </a:p>
      </dsp:txBody>
      <dsp:txXfrm>
        <a:off x="8444760" y="189156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810221" y="588369"/>
          <a:ext cx="949997" cy="949997"/>
        </a:xfrm>
        <a:prstGeom prst="donut">
          <a:avLst>
            <a:gd name="adj" fmla="val 20000"/>
          </a:avLst>
        </a:prstGeom>
        <a:solidFill>
          <a:srgbClr val="FF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288756" y="1788567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2045 - </a:t>
          </a:r>
          <a:r>
            <a:rPr lang="en-US" sz="700" kern="1200" dirty="0" err="1"/>
            <a:t>Kurtweil</a:t>
          </a:r>
          <a:r>
            <a:rPr lang="en-US" sz="700" kern="1200" dirty="0"/>
            <a:t> Prediction!</a:t>
          </a:r>
        </a:p>
      </dsp:txBody>
      <dsp:txXfrm>
        <a:off x="9288756" y="1788567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1064" y="1339362"/>
          <a:ext cx="1868279" cy="2404719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302278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 / ELT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1064" y="1339362"/>
        <a:ext cx="1634744" cy="2404719"/>
      </dsp:txXfrm>
    </dsp:sp>
    <dsp:sp modelId="{4EA222C0-2C4C-4AC1-8B07-C334DD2B941E}">
      <dsp:nvSpPr>
        <dsp:cNvPr id="0" name=""/>
        <dsp:cNvSpPr/>
      </dsp:nvSpPr>
      <dsp:spPr>
        <a:xfrm>
          <a:off x="1500917" y="1339362"/>
          <a:ext cx="2495280" cy="2404719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02097" y="1339362"/>
        <a:ext cx="1292920" cy="2404719"/>
      </dsp:txXfrm>
    </dsp:sp>
    <dsp:sp modelId="{64F7EEFE-B30F-49FB-8760-1C6A5BDF75C4}">
      <dsp:nvSpPr>
        <dsp:cNvPr id="0" name=""/>
        <dsp:cNvSpPr/>
      </dsp:nvSpPr>
      <dsp:spPr>
        <a:xfrm>
          <a:off x="3567772" y="1339362"/>
          <a:ext cx="2550825" cy="2404719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</dsp:txBody>
      <dsp:txXfrm>
        <a:off x="4168952" y="1339362"/>
        <a:ext cx="1348465" cy="2404719"/>
      </dsp:txXfrm>
    </dsp:sp>
    <dsp:sp modelId="{6D49CCA1-9F50-4F59-AB3D-6484AF0B35BA}">
      <dsp:nvSpPr>
        <dsp:cNvPr id="0" name=""/>
        <dsp:cNvSpPr/>
      </dsp:nvSpPr>
      <dsp:spPr>
        <a:xfrm>
          <a:off x="5690171" y="1339362"/>
          <a:ext cx="2376134" cy="2404719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L-Regress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NN, CNN, RNN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284205" y="1339362"/>
        <a:ext cx="1188067" cy="2404719"/>
      </dsp:txXfrm>
    </dsp:sp>
    <dsp:sp modelId="{505CA62F-1E90-459C-88C8-34B28041238C}">
      <dsp:nvSpPr>
        <dsp:cNvPr id="0" name=""/>
        <dsp:cNvSpPr/>
      </dsp:nvSpPr>
      <dsp:spPr>
        <a:xfrm>
          <a:off x="7637880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173412" y="1339362"/>
        <a:ext cx="1071064" cy="2404719"/>
      </dsp:txXfrm>
    </dsp:sp>
    <dsp:sp modelId="{8E03C2A0-20F6-4EF9-8B1E-47EA3666D78A}">
      <dsp:nvSpPr>
        <dsp:cNvPr id="0" name=""/>
        <dsp:cNvSpPr/>
      </dsp:nvSpPr>
      <dsp:spPr>
        <a:xfrm>
          <a:off x="9274865" y="1339362"/>
          <a:ext cx="2142128" cy="2404719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70" tIns="50800" rIns="7557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810397" y="1339362"/>
        <a:ext cx="1071064" cy="2404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9B92-31FA-41F1-990D-34484715EBF7}">
      <dsp:nvSpPr>
        <dsp:cNvPr id="0" name=""/>
        <dsp:cNvSpPr/>
      </dsp:nvSpPr>
      <dsp:spPr>
        <a:xfrm>
          <a:off x="1396" y="1200588"/>
          <a:ext cx="2287357" cy="914943"/>
        </a:xfrm>
        <a:prstGeom prst="homePlate">
          <a:avLst/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</dsp:txBody>
      <dsp:txXfrm>
        <a:off x="1396" y="1200588"/>
        <a:ext cx="2058621" cy="914943"/>
      </dsp:txXfrm>
    </dsp:sp>
    <dsp:sp modelId="{5B21BBC8-AB53-4F70-B78B-46FE856E4842}">
      <dsp:nvSpPr>
        <dsp:cNvPr id="0" name=""/>
        <dsp:cNvSpPr/>
      </dsp:nvSpPr>
      <dsp:spPr>
        <a:xfrm>
          <a:off x="1831282" y="1200588"/>
          <a:ext cx="2287357" cy="914943"/>
        </a:xfrm>
        <a:prstGeom prst="chevron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</dsp:txBody>
      <dsp:txXfrm>
        <a:off x="2288754" y="1200588"/>
        <a:ext cx="1372414" cy="914943"/>
      </dsp:txXfrm>
    </dsp:sp>
    <dsp:sp modelId="{1DA0F926-FA92-4DED-B76C-A74F45C29669}">
      <dsp:nvSpPr>
        <dsp:cNvPr id="0" name=""/>
        <dsp:cNvSpPr/>
      </dsp:nvSpPr>
      <dsp:spPr>
        <a:xfrm>
          <a:off x="3661168" y="1200588"/>
          <a:ext cx="2287357" cy="9149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</dsp:txBody>
      <dsp:txXfrm>
        <a:off x="4118640" y="1200588"/>
        <a:ext cx="1372414" cy="914943"/>
      </dsp:txXfrm>
    </dsp:sp>
    <dsp:sp modelId="{00104B89-FFC6-403C-B750-24D573A335F7}">
      <dsp:nvSpPr>
        <dsp:cNvPr id="0" name=""/>
        <dsp:cNvSpPr/>
      </dsp:nvSpPr>
      <dsp:spPr>
        <a:xfrm>
          <a:off x="5491055" y="1200588"/>
          <a:ext cx="2287357" cy="91494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</dsp:txBody>
      <dsp:txXfrm>
        <a:off x="5948527" y="1200588"/>
        <a:ext cx="1372414" cy="914943"/>
      </dsp:txXfrm>
    </dsp:sp>
    <dsp:sp modelId="{6FCEE9BB-B071-4475-97AE-F2268F9D0BEE}">
      <dsp:nvSpPr>
        <dsp:cNvPr id="0" name=""/>
        <dsp:cNvSpPr/>
      </dsp:nvSpPr>
      <dsp:spPr>
        <a:xfrm>
          <a:off x="7320941" y="1200588"/>
          <a:ext cx="2287357" cy="91494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</dsp:txBody>
      <dsp:txXfrm>
        <a:off x="7778413" y="1200588"/>
        <a:ext cx="1372414" cy="914943"/>
      </dsp:txXfrm>
    </dsp:sp>
    <dsp:sp modelId="{24A6F778-CBB5-4B95-91CB-DC74A38BAE13}">
      <dsp:nvSpPr>
        <dsp:cNvPr id="0" name=""/>
        <dsp:cNvSpPr/>
      </dsp:nvSpPr>
      <dsp:spPr>
        <a:xfrm>
          <a:off x="9150827" y="1200588"/>
          <a:ext cx="2287357" cy="914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</dsp:txBody>
      <dsp:txXfrm>
        <a:off x="9608299" y="1200588"/>
        <a:ext cx="1372414" cy="91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21F1-9548-42E8-83C0-9D1CE634E1B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9D4D-39B6-46EF-A86A-B16C7DE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99D4D-39B6-46EF-A86A-B16C7DEB2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slides/2017/cs231n_2017_lecture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phaGo" TargetMode="External"/><Relationship Id="rId2" Type="http://schemas.openxmlformats.org/officeDocument/2006/relationships/hyperlink" Target="https://blog.openai.com/openai-f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mind.com/blog/alphago-zero-learning-scratch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5/04/what-is-a-data-lake/" TargetMode="External"/><Relationship Id="rId2" Type="http://schemas.openxmlformats.org/officeDocument/2006/relationships/hyperlink" Target="https://medium.com/@rpradeepmenon/demystifying-data-lake-architecture-30cf4ac8a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I_winter" TargetMode="External"/><Relationship Id="rId3" Type="http://schemas.openxmlformats.org/officeDocument/2006/relationships/hyperlink" Target="https://www.technologyreview.com/s/608911/is-ai-riding-a-one-trick-pony/" TargetMode="External"/><Relationship Id="rId7" Type="http://schemas.openxmlformats.org/officeDocument/2006/relationships/hyperlink" Target="https://www.youtube.com/watch?v=ye5C-zlCAyM&amp;t=211s" TargetMode="External"/><Relationship Id="rId2" Type="http://schemas.openxmlformats.org/officeDocument/2006/relationships/hyperlink" Target="https://en.wikipedia.org/wiki/Technological_singu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uturism.com/father-artificial-intelligence-singularity-decades-away" TargetMode="External"/><Relationship Id="rId5" Type="http://schemas.openxmlformats.org/officeDocument/2006/relationships/hyperlink" Target="http://www.stuff.co.nz/technology/gadgets/7302528/Beware-the-singularity-says-Skype-founder" TargetMode="External"/><Relationship Id="rId4" Type="http://schemas.openxmlformats.org/officeDocument/2006/relationships/hyperlink" Target="https://www.bbc.com/news/technology-30290540" TargetMode="External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2015/06/machine-learning-more-data-better-algorithms.html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cloud.google.com/blog/products/gcp/an-in-depth-look-at-googles-first-tensor-processing-unit-tp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pubs/archive/35179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machine-learning-crash-course-part-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time_continue=6&amp;v=G7fPB4OHky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b="1" u="sng" dirty="0"/>
              <a:t>Training a Simple Linear Model - </a:t>
            </a:r>
            <a:r>
              <a:rPr lang="en-US" sz="3600" u="sng" dirty="0"/>
              <a:t>example (0)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598772" y="980302"/>
            <a:ext cx="5092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 a Linear price model:</a:t>
            </a:r>
          </a:p>
          <a:p>
            <a:r>
              <a:rPr lang="en-US" dirty="0"/>
              <a:t>  p(X) =  A*X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dirty="0" err="1"/>
              <a:t>SqFt</a:t>
            </a:r>
            <a:r>
              <a:rPr lang="en-US" dirty="0"/>
              <a:t> Building) + B*X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dirty="0" err="1"/>
              <a:t>SqFt</a:t>
            </a:r>
            <a:r>
              <a:rPr lang="en-US" dirty="0"/>
              <a:t> Land) + C*X</a:t>
            </a:r>
            <a:r>
              <a:rPr lang="en-US" baseline="-25000" dirty="0"/>
              <a:t>3 </a:t>
            </a:r>
            <a:r>
              <a:rPr lang="en-US" dirty="0"/>
              <a:t>(# Bedrooms) + D*X</a:t>
            </a:r>
            <a:r>
              <a:rPr lang="en-US" baseline="-25000" dirty="0"/>
              <a:t>4 </a:t>
            </a:r>
            <a:r>
              <a:rPr lang="en-US" dirty="0"/>
              <a:t>(School Rating)</a:t>
            </a:r>
          </a:p>
          <a:p>
            <a:endParaRPr lang="en-US" dirty="0"/>
          </a:p>
          <a:p>
            <a:r>
              <a:rPr lang="en-US" dirty="0"/>
              <a:t>Where A,B,C,D are some “weights” on each input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p(X)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1B682-4AEE-4489-B14F-959A7598F4CE}"/>
              </a:ext>
            </a:extLst>
          </p:cNvPr>
          <p:cNvSpPr txBox="1"/>
          <p:nvPr/>
        </p:nvSpPr>
        <p:spPr>
          <a:xfrm>
            <a:off x="1141560" y="980302"/>
            <a:ext cx="3787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How to build a house price predictor?</a:t>
            </a:r>
          </a:p>
          <a:p>
            <a:r>
              <a:rPr lang="en-US" dirty="0"/>
              <a:t>Using </a:t>
            </a:r>
            <a:r>
              <a:rPr lang="en-US" b="1" u="sng" dirty="0"/>
              <a:t>inputs (features)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– </a:t>
            </a:r>
            <a:r>
              <a:rPr lang="en-US" dirty="0" err="1"/>
              <a:t>SqFt</a:t>
            </a:r>
            <a:r>
              <a:rPr lang="en-US" dirty="0"/>
              <a:t>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– </a:t>
            </a:r>
            <a:r>
              <a:rPr lang="en-US" dirty="0" err="1"/>
              <a:t>SqFt</a:t>
            </a:r>
            <a:r>
              <a:rPr lang="en-US" dirty="0"/>
              <a:t>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– #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4 </a:t>
            </a:r>
            <a:r>
              <a:rPr lang="en-US" dirty="0"/>
              <a:t>– Local School Rating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1F3510-22DC-4695-8F20-85609EA1D4B9}"/>
              </a:ext>
            </a:extLst>
          </p:cNvPr>
          <p:cNvSpPr/>
          <p:nvPr/>
        </p:nvSpPr>
        <p:spPr>
          <a:xfrm>
            <a:off x="4141996" y="1710823"/>
            <a:ext cx="2199109" cy="40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91543F-281A-4DB8-BEA8-5A7907B56005}"/>
              </a:ext>
            </a:extLst>
          </p:cNvPr>
          <p:cNvSpPr/>
          <p:nvPr/>
        </p:nvSpPr>
        <p:spPr>
          <a:xfrm rot="8963687">
            <a:off x="4086808" y="3427350"/>
            <a:ext cx="2199109" cy="409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A3C909-F57B-43B9-A7E8-F506DB7878EA}"/>
              </a:ext>
            </a:extLst>
          </p:cNvPr>
          <p:cNvSpPr/>
          <p:nvPr/>
        </p:nvSpPr>
        <p:spPr>
          <a:xfrm>
            <a:off x="1257173" y="4252681"/>
            <a:ext cx="10374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set Weights?</a:t>
            </a:r>
          </a:p>
          <a:p>
            <a:endParaRPr lang="en-US" dirty="0"/>
          </a:p>
          <a:p>
            <a:r>
              <a:rPr lang="en-US" i="1" dirty="0"/>
              <a:t>(Remember the Monkeys writing </a:t>
            </a:r>
            <a:r>
              <a:rPr lang="en-US" i="1" dirty="0" err="1"/>
              <a:t>Shakepeare</a:t>
            </a:r>
            <a:r>
              <a:rPr lang="en-US" i="1" dirty="0"/>
              <a:t>?  -- we can keep guessing until we find optimal one ?)</a:t>
            </a:r>
          </a:p>
          <a:p>
            <a:endParaRPr lang="en-US" i="1" dirty="0"/>
          </a:p>
          <a:p>
            <a:r>
              <a:rPr lang="en-US" dirty="0"/>
              <a:t>Or – use real </a:t>
            </a:r>
            <a:r>
              <a:rPr lang="en-US" b="1" dirty="0"/>
              <a:t>ex</a:t>
            </a:r>
            <a:r>
              <a:rPr lang="en-US" b="1" i="1" dirty="0"/>
              <a:t>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en-US" dirty="0" err="1"/>
              <a:t>ie</a:t>
            </a:r>
            <a:r>
              <a:rPr lang="en-US" dirty="0"/>
              <a:t>, based on actual data !!</a:t>
            </a:r>
          </a:p>
          <a:p>
            <a:endParaRPr lang="en-US" i="1" dirty="0"/>
          </a:p>
          <a:p>
            <a:r>
              <a:rPr lang="en-US" i="1" dirty="0"/>
              <a:t>This process is called </a:t>
            </a:r>
            <a:r>
              <a:rPr lang="en-US" b="1" i="1" dirty="0"/>
              <a:t>Training the model !!!</a:t>
            </a:r>
          </a:p>
          <a:p>
            <a:r>
              <a:rPr lang="en-US" b="1" i="1" dirty="0"/>
              <a:t>	</a:t>
            </a:r>
          </a:p>
          <a:p>
            <a:r>
              <a:rPr lang="en-US" b="1" i="1" dirty="0"/>
              <a:t>			Eventually solve the optimization problem, p(X) = 155 + 0.22*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-0.08*X</a:t>
            </a:r>
            <a:r>
              <a:rPr lang="en-US" b="1" baseline="-25000" dirty="0"/>
              <a:t>2</a:t>
            </a:r>
            <a:r>
              <a:rPr lang="en-US" b="1" dirty="0"/>
              <a:t> + 0.87*X</a:t>
            </a:r>
            <a:r>
              <a:rPr lang="en-US" b="1" baseline="-25000" dirty="0"/>
              <a:t>3 </a:t>
            </a:r>
            <a:r>
              <a:rPr lang="en-US" b="1" dirty="0"/>
              <a:t>+ ….</a:t>
            </a:r>
            <a:endParaRPr lang="en-US" b="1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8A7D6B-DB9F-4D04-9660-6314C2A3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86" y="2499045"/>
            <a:ext cx="7273469" cy="3994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r>
              <a:rPr lang="en-US" i="0" dirty="0"/>
              <a:t>The </a:t>
            </a:r>
            <a:r>
              <a:rPr lang="en-US" dirty="0"/>
              <a:t>Computer and the Brain – John </a:t>
            </a:r>
            <a:r>
              <a:rPr lang="en-US" i="0" dirty="0"/>
              <a:t>Von Neumann 1958</a:t>
            </a:r>
          </a:p>
          <a:p>
            <a:pPr lvl="1"/>
            <a:r>
              <a:rPr lang="en-US" i="0" dirty="0"/>
              <a:t>First concept of an Artificial Neural Network (Human Brain) was 1943 – Pitts &amp; McCullough</a:t>
            </a:r>
          </a:p>
          <a:p>
            <a:pPr lvl="1"/>
            <a:r>
              <a:rPr lang="en-US" i="0" dirty="0"/>
              <a:t>Biology doesn’t really match, but it sounds great “Deep Learning” (hype)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0" dirty="0"/>
              <a:t>Interesting facts:</a:t>
            </a:r>
          </a:p>
          <a:p>
            <a:r>
              <a:rPr lang="en-US" i="0" dirty="0"/>
              <a:t>Worm C Elegans – 300 Neurons</a:t>
            </a:r>
          </a:p>
          <a:p>
            <a:r>
              <a:rPr lang="en-US" i="0" dirty="0"/>
              <a:t>Fruit Fly – 135k Neurons</a:t>
            </a:r>
          </a:p>
          <a:p>
            <a:r>
              <a:rPr lang="en-US" dirty="0"/>
              <a:t>Human – 80B-100B Neurons</a:t>
            </a:r>
            <a:endParaRPr lang="en-US" i="0" dirty="0"/>
          </a:p>
          <a:p>
            <a:endParaRPr lang="en-US" i="0" dirty="0"/>
          </a:p>
          <a:p>
            <a:pPr marL="0" indent="0">
              <a:buNone/>
            </a:pPr>
            <a:r>
              <a:rPr lang="en-US" dirty="0"/>
              <a:t>Modelling AI / ANN this way is </a:t>
            </a:r>
          </a:p>
          <a:p>
            <a:pPr marL="0" indent="0">
              <a:buNone/>
            </a:pPr>
            <a:r>
              <a:rPr lang="en-US" dirty="0"/>
              <a:t>   not going to work… !!</a:t>
            </a:r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1E3C2-7014-41CF-8155-11044437BD64}"/>
              </a:ext>
            </a:extLst>
          </p:cNvPr>
          <p:cNvSpPr/>
          <p:nvPr/>
        </p:nvSpPr>
        <p:spPr>
          <a:xfrm>
            <a:off x="799688" y="6291703"/>
            <a:ext cx="54359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https://en.wikipedia.org/wiki/Artificial_neural_network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http://cs231n.stanford.edu/slides/2017/cs231n_2017_lecture4.pdf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0061C-3D6F-49DF-A7FA-F44B236CD315}"/>
              </a:ext>
            </a:extLst>
          </p:cNvPr>
          <p:cNvSpPr/>
          <p:nvPr/>
        </p:nvSpPr>
        <p:spPr>
          <a:xfrm>
            <a:off x="718050" y="6507146"/>
            <a:ext cx="8682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https://towardsdatascience.com/the-mostly-complete-chart-of-neural-networks-explained-3fb6f2367464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15FB-E988-4B09-A76A-99C70FCB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66" y="1267451"/>
            <a:ext cx="17811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CA169-B355-4723-BC05-EC0C6D2A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98" y="1114425"/>
            <a:ext cx="24003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0D4A6-0E5A-4807-91C8-E0E1095F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12" y="4114175"/>
            <a:ext cx="29908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7DD6D-D6D4-44BC-A227-59ED0B6F3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855" y="996918"/>
            <a:ext cx="4010025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29ED1-3B84-4B1A-BFD9-D0EDF113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560" y="4114175"/>
            <a:ext cx="3590925" cy="2162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FC95D-3E7C-4B33-9A0E-1762D3D49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701" y="1267451"/>
            <a:ext cx="1524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Digression– Challenges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Feature Growth – (Imagine 1 for every word in the dictionary ???)</a:t>
            </a:r>
          </a:p>
          <a:p>
            <a:pPr lvl="1"/>
            <a:r>
              <a:rPr lang="en-US" i="0" dirty="0"/>
              <a:t>Slow to train</a:t>
            </a:r>
          </a:p>
          <a:p>
            <a:pPr lvl="1"/>
            <a:r>
              <a:rPr lang="en-US" i="0" dirty="0"/>
              <a:t>Hard to determine valuable features vs junk</a:t>
            </a:r>
          </a:p>
          <a:p>
            <a:r>
              <a:rPr lang="en-US" dirty="0"/>
              <a:t>Non-Numeric Features</a:t>
            </a:r>
          </a:p>
          <a:p>
            <a:pPr lvl="1"/>
            <a:r>
              <a:rPr lang="en-US" i="0" dirty="0"/>
              <a:t>How to encode Trade Type = “Swap, Bond, Future” into digits ?</a:t>
            </a:r>
          </a:p>
          <a:p>
            <a:pPr lvl="1"/>
            <a:r>
              <a:rPr lang="en-US" i="0" dirty="0"/>
              <a:t>How to normalize across numbers of various ranges (Notional $100m’s vs Gender M/F)</a:t>
            </a:r>
            <a:br>
              <a:rPr lang="en-US" i="0" dirty="0"/>
            </a:br>
            <a:endParaRPr lang="en-US" i="0" dirty="0"/>
          </a:p>
          <a:p>
            <a:r>
              <a:rPr lang="en-US" i="0" dirty="0"/>
              <a:t>Which model to use – there are so many ….</a:t>
            </a:r>
          </a:p>
          <a:p>
            <a:endParaRPr lang="en-US" i="0" dirty="0"/>
          </a:p>
          <a:p>
            <a:r>
              <a:rPr lang="en-US" dirty="0"/>
              <a:t>Training takes time (can take days/weeks on hundreds of CPU to train an AI)</a:t>
            </a:r>
          </a:p>
          <a:p>
            <a:pPr lvl="1"/>
            <a:r>
              <a:rPr lang="en-US" i="0" dirty="0"/>
              <a:t>Game AI Dota2 (open.ai 2017)  Months w/ 256 GPUs and 128,000 CPU cores !!    </a:t>
            </a:r>
          </a:p>
          <a:p>
            <a:pPr lvl="1"/>
            <a:r>
              <a:rPr lang="en-US" i="0" dirty="0"/>
              <a:t>Alpha Go (Google 2015) – 40 days w/ 176 GPU</a:t>
            </a:r>
          </a:p>
          <a:p>
            <a:pPr lvl="1"/>
            <a:r>
              <a:rPr lang="en-US" i="0" dirty="0"/>
              <a:t>Alpha Go Zero (2017) – 3 days w/ just 4 TPU !!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7B5F2-1DCF-4D5C-A016-46F6A2DEC5FD}"/>
              </a:ext>
            </a:extLst>
          </p:cNvPr>
          <p:cNvSpPr/>
          <p:nvPr/>
        </p:nvSpPr>
        <p:spPr>
          <a:xfrm>
            <a:off x="783004" y="6080952"/>
            <a:ext cx="46938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hlinkClick r:id="rId2"/>
              </a:rPr>
              <a:t>https://blog.openai.com/openai-five/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hlinkClick r:id="rId3"/>
              </a:rPr>
              <a:t>https://en.wikipedia.org/wiki/AlphaGo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https://deepmind.com/blog/alphago-zero-learning-scratch/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State of AI/ML – Platform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63542"/>
              </p:ext>
            </p:extLst>
          </p:nvPr>
        </p:nvGraphicFramePr>
        <p:xfrm>
          <a:off x="752419" y="962350"/>
          <a:ext cx="11439582" cy="331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395695" y="3068817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89182" y="1121251"/>
            <a:ext cx="313125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2420" y="3726651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2419" y="3393837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295660" y="4097253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198202" y="4451323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D7232-42A1-4638-A755-69B515C2C4B4}"/>
              </a:ext>
            </a:extLst>
          </p:cNvPr>
          <p:cNvSpPr txBox="1"/>
          <p:nvPr/>
        </p:nvSpPr>
        <p:spPr>
          <a:xfrm>
            <a:off x="901533" y="4834929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Platform Strengths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0EC499D-635A-4E6B-A779-D9884D1CE7C5}"/>
              </a:ext>
            </a:extLst>
          </p:cNvPr>
          <p:cNvSpPr/>
          <p:nvPr/>
        </p:nvSpPr>
        <p:spPr>
          <a:xfrm>
            <a:off x="752419" y="5181302"/>
            <a:ext cx="3911271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Data Vendors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8DD0F8-B2BC-416D-B1DD-7A5FA42926CE}"/>
              </a:ext>
            </a:extLst>
          </p:cNvPr>
          <p:cNvSpPr/>
          <p:nvPr/>
        </p:nvSpPr>
        <p:spPr>
          <a:xfrm>
            <a:off x="7587048" y="5903739"/>
            <a:ext cx="4332899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Vendors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E983678-057C-4455-AAE5-24B444C4DABE}"/>
              </a:ext>
            </a:extLst>
          </p:cNvPr>
          <p:cNvSpPr/>
          <p:nvPr/>
        </p:nvSpPr>
        <p:spPr>
          <a:xfrm>
            <a:off x="3316800" y="5517853"/>
            <a:ext cx="5875506" cy="4277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Stack Vendors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2DC1D3C-B74E-4B6D-8BB4-1B4A151D9E81}"/>
              </a:ext>
            </a:extLst>
          </p:cNvPr>
          <p:cNvSpPr/>
          <p:nvPr/>
        </p:nvSpPr>
        <p:spPr>
          <a:xfrm>
            <a:off x="5313881" y="6307445"/>
            <a:ext cx="4559168" cy="427732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Vendors</a:t>
            </a:r>
          </a:p>
        </p:txBody>
      </p:sp>
    </p:spTree>
    <p:extLst>
      <p:ext uri="{BB962C8B-B14F-4D97-AF65-F5344CB8AC3E}">
        <p14:creationId xmlns:p14="http://schemas.microsoft.com/office/powerpoint/2010/main" val="4140591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6"/>
            <a:ext cx="4134074" cy="5348377"/>
          </a:xfrm>
        </p:spPr>
        <p:txBody>
          <a:bodyPr>
            <a:normAutofit/>
          </a:bodyPr>
          <a:lstStyle/>
          <a:p>
            <a:r>
              <a:rPr lang="en-US" i="0" dirty="0"/>
              <a:t>Summary of Gartner Magic Quadrant Analysis</a:t>
            </a:r>
          </a:p>
          <a:p>
            <a:r>
              <a:rPr lang="en-US" dirty="0"/>
              <a:t>“Full Stack Vendors” offer a E2E solution – </a:t>
            </a:r>
          </a:p>
          <a:p>
            <a:pPr lvl="1"/>
            <a:r>
              <a:rPr lang="en-US" i="0" dirty="0"/>
              <a:t>Some Data Loading ETL tools</a:t>
            </a:r>
          </a:p>
          <a:p>
            <a:pPr lvl="1"/>
            <a:r>
              <a:rPr lang="en-US" i="0" dirty="0"/>
              <a:t>Some Data Storage</a:t>
            </a:r>
          </a:p>
          <a:p>
            <a:pPr lvl="1"/>
            <a:r>
              <a:rPr lang="en-US" i="0" dirty="0"/>
              <a:t>Feature Selection Tools</a:t>
            </a:r>
          </a:p>
          <a:p>
            <a:pPr lvl="1"/>
            <a:r>
              <a:rPr lang="en-US" b="1" i="0" dirty="0"/>
              <a:t>Strong DS Test Env &amp; Auto-ML </a:t>
            </a:r>
          </a:p>
          <a:p>
            <a:pPr lvl="1"/>
            <a:r>
              <a:rPr lang="en-US" i="0" dirty="0"/>
              <a:t>Deployment tools</a:t>
            </a:r>
          </a:p>
          <a:p>
            <a:pPr lvl="1"/>
            <a:r>
              <a:rPr lang="en-US" i="0" dirty="0"/>
              <a:t>Visualization/Dashboards</a:t>
            </a:r>
          </a:p>
          <a:p>
            <a:r>
              <a:rPr lang="en-US" dirty="0"/>
              <a:t>Where is </a:t>
            </a:r>
            <a:r>
              <a:rPr lang="en-US" b="1" dirty="0"/>
              <a:t>Data Robot</a:t>
            </a:r>
            <a:r>
              <a:rPr lang="en-US" dirty="0"/>
              <a:t>??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FBBBC1-F46F-4932-A36C-C4261BE40B6A}"/>
              </a:ext>
            </a:extLst>
          </p:cNvPr>
          <p:cNvSpPr/>
          <p:nvPr/>
        </p:nvSpPr>
        <p:spPr>
          <a:xfrm>
            <a:off x="716690" y="6507146"/>
            <a:ext cx="8155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https://www.gartner.com/doc/3860063/magic-quadrant-data-science-machinelearning</a:t>
            </a:r>
          </a:p>
        </p:txBody>
      </p:sp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API/Analytic Toolkits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6"/>
            <a:ext cx="3302053" cy="5261803"/>
          </a:xfrm>
        </p:spPr>
        <p:txBody>
          <a:bodyPr>
            <a:normAutofit/>
          </a:bodyPr>
          <a:lstStyle/>
          <a:p>
            <a:r>
              <a:rPr lang="en-US" dirty="0"/>
              <a:t>API and Analytic Libraries</a:t>
            </a:r>
          </a:p>
          <a:p>
            <a:r>
              <a:rPr lang="en-US" dirty="0"/>
              <a:t>Low level Libraries</a:t>
            </a:r>
          </a:p>
          <a:p>
            <a:r>
              <a:rPr lang="en-US" i="0" dirty="0"/>
              <a:t>All do the same thing (diff GPU/</a:t>
            </a:r>
            <a:r>
              <a:rPr lang="en-US" dirty="0"/>
              <a:t>OS support)</a:t>
            </a:r>
          </a:p>
          <a:p>
            <a:r>
              <a:rPr lang="en-US" dirty="0"/>
              <a:t>Good for highly technical teams just needing an API library</a:t>
            </a:r>
          </a:p>
          <a:p>
            <a:endParaRPr lang="en-US" i="0" dirty="0"/>
          </a:p>
          <a:p>
            <a:r>
              <a:rPr lang="en-US" i="0" dirty="0"/>
              <a:t>They are all similar.. And seem to be converging (TensorFlow, PyTorch, </a:t>
            </a:r>
            <a:r>
              <a:rPr lang="en-US" i="0" dirty="0" err="1"/>
              <a:t>Keras</a:t>
            </a:r>
            <a:r>
              <a:rPr lang="en-US" dirty="0"/>
              <a:t> are winning ?)</a:t>
            </a:r>
            <a:r>
              <a:rPr lang="en-US" i="0" dirty="0"/>
              <a:t>..</a:t>
            </a:r>
          </a:p>
          <a:p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6" y="779238"/>
            <a:ext cx="7426127" cy="5881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DFF36-F2D7-4C65-8C3B-069992359353}"/>
              </a:ext>
            </a:extLst>
          </p:cNvPr>
          <p:cNvSpPr/>
          <p:nvPr/>
        </p:nvSpPr>
        <p:spPr>
          <a:xfrm>
            <a:off x="796310" y="6507146"/>
            <a:ext cx="852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https://towardsdatascience.com/battle-of-the-deep-learning-frameworks-part-i-cff0e3841750</a:t>
            </a:r>
          </a:p>
        </p:txBody>
      </p:sp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BB02A-30D4-4EE2-935B-83D23A55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30" y="1425146"/>
            <a:ext cx="6923130" cy="5235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Oracle Cloud Platform (GCP)</a:t>
            </a:r>
          </a:p>
          <a:p>
            <a:r>
              <a:rPr lang="en-US" dirty="0"/>
              <a:t>Sony Cloud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CPU/GPU/TPU on demand</a:t>
            </a:r>
          </a:p>
          <a:p>
            <a:r>
              <a:rPr lang="en-US" dirty="0"/>
              <a:t>Some have GUI’s</a:t>
            </a:r>
          </a:p>
          <a:p>
            <a:r>
              <a:rPr lang="en-US" dirty="0"/>
              <a:t>Good Data backend integration</a:t>
            </a:r>
          </a:p>
          <a:p>
            <a:r>
              <a:rPr lang="en-US" dirty="0"/>
              <a:t>Strong deployment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10366310" cy="5677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101</a:t>
            </a:r>
          </a:p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Why ML So Hot Today ?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workflow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pt2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FF, CNN, RNN, </a:t>
            </a:r>
          </a:p>
          <a:p>
            <a:r>
              <a:rPr lang="en-US" dirty="0"/>
              <a:t>ML Landscape</a:t>
            </a:r>
          </a:p>
          <a:p>
            <a:r>
              <a:rPr lang="en-US" dirty="0"/>
              <a:t>State of AI &amp; Beware The Singularity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811898" y="6291703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https://medium.com/@rpradeepmenon/demystifying-data-lake-architecture-30cf4ac8aa07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https://www.jamesserra.com/archive/2015/04/what-is-a-data-lake/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55" y="1711354"/>
            <a:ext cx="7315750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312657"/>
            <a:ext cx="3384431" cy="50593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Apache Spark &amp; Hadoop</a:t>
            </a:r>
          </a:p>
          <a:p>
            <a:pPr lvl="0"/>
            <a:r>
              <a:rPr lang="en-US" dirty="0"/>
              <a:t>KDB</a:t>
            </a:r>
          </a:p>
          <a:p>
            <a:pPr lvl="0"/>
            <a:r>
              <a:rPr lang="en-US" dirty="0"/>
              <a:t>Oracle</a:t>
            </a:r>
          </a:p>
          <a:p>
            <a:endParaRPr lang="en-US" dirty="0"/>
          </a:p>
          <a:p>
            <a:r>
              <a:rPr lang="en-US" dirty="0"/>
              <a:t>Bring ML to the data</a:t>
            </a:r>
          </a:p>
          <a:p>
            <a:pPr lvl="1"/>
            <a:r>
              <a:rPr lang="en-US" dirty="0"/>
              <a:t>(Data being the hardest part ?)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Final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793237" y="6119336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https://en.wikipedia.org/wiki/Technological_singularity</a:t>
            </a:r>
            <a:endParaRPr lang="en-US" sz="1400" dirty="0"/>
          </a:p>
          <a:p>
            <a:r>
              <a:rPr lang="en-US" sz="1400" dirty="0"/>
              <a:t>“Singularity” term comes from Ray Kurtzweil, who says he came up with this from reading works by John Von Neumann</a:t>
            </a:r>
          </a:p>
          <a:p>
            <a:r>
              <a:rPr lang="en-US" sz="1400" dirty="0">
                <a:hlinkClick r:id="rId3"/>
              </a:rPr>
              <a:t>https://www.technologyreview.com/s/608911/is-ai-riding-a-one-trick-pony/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366DC-ABD4-4798-8F3F-1C2309E7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60" y="871117"/>
            <a:ext cx="10674917" cy="505938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hlinkClick r:id="rId4"/>
              </a:rPr>
              <a:t>“Stephen Hawking warns artificial intelligence could end mankind ...”</a:t>
            </a:r>
          </a:p>
          <a:p>
            <a:r>
              <a:rPr lang="en-US" dirty="0">
                <a:hlinkClick r:id="rId4"/>
              </a:rPr>
              <a:t>“</a:t>
            </a:r>
            <a:r>
              <a:rPr lang="en-US" dirty="0">
                <a:hlinkClick r:id="rId5"/>
              </a:rPr>
              <a:t>Beware the singularity, says Skype founder | Stuff.co.nz”</a:t>
            </a:r>
          </a:p>
          <a:p>
            <a:r>
              <a:rPr lang="en-US" u="sng" dirty="0">
                <a:hlinkClick r:id="rId6"/>
              </a:rPr>
              <a:t>The "Father of Artificial Intelligence" Says Singularity Is 30 Years Away ...</a:t>
            </a:r>
          </a:p>
          <a:p>
            <a:pPr marL="0" indent="0">
              <a:buNone/>
            </a:pPr>
            <a:endParaRPr lang="en-US" b="1" dirty="0">
              <a:hlinkClick r:id="rId4"/>
            </a:endParaRPr>
          </a:p>
          <a:p>
            <a:pPr marL="0" indent="0">
              <a:buNone/>
            </a:pPr>
            <a:r>
              <a:rPr lang="en-US" b="1" u="sng" dirty="0"/>
              <a:t>The Singularity..</a:t>
            </a:r>
            <a:endParaRPr lang="en-US" dirty="0">
              <a:hlinkClick r:id="rId4"/>
            </a:endParaRPr>
          </a:p>
          <a:p>
            <a:r>
              <a:rPr lang="en-US" dirty="0"/>
              <a:t>Theory/Logic </a:t>
            </a:r>
          </a:p>
          <a:p>
            <a:pPr lvl="1"/>
            <a:r>
              <a:rPr lang="en-US" dirty="0"/>
              <a:t>If we can train a machine to be “smarter” than us (the creators) – “the singularity”</a:t>
            </a:r>
          </a:p>
          <a:p>
            <a:pPr lvl="1"/>
            <a:r>
              <a:rPr lang="en-US" dirty="0"/>
              <a:t>Then the machine can train another machine to be smarter than itself</a:t>
            </a:r>
          </a:p>
          <a:p>
            <a:pPr lvl="1"/>
            <a:r>
              <a:rPr lang="en-US" dirty="0"/>
              <a:t>Recursively – it can evolve into a super-intelligence</a:t>
            </a:r>
          </a:p>
          <a:p>
            <a:pPr lvl="1"/>
            <a:r>
              <a:rPr lang="en-US" dirty="0"/>
              <a:t>What this sometime for fun: </a:t>
            </a:r>
            <a:r>
              <a:rPr lang="en-US" dirty="0">
                <a:hlinkClick r:id="rId7"/>
              </a:rPr>
              <a:t>https://www.youtube.com/watch?v=ye5C-zlCAyM&amp;t=211s</a:t>
            </a:r>
            <a:endParaRPr lang="en-US" dirty="0"/>
          </a:p>
          <a:p>
            <a:r>
              <a:rPr lang="en-US" b="1" i="0" dirty="0"/>
              <a:t>In Practice..</a:t>
            </a:r>
            <a:r>
              <a:rPr lang="en-US" i="0" dirty="0"/>
              <a:t> we are nowhere near this for “Artificial General Intelligence” – all applications so far are “Narrow Intelligence”…  Kurtzweil thought we are &lt; 30yr away (See: </a:t>
            </a:r>
            <a:r>
              <a:rPr lang="en-US" i="0" dirty="0">
                <a:hlinkClick r:id="rId8"/>
              </a:rPr>
              <a:t>AI Winter</a:t>
            </a:r>
            <a:r>
              <a:rPr lang="en-US" i="0" dirty="0"/>
              <a:t>)</a:t>
            </a:r>
            <a:endParaRPr lang="en-US" b="1" i="0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5C1C-EC9A-459F-AEFB-F0C5A5211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718" y="125626"/>
            <a:ext cx="362426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6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03D-7290-467D-BA6F-14B014A5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6647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0836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13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569C46-CD3D-4921-BD15-6AB454BA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3311371"/>
            <a:ext cx="11066151" cy="315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Artificial Intelligence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171BC-8096-4B6C-9FB0-176BBE6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81" y="911730"/>
            <a:ext cx="7457620" cy="2790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25B34D-FE84-4535-AD47-7401EE68DAB7}"/>
              </a:ext>
            </a:extLst>
          </p:cNvPr>
          <p:cNvSpPr/>
          <p:nvPr/>
        </p:nvSpPr>
        <p:spPr>
          <a:xfrm>
            <a:off x="1769755" y="6551741"/>
            <a:ext cx="8344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https://www.aba.com/</a:t>
            </a:r>
            <a:r>
              <a:rPr lang="en-US" sz="1400" dirty="0">
                <a:solidFill>
                  <a:srgbClr val="FF0000"/>
                </a:solidFill>
              </a:rPr>
              <a:t>Tools/Function/Technology/Documents/understanding-ar</a:t>
            </a:r>
            <a:r>
              <a:rPr lang="en-US" sz="1400" dirty="0"/>
              <a:t>tificial-intelligence.pdf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A9F6A-91E9-47D5-B226-939857C6A5D7}"/>
              </a:ext>
            </a:extLst>
          </p:cNvPr>
          <p:cNvSpPr txBox="1"/>
          <p:nvPr/>
        </p:nvSpPr>
        <p:spPr>
          <a:xfrm>
            <a:off x="1429304" y="3978686"/>
            <a:ext cx="7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Trends 2004-Present   AI vs ML vs NLP vs RPA vs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Data Science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281021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0D59B0B-0F4B-400A-8C76-9FEB0C0CECB5}"/>
              </a:ext>
            </a:extLst>
          </p:cNvPr>
          <p:cNvSpPr/>
          <p:nvPr/>
        </p:nvSpPr>
        <p:spPr>
          <a:xfrm>
            <a:off x="833434" y="6423090"/>
            <a:ext cx="9864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https://www.kdnuggets.com/2016/10/battle-data-science-venn-diagrams.html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82F4F8DC-521C-435E-9362-8DE7435E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34" y="877330"/>
            <a:ext cx="7837871" cy="5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457212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439961" y="2291840"/>
            <a:ext cx="1006414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4570523" y="1758745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446375" y="1820275"/>
            <a:ext cx="484929" cy="329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446375" y="2149809"/>
            <a:ext cx="484929" cy="53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7220315" y="232363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553801" y="193919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7220315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2931304" y="175874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4117436" y="2149809"/>
            <a:ext cx="45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835882" y="193919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8209478" y="1820275"/>
            <a:ext cx="626404" cy="50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8209478" y="2330259"/>
            <a:ext cx="626404" cy="384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>
            <a:off x="10022014" y="2330259"/>
            <a:ext cx="531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211021" y="6487482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Director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041380" y="3444078"/>
            <a:ext cx="4559467" cy="30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09561-CD31-4D14-9592-E572DD96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758" y="3414010"/>
            <a:ext cx="4947471" cy="27708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681CCF-8A90-4A09-BD4B-54BB96C1E87B}"/>
              </a:ext>
            </a:extLst>
          </p:cNvPr>
          <p:cNvSpPr txBox="1"/>
          <p:nvPr/>
        </p:nvSpPr>
        <p:spPr>
          <a:xfrm>
            <a:off x="1293339" y="1012047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Today (1.0):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C9CEC0-BDD8-41B7-8F84-A1442F715219}"/>
              </a:ext>
            </a:extLst>
          </p:cNvPr>
          <p:cNvSpPr txBox="1"/>
          <p:nvPr/>
        </p:nvSpPr>
        <p:spPr>
          <a:xfrm>
            <a:off x="6863615" y="1006095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Transformed to (2.0):</a:t>
            </a:r>
          </a:p>
        </p:txBody>
      </p:sp>
      <p:sp>
        <p:nvSpPr>
          <p:cNvPr id="1031" name="Arrow: Striped Right 1030">
            <a:extLst>
              <a:ext uri="{FF2B5EF4-FFF2-40B4-BE49-F238E27FC236}">
                <a16:creationId xmlns:a16="http://schemas.microsoft.com/office/drawing/2014/main" id="{28F6D9F6-6FDF-4778-9514-99A74EB91C23}"/>
              </a:ext>
            </a:extLst>
          </p:cNvPr>
          <p:cNvSpPr/>
          <p:nvPr/>
        </p:nvSpPr>
        <p:spPr>
          <a:xfrm>
            <a:off x="6103246" y="2064179"/>
            <a:ext cx="764896" cy="431899"/>
          </a:xfrm>
          <a:prstGeom prst="striped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679F619-F0C1-4CF8-948D-9CD689FA3228}"/>
              </a:ext>
            </a:extLst>
          </p:cNvPr>
          <p:cNvSpPr/>
          <p:nvPr/>
        </p:nvSpPr>
        <p:spPr>
          <a:xfrm>
            <a:off x="1293339" y="1324814"/>
            <a:ext cx="4656098" cy="18462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D5AF0-B18E-4C72-A798-427A0A818502}"/>
              </a:ext>
            </a:extLst>
          </p:cNvPr>
          <p:cNvSpPr/>
          <p:nvPr/>
        </p:nvSpPr>
        <p:spPr>
          <a:xfrm>
            <a:off x="6955850" y="1343607"/>
            <a:ext cx="4887594" cy="19038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292203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Why ML So Hot Today?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720A9-1B4A-4E40-805D-748158CA87D2}"/>
              </a:ext>
            </a:extLst>
          </p:cNvPr>
          <p:cNvSpPr txBox="1"/>
          <p:nvPr/>
        </p:nvSpPr>
        <p:spPr>
          <a:xfrm>
            <a:off x="1399485" y="1189682"/>
            <a:ext cx="397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Hardware Leaps</a:t>
            </a:r>
          </a:p>
          <a:p>
            <a:pPr marL="285750" indent="-285750">
              <a:buFontTx/>
              <a:buChar char="-"/>
            </a:pPr>
            <a:r>
              <a:rPr lang="en-US" dirty="0"/>
              <a:t>Big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Algorithm Improvements (Less)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99726F-82DF-4DF3-BCD9-7260517C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52" y="849084"/>
            <a:ext cx="5034506" cy="2795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B6A3A7-0E34-4AE6-95AC-647F460F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17" y="2797869"/>
            <a:ext cx="5238133" cy="2803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F4218C-958E-4532-ACC9-0F5ED579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52" y="3827472"/>
            <a:ext cx="5034506" cy="28391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9C9B36-EBC3-48FF-AB86-43F0D9E8F79F}"/>
              </a:ext>
            </a:extLst>
          </p:cNvPr>
          <p:cNvSpPr/>
          <p:nvPr/>
        </p:nvSpPr>
        <p:spPr>
          <a:xfrm>
            <a:off x="666192" y="6140296"/>
            <a:ext cx="9845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https://static.googleusercontent.com/media/research.google.com/en//pubs/archive/35179.pdf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https://cloud.google.com/blog/products/gcp/an-in-depth-look-at-googles-first-tensor-processing-unit-tpu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https://www.kdnuggets.com/2015/06/machine-learning-more-data-better-algorithms.html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Machine Learning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1356367" y="906932"/>
            <a:ext cx="1704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Prediction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34E404-C994-48AD-A887-58874D75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56" y="1836786"/>
            <a:ext cx="3037321" cy="29096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8B56E09-F685-4B57-88FF-7F9E372A44EA}"/>
              </a:ext>
            </a:extLst>
          </p:cNvPr>
          <p:cNvSpPr/>
          <p:nvPr/>
        </p:nvSpPr>
        <p:spPr>
          <a:xfrm>
            <a:off x="8235982" y="1434076"/>
            <a:ext cx="3184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Labelled Classification</a:t>
            </a:r>
            <a:endParaRPr lang="en-US" sz="28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28925-3216-40EA-9DDB-4C8986EA1025}"/>
              </a:ext>
            </a:extLst>
          </p:cNvPr>
          <p:cNvSpPr/>
          <p:nvPr/>
        </p:nvSpPr>
        <p:spPr>
          <a:xfrm>
            <a:off x="1004594" y="6399425"/>
            <a:ext cx="88765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https://www.kdnuggets.com/2017/05/machine-learning-crash-course-part-1.html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https://www.youtube.com/watch?time_continue=6&amp;v=G7fPB4OHkys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2AE6C5-BC96-47E9-A9B3-9A2536E1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54" y="1312657"/>
            <a:ext cx="4652546" cy="25038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85D910-F20F-49CD-A87B-4A4B37975C32}"/>
              </a:ext>
            </a:extLst>
          </p:cNvPr>
          <p:cNvSpPr/>
          <p:nvPr/>
        </p:nvSpPr>
        <p:spPr>
          <a:xfrm>
            <a:off x="2876077" y="3923498"/>
            <a:ext cx="550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Un-Labelled / Clustering (patterns in data)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B47512-2C3D-40B9-A353-9D6286EFA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61" y="4323608"/>
            <a:ext cx="4127408" cy="2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Workflow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227774"/>
              </p:ext>
            </p:extLst>
          </p:nvPr>
        </p:nvGraphicFramePr>
        <p:xfrm>
          <a:off x="752419" y="829000"/>
          <a:ext cx="11439582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44302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44857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6220-1AE7-4B1C-807A-17605CD634D9}"/>
              </a:ext>
            </a:extLst>
          </p:cNvPr>
          <p:cNvSpPr txBox="1"/>
          <p:nvPr/>
        </p:nvSpPr>
        <p:spPr>
          <a:xfrm>
            <a:off x="284925" y="4668936"/>
            <a:ext cx="23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Durations ?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A2FDA694-87BA-4E51-B7A4-D9302811F3D3}"/>
              </a:ext>
            </a:extLst>
          </p:cNvPr>
          <p:cNvSpPr/>
          <p:nvPr/>
        </p:nvSpPr>
        <p:spPr>
          <a:xfrm flipH="1">
            <a:off x="1460179" y="1586420"/>
            <a:ext cx="2037601" cy="5836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dSubTitle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319" y="1276588"/>
            <a:ext cx="2920883" cy="461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I. Load/Cleanup Data</a:t>
            </a:r>
            <a:endParaRPr lang="en-US" i="0" dirty="0"/>
          </a:p>
        </p:txBody>
      </p:sp>
      <p:sp>
        <p:nvSpPr>
          <p:cNvPr id="14" name="ddSubTitle">
            <a:extLst>
              <a:ext uri="{FF2B5EF4-FFF2-40B4-BE49-F238E27FC236}">
                <a16:creationId xmlns:a16="http://schemas.microsoft.com/office/drawing/2014/main" id="{5574BA87-2165-45A9-9D74-6DABA821BFBA}"/>
              </a:ext>
            </a:extLst>
          </p:cNvPr>
          <p:cNvSpPr txBox="1">
            <a:spLocks/>
          </p:cNvSpPr>
          <p:nvPr/>
        </p:nvSpPr>
        <p:spPr>
          <a:xfrm>
            <a:off x="5893668" y="1098566"/>
            <a:ext cx="3208335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b="1" i="1" dirty="0"/>
              <a:t>II. Refine Features &amp; Model</a:t>
            </a:r>
            <a:endParaRPr lang="en-US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4AA650D-3BF5-4A75-BE5B-B28B3ADF26B7}"/>
              </a:ext>
            </a:extLst>
          </p:cNvPr>
          <p:cNvSpPr/>
          <p:nvPr/>
        </p:nvSpPr>
        <p:spPr>
          <a:xfrm>
            <a:off x="758007" y="5279226"/>
            <a:ext cx="3911270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months+ – 80%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F485D3C4-FF55-4658-9FCD-51EC5F3535AB}"/>
              </a:ext>
            </a:extLst>
          </p:cNvPr>
          <p:cNvSpPr/>
          <p:nvPr/>
        </p:nvSpPr>
        <p:spPr>
          <a:xfrm>
            <a:off x="758006" y="4946412"/>
            <a:ext cx="11433993" cy="484632"/>
          </a:xfrm>
          <a:prstGeom prst="striped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month project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DA4A0CF0-A5C0-4B9F-83FD-C11E495B4018}"/>
              </a:ext>
            </a:extLst>
          </p:cNvPr>
          <p:cNvSpPr/>
          <p:nvPr/>
        </p:nvSpPr>
        <p:spPr>
          <a:xfrm>
            <a:off x="4301247" y="5649828"/>
            <a:ext cx="2469204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2-3 months+ – 15%</a:t>
            </a: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4966F5FF-6107-46AA-A919-AAE7CFF12A26}"/>
              </a:ext>
            </a:extLst>
          </p:cNvPr>
          <p:cNvSpPr/>
          <p:nvPr/>
        </p:nvSpPr>
        <p:spPr>
          <a:xfrm>
            <a:off x="6203789" y="6003898"/>
            <a:ext cx="5988209" cy="484632"/>
          </a:xfrm>
          <a:prstGeom prst="striped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1-2 months+ – 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DA6608-2573-47D5-84A9-1333B1A371C2}"/>
              </a:ext>
            </a:extLst>
          </p:cNvPr>
          <p:cNvSpPr txBox="1"/>
          <p:nvPr/>
        </p:nvSpPr>
        <p:spPr>
          <a:xfrm>
            <a:off x="460022" y="872892"/>
            <a:ext cx="258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Typical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93B00-1BBF-49A6-BDB7-83E3B7B7320A}"/>
              </a:ext>
            </a:extLst>
          </p:cNvPr>
          <p:cNvSpPr/>
          <p:nvPr/>
        </p:nvSpPr>
        <p:spPr>
          <a:xfrm>
            <a:off x="752419" y="6537924"/>
            <a:ext cx="8151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https://www.kaggle.com/willkoehrsen/start-here-a-gentle-introduction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67914</TotalTime>
  <Words>2313</Words>
  <Application>Microsoft Office PowerPoint</Application>
  <PresentationFormat>Widescreen</PresentationFormat>
  <Paragraphs>368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UD Digi Kyokasho NP-B</vt:lpstr>
      <vt:lpstr>Arial</vt:lpstr>
      <vt:lpstr>Calibri</vt:lpstr>
      <vt:lpstr>Cambria Math</vt:lpstr>
      <vt:lpstr>Franklin Gothic Book</vt:lpstr>
      <vt:lpstr>Crop</vt:lpstr>
      <vt:lpstr>Machine Learning 101</vt:lpstr>
      <vt:lpstr>ToC </vt:lpstr>
      <vt:lpstr>What is Artificial Intelligence ?</vt:lpstr>
      <vt:lpstr>What is Data Science ?</vt:lpstr>
      <vt:lpstr>What is Machine Learning</vt:lpstr>
      <vt:lpstr>History and Evolution of AI/ML</vt:lpstr>
      <vt:lpstr>Why ML So Hot Today?</vt:lpstr>
      <vt:lpstr>Machine Learning Types</vt:lpstr>
      <vt:lpstr>Machine Learning Workflow</vt:lpstr>
      <vt:lpstr>Training a Simple Linear Model - example (0)</vt:lpstr>
      <vt:lpstr>Logistic Regression – Classification</vt:lpstr>
      <vt:lpstr>Neural Networks &amp; the Brain</vt:lpstr>
      <vt:lpstr>Neural Network Types</vt:lpstr>
      <vt:lpstr>Digression– Challenges to think about</vt:lpstr>
      <vt:lpstr>State of AI/ML – Platform Showdown</vt:lpstr>
      <vt:lpstr>Machine Learning Workflow</vt:lpstr>
      <vt:lpstr>Full Stack Vendors</vt:lpstr>
      <vt:lpstr>API/Analytic Toolkits</vt:lpstr>
      <vt:lpstr>Cloud Offerings</vt:lpstr>
      <vt:lpstr>Big Data – Apache Spark/Hadoop</vt:lpstr>
      <vt:lpstr>Final Words</vt:lpstr>
      <vt:lpstr>References</vt:lpstr>
      <vt:lpstr>Appendix</vt:lpstr>
      <vt:lpstr>How it really works - Linear Regression example (1)</vt:lpstr>
      <vt:lpstr>How it really works - Linear Regression example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436</cp:revision>
  <dcterms:created xsi:type="dcterms:W3CDTF">2018-06-14T13:24:23Z</dcterms:created>
  <dcterms:modified xsi:type="dcterms:W3CDTF">2018-11-05T04:03:06Z</dcterms:modified>
</cp:coreProperties>
</file>