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72" r:id="rId9"/>
    <p:sldId id="263" r:id="rId10"/>
    <p:sldId id="264" r:id="rId11"/>
    <p:sldId id="265" r:id="rId12"/>
    <p:sldId id="267" r:id="rId13"/>
    <p:sldId id="268" r:id="rId14"/>
    <p:sldId id="269" r:id="rId15"/>
    <p:sldId id="266" r:id="rId16"/>
    <p:sldId id="270" r:id="rId17"/>
    <p:sldId id="271" r:id="rId18"/>
    <p:sldId id="275" r:id="rId19"/>
    <p:sldId id="274" r:id="rId20"/>
    <p:sldId id="276" r:id="rId21"/>
    <p:sldId id="277" r:id="rId22"/>
    <p:sldId id="273"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160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83204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746878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129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380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86963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06749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18639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438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392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90483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326006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C1F66-F627-47B8-820F-0CD0469635B7}" type="datetimeFigureOut">
              <a:rPr lang="en-CA" smtClean="0"/>
              <a:t>2018-01-20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42488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C1F66-F627-47B8-820F-0CD0469635B7}" type="datetimeFigureOut">
              <a:rPr lang="en-CA" smtClean="0"/>
              <a:t>2018-01-20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5574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C1F66-F627-47B8-820F-0CD0469635B7}" type="datetimeFigureOut">
              <a:rPr lang="en-CA" smtClean="0"/>
              <a:t>2018-01-20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37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423776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34367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8C1F66-F627-47B8-820F-0CD0469635B7}" type="datetimeFigureOut">
              <a:rPr lang="en-CA" smtClean="0"/>
              <a:t>2018-01-20</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5F9BFA-6D79-4A50-A378-CFB96DC5197F}" type="slidenum">
              <a:rPr lang="en-CA" smtClean="0"/>
              <a:t>‹#›</a:t>
            </a:fld>
            <a:endParaRPr lang="en-CA"/>
          </a:p>
        </p:txBody>
      </p:sp>
    </p:spTree>
    <p:extLst>
      <p:ext uri="{BB962C8B-B14F-4D97-AF65-F5344CB8AC3E}">
        <p14:creationId xmlns:p14="http://schemas.microsoft.com/office/powerpoint/2010/main" val="339545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64D96F-A1EA-4A3F-A362-50387D704DD6}"/>
              </a:ext>
            </a:extLst>
          </p:cNvPr>
          <p:cNvSpPr>
            <a:spLocks noGrp="1"/>
          </p:cNvSpPr>
          <p:nvPr>
            <p:ph type="subTitle" idx="1"/>
          </p:nvPr>
        </p:nvSpPr>
        <p:spPr/>
        <p:txBody>
          <a:bodyPr/>
          <a:lstStyle/>
          <a:p>
            <a:r>
              <a:rPr lang="en-CA" dirty="0"/>
              <a:t>Eric </a:t>
            </a:r>
            <a:r>
              <a:rPr lang="en-CA" dirty="0" err="1"/>
              <a:t>Reesor</a:t>
            </a:r>
            <a:r>
              <a:rPr lang="en-CA" dirty="0"/>
              <a:t> &amp; Conlan </a:t>
            </a:r>
            <a:r>
              <a:rPr lang="en-CA" dirty="0" err="1"/>
              <a:t>LaFreniere</a:t>
            </a:r>
            <a:endParaRPr lang="en-CA" dirty="0"/>
          </a:p>
          <a:p>
            <a:r>
              <a:rPr lang="en-CA" dirty="0"/>
              <a:t>Supervisor: Dr. Samuel </a:t>
            </a:r>
            <a:r>
              <a:rPr lang="en-CA" dirty="0" err="1"/>
              <a:t>Ajila</a:t>
            </a:r>
            <a:endParaRPr lang="en-CA" dirty="0"/>
          </a:p>
        </p:txBody>
      </p:sp>
      <p:sp>
        <p:nvSpPr>
          <p:cNvPr id="4" name="Title 1">
            <a:extLst>
              <a:ext uri="{FF2B5EF4-FFF2-40B4-BE49-F238E27FC236}">
                <a16:creationId xmlns:a16="http://schemas.microsoft.com/office/drawing/2014/main" id="{6908F941-37CE-46C5-9607-BAA126AEA790}"/>
              </a:ext>
            </a:extLst>
          </p:cNvPr>
          <p:cNvSpPr txBox="1">
            <a:spLocks/>
          </p:cNvSpPr>
          <p:nvPr/>
        </p:nvSpPr>
        <p:spPr>
          <a:xfrm>
            <a:off x="1876423" y="618518"/>
            <a:ext cx="91709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CA" dirty="0"/>
              <a:t>HEMA Simulator</a:t>
            </a:r>
          </a:p>
        </p:txBody>
      </p:sp>
    </p:spTree>
    <p:extLst>
      <p:ext uri="{BB962C8B-B14F-4D97-AF65-F5344CB8AC3E}">
        <p14:creationId xmlns:p14="http://schemas.microsoft.com/office/powerpoint/2010/main" val="255418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EAE8-F837-4285-A405-02763428144C}"/>
              </a:ext>
            </a:extLst>
          </p:cNvPr>
          <p:cNvSpPr>
            <a:spLocks noGrp="1"/>
          </p:cNvSpPr>
          <p:nvPr>
            <p:ph type="title"/>
          </p:nvPr>
        </p:nvSpPr>
        <p:spPr/>
        <p:txBody>
          <a:bodyPr/>
          <a:lstStyle/>
          <a:p>
            <a:pPr algn="ctr"/>
            <a:r>
              <a:rPr lang="en-CA" dirty="0"/>
              <a:t>Requirements Analysis</a:t>
            </a:r>
          </a:p>
        </p:txBody>
      </p:sp>
      <p:sp>
        <p:nvSpPr>
          <p:cNvPr id="3" name="Content Placeholder 2">
            <a:extLst>
              <a:ext uri="{FF2B5EF4-FFF2-40B4-BE49-F238E27FC236}">
                <a16:creationId xmlns:a16="http://schemas.microsoft.com/office/drawing/2014/main" id="{D9189252-2950-49E6-9939-B6381FCF79CB}"/>
              </a:ext>
            </a:extLst>
          </p:cNvPr>
          <p:cNvSpPr>
            <a:spLocks noGrp="1"/>
          </p:cNvSpPr>
          <p:nvPr>
            <p:ph idx="1"/>
          </p:nvPr>
        </p:nvSpPr>
        <p:spPr>
          <a:xfrm>
            <a:off x="1141413" y="2249487"/>
            <a:ext cx="5473144" cy="3541714"/>
          </a:xfrm>
        </p:spPr>
        <p:txBody>
          <a:bodyPr/>
          <a:lstStyle/>
          <a:p>
            <a:r>
              <a:rPr lang="en-CA" dirty="0"/>
              <a:t>Eric’s HEMA knowledge + </a:t>
            </a:r>
            <a:r>
              <a:rPr lang="en-CA" dirty="0" err="1"/>
              <a:t>Conlan’s</a:t>
            </a:r>
            <a:r>
              <a:rPr lang="en-CA" dirty="0"/>
              <a:t> design knowledge</a:t>
            </a:r>
          </a:p>
          <a:p>
            <a:r>
              <a:rPr lang="en-CA" dirty="0"/>
              <a:t>Design goals elicitation</a:t>
            </a:r>
          </a:p>
          <a:p>
            <a:r>
              <a:rPr lang="en-CA" dirty="0"/>
              <a:t>Application structure</a:t>
            </a:r>
          </a:p>
        </p:txBody>
      </p:sp>
      <p:pic>
        <p:nvPicPr>
          <p:cNvPr id="4" name="Picture 3">
            <a:extLst>
              <a:ext uri="{FF2B5EF4-FFF2-40B4-BE49-F238E27FC236}">
                <a16:creationId xmlns:a16="http://schemas.microsoft.com/office/drawing/2014/main" id="{8BB07A56-3380-40DB-BF9D-FD4C836C427F}"/>
              </a:ext>
            </a:extLst>
          </p:cNvPr>
          <p:cNvPicPr/>
          <p:nvPr/>
        </p:nvPicPr>
        <p:blipFill>
          <a:blip r:embed="rId2"/>
          <a:stretch>
            <a:fillRect/>
          </a:stretch>
        </p:blipFill>
        <p:spPr>
          <a:xfrm>
            <a:off x="6862126" y="2315369"/>
            <a:ext cx="4185285" cy="3409950"/>
          </a:xfrm>
          <a:prstGeom prst="rect">
            <a:avLst/>
          </a:prstGeom>
        </p:spPr>
      </p:pic>
    </p:spTree>
    <p:extLst>
      <p:ext uri="{BB962C8B-B14F-4D97-AF65-F5344CB8AC3E}">
        <p14:creationId xmlns:p14="http://schemas.microsoft.com/office/powerpoint/2010/main" val="221187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F5BC-06D6-49E3-BCD2-B5FEF4D93B21}"/>
              </a:ext>
            </a:extLst>
          </p:cNvPr>
          <p:cNvSpPr>
            <a:spLocks noGrp="1"/>
          </p:cNvSpPr>
          <p:nvPr>
            <p:ph type="title"/>
          </p:nvPr>
        </p:nvSpPr>
        <p:spPr/>
        <p:txBody>
          <a:bodyPr/>
          <a:lstStyle/>
          <a:p>
            <a:pPr algn="ctr"/>
            <a:r>
              <a:rPr lang="en-CA" dirty="0"/>
              <a:t>Design Goals</a:t>
            </a:r>
          </a:p>
        </p:txBody>
      </p:sp>
      <p:sp>
        <p:nvSpPr>
          <p:cNvPr id="3" name="Content Placeholder 2">
            <a:extLst>
              <a:ext uri="{FF2B5EF4-FFF2-40B4-BE49-F238E27FC236}">
                <a16:creationId xmlns:a16="http://schemas.microsoft.com/office/drawing/2014/main" id="{7C640F72-A454-411F-B0AE-3C2648885C1F}"/>
              </a:ext>
            </a:extLst>
          </p:cNvPr>
          <p:cNvSpPr>
            <a:spLocks noGrp="1"/>
          </p:cNvSpPr>
          <p:nvPr>
            <p:ph idx="1"/>
          </p:nvPr>
        </p:nvSpPr>
        <p:spPr>
          <a:xfrm>
            <a:off x="1141412" y="1911927"/>
            <a:ext cx="9905999" cy="3879274"/>
          </a:xfrm>
        </p:spPr>
        <p:txBody>
          <a:bodyPr/>
          <a:lstStyle/>
          <a:p>
            <a:pPr marL="0" indent="0" algn="ctr">
              <a:buNone/>
            </a:pPr>
            <a:r>
              <a:rPr lang="en-CA" dirty="0"/>
              <a:t>Responsiveness, Extensibility, Transmission Integrity</a:t>
            </a:r>
          </a:p>
        </p:txBody>
      </p:sp>
      <p:pic>
        <p:nvPicPr>
          <p:cNvPr id="8194" name="Picture 2" descr="Image result for responsiveness">
            <a:extLst>
              <a:ext uri="{FF2B5EF4-FFF2-40B4-BE49-F238E27FC236}">
                <a16:creationId xmlns:a16="http://schemas.microsoft.com/office/drawing/2014/main" id="{262F3839-E0DD-403A-80AD-9CABD11E4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729" y="2808505"/>
            <a:ext cx="2521323"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extensibility">
            <a:extLst>
              <a:ext uri="{FF2B5EF4-FFF2-40B4-BE49-F238E27FC236}">
                <a16:creationId xmlns:a16="http://schemas.microsoft.com/office/drawing/2014/main" id="{60D4789D-2805-4880-8BF1-367C1B6D5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61" y="3390497"/>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transmission data">
            <a:extLst>
              <a:ext uri="{FF2B5EF4-FFF2-40B4-BE49-F238E27FC236}">
                <a16:creationId xmlns:a16="http://schemas.microsoft.com/office/drawing/2014/main" id="{07815C60-736A-4834-A52F-9A723C716A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86" r="12653"/>
          <a:stretch/>
        </p:blipFill>
        <p:spPr bwMode="auto">
          <a:xfrm>
            <a:off x="7800395" y="2846676"/>
            <a:ext cx="324701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65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5AEB-4B13-451C-A998-59D5FEFABFE9}"/>
              </a:ext>
            </a:extLst>
          </p:cNvPr>
          <p:cNvSpPr>
            <a:spLocks noGrp="1"/>
          </p:cNvSpPr>
          <p:nvPr>
            <p:ph type="title"/>
          </p:nvPr>
        </p:nvSpPr>
        <p:spPr/>
        <p:txBody>
          <a:bodyPr/>
          <a:lstStyle/>
          <a:p>
            <a:pPr algn="ctr"/>
            <a:r>
              <a:rPr lang="en-CA" dirty="0"/>
              <a:t>System Decomposition</a:t>
            </a:r>
          </a:p>
        </p:txBody>
      </p:sp>
      <p:sp>
        <p:nvSpPr>
          <p:cNvPr id="3" name="Content Placeholder 2">
            <a:extLst>
              <a:ext uri="{FF2B5EF4-FFF2-40B4-BE49-F238E27FC236}">
                <a16:creationId xmlns:a16="http://schemas.microsoft.com/office/drawing/2014/main" id="{E7796D7E-33AF-4EAF-A882-1DF6A6A2CCAE}"/>
              </a:ext>
            </a:extLst>
          </p:cNvPr>
          <p:cNvSpPr>
            <a:spLocks noGrp="1"/>
          </p:cNvSpPr>
          <p:nvPr>
            <p:ph idx="1"/>
          </p:nvPr>
        </p:nvSpPr>
        <p:spPr>
          <a:xfrm>
            <a:off x="1141412" y="2648197"/>
            <a:ext cx="9905999" cy="3143004"/>
          </a:xfrm>
        </p:spPr>
        <p:txBody>
          <a:bodyPr/>
          <a:lstStyle/>
          <a:p>
            <a:r>
              <a:rPr lang="en-CA" dirty="0"/>
              <a:t>Maximize cohesion, minimize coupling</a:t>
            </a:r>
          </a:p>
          <a:p>
            <a:r>
              <a:rPr lang="en-CA" dirty="0"/>
              <a:t>Open for extension, closed for modification</a:t>
            </a:r>
          </a:p>
          <a:p>
            <a:r>
              <a:rPr lang="en-CA" dirty="0"/>
              <a:t>Service based design  </a:t>
            </a:r>
          </a:p>
        </p:txBody>
      </p:sp>
      <p:pic>
        <p:nvPicPr>
          <p:cNvPr id="9218" name="Picture 2" descr="Image result for system decomposition">
            <a:extLst>
              <a:ext uri="{FF2B5EF4-FFF2-40B4-BE49-F238E27FC236}">
                <a16:creationId xmlns:a16="http://schemas.microsoft.com/office/drawing/2014/main" id="{60A8B4F5-A565-444A-95B4-5F4D1ADAF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525" y="1734344"/>
            <a:ext cx="3657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28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6662-A0FA-4FF3-A279-1080DC7E6912}"/>
              </a:ext>
            </a:extLst>
          </p:cNvPr>
          <p:cNvSpPr>
            <a:spLocks noGrp="1"/>
          </p:cNvSpPr>
          <p:nvPr>
            <p:ph type="title"/>
          </p:nvPr>
        </p:nvSpPr>
        <p:spPr/>
        <p:txBody>
          <a:bodyPr/>
          <a:lstStyle/>
          <a:p>
            <a:pPr algn="ctr"/>
            <a:r>
              <a:rPr lang="en-CA" dirty="0"/>
              <a:t>System Decomposition (</a:t>
            </a:r>
            <a:r>
              <a:rPr lang="en-CA" dirty="0" err="1"/>
              <a:t>Con’t</a:t>
            </a:r>
            <a:r>
              <a:rPr lang="en-CA" dirty="0"/>
              <a:t>)</a:t>
            </a:r>
          </a:p>
        </p:txBody>
      </p:sp>
      <p:pic>
        <p:nvPicPr>
          <p:cNvPr id="4" name="Content Placeholder 3">
            <a:extLst>
              <a:ext uri="{FF2B5EF4-FFF2-40B4-BE49-F238E27FC236}">
                <a16:creationId xmlns:a16="http://schemas.microsoft.com/office/drawing/2014/main" id="{96B76056-29A7-4A12-A0F7-2202EE44603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0153" y="1844846"/>
            <a:ext cx="7431693" cy="4394636"/>
          </a:xfrm>
          <a:prstGeom prst="rect">
            <a:avLst/>
          </a:prstGeom>
        </p:spPr>
      </p:pic>
    </p:spTree>
    <p:extLst>
      <p:ext uri="{BB962C8B-B14F-4D97-AF65-F5344CB8AC3E}">
        <p14:creationId xmlns:p14="http://schemas.microsoft.com/office/powerpoint/2010/main" val="37665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7973-70DD-45EF-BEDE-9E70DA9BCEE2}"/>
              </a:ext>
            </a:extLst>
          </p:cNvPr>
          <p:cNvSpPr>
            <a:spLocks noGrp="1"/>
          </p:cNvSpPr>
          <p:nvPr>
            <p:ph type="title"/>
          </p:nvPr>
        </p:nvSpPr>
        <p:spPr/>
        <p:txBody>
          <a:bodyPr/>
          <a:lstStyle/>
          <a:p>
            <a:pPr algn="ctr"/>
            <a:r>
              <a:rPr lang="en-CA" dirty="0"/>
              <a:t>Abstract System Design</a:t>
            </a:r>
          </a:p>
        </p:txBody>
      </p:sp>
      <p:sp>
        <p:nvSpPr>
          <p:cNvPr id="3" name="Content Placeholder 2">
            <a:extLst>
              <a:ext uri="{FF2B5EF4-FFF2-40B4-BE49-F238E27FC236}">
                <a16:creationId xmlns:a16="http://schemas.microsoft.com/office/drawing/2014/main" id="{8FB90D3D-63C3-4EFC-975C-208A992896AC}"/>
              </a:ext>
            </a:extLst>
          </p:cNvPr>
          <p:cNvSpPr>
            <a:spLocks noGrp="1"/>
          </p:cNvSpPr>
          <p:nvPr>
            <p:ph idx="1"/>
          </p:nvPr>
        </p:nvSpPr>
        <p:spPr>
          <a:xfrm>
            <a:off x="1141412" y="2636321"/>
            <a:ext cx="9905999" cy="3154879"/>
          </a:xfrm>
        </p:spPr>
        <p:txBody>
          <a:bodyPr/>
          <a:lstStyle/>
          <a:p>
            <a:r>
              <a:rPr lang="en-CA" dirty="0"/>
              <a:t>High Level: MVC </a:t>
            </a:r>
          </a:p>
          <a:p>
            <a:r>
              <a:rPr lang="en-CA" dirty="0"/>
              <a:t>Application Level: Unity3d</a:t>
            </a:r>
          </a:p>
          <a:p>
            <a:r>
              <a:rPr lang="en-CA" dirty="0"/>
              <a:t>Low Level: Wand Control Inputs</a:t>
            </a:r>
          </a:p>
        </p:txBody>
      </p:sp>
      <p:pic>
        <p:nvPicPr>
          <p:cNvPr id="10242" name="Picture 2" descr="Image result for software pyramid">
            <a:extLst>
              <a:ext uri="{FF2B5EF4-FFF2-40B4-BE49-F238E27FC236}">
                <a16:creationId xmlns:a16="http://schemas.microsoft.com/office/drawing/2014/main" id="{A4761379-A0C5-4E96-BD9B-E1D72E38E7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08" t="4468" r="3820" b="4010"/>
          <a:stretch/>
        </p:blipFill>
        <p:spPr bwMode="auto">
          <a:xfrm>
            <a:off x="6094411" y="1959521"/>
            <a:ext cx="4465123" cy="4279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6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59FA-40BB-416A-97AE-15B6618B6967}"/>
              </a:ext>
            </a:extLst>
          </p:cNvPr>
          <p:cNvSpPr>
            <a:spLocks noGrp="1"/>
          </p:cNvSpPr>
          <p:nvPr>
            <p:ph type="title"/>
          </p:nvPr>
        </p:nvSpPr>
        <p:spPr/>
        <p:txBody>
          <a:bodyPr/>
          <a:lstStyle/>
          <a:p>
            <a:pPr algn="ctr"/>
            <a:r>
              <a:rPr lang="en-CA" dirty="0"/>
              <a:t>Abstract System Design (</a:t>
            </a:r>
            <a:r>
              <a:rPr lang="en-CA" dirty="0" err="1"/>
              <a:t>Con’T</a:t>
            </a:r>
            <a:r>
              <a:rPr lang="en-CA" dirty="0"/>
              <a:t>)</a:t>
            </a:r>
          </a:p>
        </p:txBody>
      </p:sp>
      <p:pic>
        <p:nvPicPr>
          <p:cNvPr id="5" name="Content Placeholder 4">
            <a:extLst>
              <a:ext uri="{FF2B5EF4-FFF2-40B4-BE49-F238E27FC236}">
                <a16:creationId xmlns:a16="http://schemas.microsoft.com/office/drawing/2014/main" id="{B32A5AC4-23C1-4C77-8506-5F26EA9CE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352" y="1772686"/>
            <a:ext cx="8942120" cy="4668936"/>
          </a:xfrm>
        </p:spPr>
      </p:pic>
    </p:spTree>
    <p:extLst>
      <p:ext uri="{BB962C8B-B14F-4D97-AF65-F5344CB8AC3E}">
        <p14:creationId xmlns:p14="http://schemas.microsoft.com/office/powerpoint/2010/main" val="84408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0060-D251-40B8-BB5A-FA0122692BF2}"/>
              </a:ext>
            </a:extLst>
          </p:cNvPr>
          <p:cNvSpPr>
            <a:spLocks noGrp="1"/>
          </p:cNvSpPr>
          <p:nvPr>
            <p:ph type="title"/>
          </p:nvPr>
        </p:nvSpPr>
        <p:spPr/>
        <p:txBody>
          <a:bodyPr/>
          <a:lstStyle/>
          <a:p>
            <a:pPr algn="ctr"/>
            <a:r>
              <a:rPr lang="en-CA" dirty="0"/>
              <a:t>Control Flow</a:t>
            </a:r>
          </a:p>
        </p:txBody>
      </p:sp>
      <p:pic>
        <p:nvPicPr>
          <p:cNvPr id="4" name="Content Placeholder 3">
            <a:extLst>
              <a:ext uri="{FF2B5EF4-FFF2-40B4-BE49-F238E27FC236}">
                <a16:creationId xmlns:a16="http://schemas.microsoft.com/office/drawing/2014/main" id="{218C8E0D-64F9-4E9C-A778-D3C5C62767D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55863" y="2577306"/>
            <a:ext cx="7277100" cy="2886075"/>
          </a:xfrm>
          <a:prstGeom prst="rect">
            <a:avLst/>
          </a:prstGeom>
        </p:spPr>
      </p:pic>
    </p:spTree>
    <p:extLst>
      <p:ext uri="{BB962C8B-B14F-4D97-AF65-F5344CB8AC3E}">
        <p14:creationId xmlns:p14="http://schemas.microsoft.com/office/powerpoint/2010/main" val="383719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0648-F767-4919-A6C2-683C73BC25A1}"/>
              </a:ext>
            </a:extLst>
          </p:cNvPr>
          <p:cNvSpPr>
            <a:spLocks noGrp="1"/>
          </p:cNvSpPr>
          <p:nvPr>
            <p:ph type="title"/>
          </p:nvPr>
        </p:nvSpPr>
        <p:spPr/>
        <p:txBody>
          <a:bodyPr/>
          <a:lstStyle/>
          <a:p>
            <a:pPr algn="ctr"/>
            <a:r>
              <a:rPr lang="en-CA" dirty="0"/>
              <a:t>Motion Controls</a:t>
            </a:r>
          </a:p>
        </p:txBody>
      </p:sp>
      <p:sp>
        <p:nvSpPr>
          <p:cNvPr id="3" name="Content Placeholder 2">
            <a:extLst>
              <a:ext uri="{FF2B5EF4-FFF2-40B4-BE49-F238E27FC236}">
                <a16:creationId xmlns:a16="http://schemas.microsoft.com/office/drawing/2014/main" id="{6ACADFAF-F2F4-452B-9B91-161ABA28ABC0}"/>
              </a:ext>
            </a:extLst>
          </p:cNvPr>
          <p:cNvSpPr>
            <a:spLocks noGrp="1"/>
          </p:cNvSpPr>
          <p:nvPr>
            <p:ph idx="1"/>
          </p:nvPr>
        </p:nvSpPr>
        <p:spPr/>
        <p:txBody>
          <a:bodyPr/>
          <a:lstStyle/>
          <a:p>
            <a:r>
              <a:rPr lang="en-CA" dirty="0"/>
              <a:t>System input is taken from a 3 axis Inertial Measurement Unit (IMU)</a:t>
            </a:r>
          </a:p>
          <a:p>
            <a:pPr lvl="1"/>
            <a:r>
              <a:rPr lang="en-CA" dirty="0"/>
              <a:t>Connected via an I2C interface to an Arduino Uno</a:t>
            </a:r>
          </a:p>
          <a:p>
            <a:r>
              <a:rPr lang="en-CA" dirty="0"/>
              <a:t>IMU data transmitted to simulation system via Bluetooth</a:t>
            </a:r>
          </a:p>
          <a:p>
            <a:r>
              <a:rPr lang="en-CA" dirty="0"/>
              <a:t>Simulation model</a:t>
            </a:r>
          </a:p>
          <a:p>
            <a:pPr lvl="1"/>
            <a:r>
              <a:rPr lang="en-CA" dirty="0"/>
              <a:t>Strapdown Inertial Navigation</a:t>
            </a:r>
          </a:p>
          <a:p>
            <a:pPr lvl="1"/>
            <a:r>
              <a:rPr lang="en-CA" dirty="0"/>
              <a:t>Uses IMU data to estimate orientation and position</a:t>
            </a:r>
          </a:p>
        </p:txBody>
      </p:sp>
    </p:spTree>
    <p:extLst>
      <p:ext uri="{BB962C8B-B14F-4D97-AF65-F5344CB8AC3E}">
        <p14:creationId xmlns:p14="http://schemas.microsoft.com/office/powerpoint/2010/main" val="80162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THE IMU</a:t>
            </a:r>
          </a:p>
        </p:txBody>
      </p:sp>
      <p:sp>
        <p:nvSpPr>
          <p:cNvPr id="3" name="Content Placeholder 2"/>
          <p:cNvSpPr>
            <a:spLocks noGrp="1"/>
          </p:cNvSpPr>
          <p:nvPr>
            <p:ph idx="1"/>
          </p:nvPr>
        </p:nvSpPr>
        <p:spPr/>
        <p:txBody>
          <a:bodyPr/>
          <a:lstStyle/>
          <a:p>
            <a:r>
              <a:rPr lang="en-CA" dirty="0"/>
              <a:t>Gyroscope</a:t>
            </a:r>
          </a:p>
          <a:p>
            <a:pPr lvl="1"/>
            <a:r>
              <a:rPr lang="en-CA" dirty="0"/>
              <a:t>Measure rotation of unit in degrees/second</a:t>
            </a:r>
          </a:p>
          <a:p>
            <a:r>
              <a:rPr lang="en-CA" dirty="0"/>
              <a:t>Accelerometer</a:t>
            </a:r>
          </a:p>
          <a:p>
            <a:pPr lvl="1"/>
            <a:r>
              <a:rPr lang="en-CA" dirty="0"/>
              <a:t>Measures forces acting upon the unit including gravity</a:t>
            </a:r>
          </a:p>
          <a:p>
            <a:pPr lvl="1"/>
            <a:r>
              <a:rPr lang="en-CA" dirty="0"/>
              <a:t>Units of G (9.81m/s</a:t>
            </a:r>
            <a:r>
              <a:rPr lang="en-CA" baseline="30000" dirty="0"/>
              <a:t>2</a:t>
            </a:r>
            <a:r>
              <a:rPr lang="en-CA" dirty="0"/>
              <a:t>)</a:t>
            </a:r>
          </a:p>
        </p:txBody>
      </p:sp>
      <p:pic>
        <p:nvPicPr>
          <p:cNvPr id="5" name="Picture 4" descr="A circuit board&#10;&#10;Description generated with very high confidence">
            <a:extLst>
              <a:ext uri="{FF2B5EF4-FFF2-40B4-BE49-F238E27FC236}">
                <a16:creationId xmlns:a16="http://schemas.microsoft.com/office/drawing/2014/main" id="{DBAE08E4-3D00-4CC8-A76B-D1694D8CF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5558" y="2343502"/>
            <a:ext cx="2881853" cy="2170996"/>
          </a:xfrm>
          <a:prstGeom prst="rect">
            <a:avLst/>
          </a:prstGeom>
        </p:spPr>
      </p:pic>
    </p:spTree>
    <p:extLst>
      <p:ext uri="{BB962C8B-B14F-4D97-AF65-F5344CB8AC3E}">
        <p14:creationId xmlns:p14="http://schemas.microsoft.com/office/powerpoint/2010/main" val="62735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Strapdown Inertial Navigation</a:t>
            </a:r>
          </a:p>
        </p:txBody>
      </p:sp>
      <p:sp>
        <p:nvSpPr>
          <p:cNvPr id="3" name="Content Placeholder 2"/>
          <p:cNvSpPr>
            <a:spLocks noGrp="1"/>
          </p:cNvSpPr>
          <p:nvPr>
            <p:ph idx="1"/>
          </p:nvPr>
        </p:nvSpPr>
        <p:spPr>
          <a:xfrm>
            <a:off x="1141412" y="2249487"/>
            <a:ext cx="5043631" cy="3541714"/>
          </a:xfrm>
        </p:spPr>
        <p:txBody>
          <a:bodyPr>
            <a:normAutofit lnSpcReduction="10000"/>
          </a:bodyPr>
          <a:lstStyle/>
          <a:p>
            <a:pPr marL="0" indent="0">
              <a:buNone/>
            </a:pPr>
            <a:r>
              <a:rPr lang="en-CA" dirty="0"/>
              <a:t>Step 1</a:t>
            </a:r>
          </a:p>
          <a:p>
            <a:r>
              <a:rPr lang="en-CA" dirty="0"/>
              <a:t>Estimate orientation using a known starting orientation and dynamically adding rotations read by the IMU. </a:t>
            </a:r>
          </a:p>
          <a:p>
            <a:r>
              <a:rPr lang="en-CA" dirty="0"/>
              <a:t>Uses Directional Cosine Matrix (DCM)</a:t>
            </a:r>
          </a:p>
          <a:p>
            <a:r>
              <a:rPr lang="en-CA" dirty="0"/>
              <a:t>For Unity3D, this is converted to a quaternion</a:t>
            </a:r>
          </a:p>
        </p:txBody>
      </p:sp>
      <p:pic>
        <p:nvPicPr>
          <p:cNvPr id="5" name="Picture 4" descr="A picture containing object&#10;&#10;Description generated with very high confidence">
            <a:extLst>
              <a:ext uri="{FF2B5EF4-FFF2-40B4-BE49-F238E27FC236}">
                <a16:creationId xmlns:a16="http://schemas.microsoft.com/office/drawing/2014/main" id="{A0A3EDC0-EB69-40FA-9588-ABDB2891E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28" y="2476807"/>
            <a:ext cx="3465083" cy="3087074"/>
          </a:xfrm>
          <a:prstGeom prst="rect">
            <a:avLst/>
          </a:prstGeom>
        </p:spPr>
      </p:pic>
    </p:spTree>
    <p:extLst>
      <p:ext uri="{BB962C8B-B14F-4D97-AF65-F5344CB8AC3E}">
        <p14:creationId xmlns:p14="http://schemas.microsoft.com/office/powerpoint/2010/main" val="29785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512F-DA0A-4155-B467-7CE21F143616}"/>
              </a:ext>
            </a:extLst>
          </p:cNvPr>
          <p:cNvSpPr>
            <a:spLocks noGrp="1"/>
          </p:cNvSpPr>
          <p:nvPr>
            <p:ph type="title"/>
          </p:nvPr>
        </p:nvSpPr>
        <p:spPr/>
        <p:txBody>
          <a:bodyPr/>
          <a:lstStyle/>
          <a:p>
            <a:pPr algn="ctr"/>
            <a:r>
              <a:rPr lang="en-CA" dirty="0"/>
              <a:t>Breaking it down</a:t>
            </a:r>
          </a:p>
        </p:txBody>
      </p:sp>
      <p:sp>
        <p:nvSpPr>
          <p:cNvPr id="3" name="Content Placeholder 2">
            <a:extLst>
              <a:ext uri="{FF2B5EF4-FFF2-40B4-BE49-F238E27FC236}">
                <a16:creationId xmlns:a16="http://schemas.microsoft.com/office/drawing/2014/main" id="{E64228CB-BBE3-4152-B8E5-8D60ABA4DD80}"/>
              </a:ext>
            </a:extLst>
          </p:cNvPr>
          <p:cNvSpPr>
            <a:spLocks noGrp="1"/>
          </p:cNvSpPr>
          <p:nvPr>
            <p:ph idx="1"/>
          </p:nvPr>
        </p:nvSpPr>
        <p:spPr>
          <a:xfrm>
            <a:off x="1141412" y="2249487"/>
            <a:ext cx="9905999" cy="3541714"/>
          </a:xfrm>
        </p:spPr>
        <p:txBody>
          <a:bodyPr/>
          <a:lstStyle/>
          <a:p>
            <a:r>
              <a:rPr lang="en-CA" dirty="0"/>
              <a:t>What is Historical European Martial Arts (HEMA)?</a:t>
            </a:r>
          </a:p>
          <a:p>
            <a:r>
              <a:rPr lang="en-CA" dirty="0"/>
              <a:t>What is a simulator?</a:t>
            </a:r>
          </a:p>
          <a:p>
            <a:r>
              <a:rPr lang="en-CA" dirty="0"/>
              <a:t>Who is this for?</a:t>
            </a:r>
          </a:p>
        </p:txBody>
      </p:sp>
      <p:pic>
        <p:nvPicPr>
          <p:cNvPr id="3074" name="Picture 2" descr="Image result for confused">
            <a:extLst>
              <a:ext uri="{FF2B5EF4-FFF2-40B4-BE49-F238E27FC236}">
                <a16:creationId xmlns:a16="http://schemas.microsoft.com/office/drawing/2014/main" id="{E1005C07-9659-4122-93F1-890F6F498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358" y="3418085"/>
            <a:ext cx="4235004" cy="282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01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1BA8-E11A-4BF1-99CB-CEBBCEE25196}"/>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a16="http://schemas.microsoft.com/office/drawing/2014/main" id="{2101CA67-66B5-4054-984C-F46D93EDE818}"/>
              </a:ext>
            </a:extLst>
          </p:cNvPr>
          <p:cNvSpPr>
            <a:spLocks noGrp="1"/>
          </p:cNvSpPr>
          <p:nvPr>
            <p:ph idx="1"/>
          </p:nvPr>
        </p:nvSpPr>
        <p:spPr/>
        <p:txBody>
          <a:bodyPr/>
          <a:lstStyle/>
          <a:p>
            <a:pPr marL="0" indent="0">
              <a:buNone/>
            </a:pPr>
            <a:r>
              <a:rPr lang="en-US" dirty="0"/>
              <a:t>Step 2</a:t>
            </a:r>
          </a:p>
          <a:p>
            <a:r>
              <a:rPr lang="en-US" dirty="0"/>
              <a:t>Use the DCM to transform the accelerations read by the IMU to a global frame of reference. </a:t>
            </a:r>
          </a:p>
          <a:p>
            <a:r>
              <a:rPr lang="en-US" dirty="0"/>
              <a:t>Removing gravitation acceleration from the transformed acceleration gives the unit’s actual acceleration.</a:t>
            </a:r>
          </a:p>
          <a:p>
            <a:r>
              <a:rPr lang="en-US" dirty="0"/>
              <a:t> Using a known starting position and speed, a position estimation is given by relating acceleration to change in position over time</a:t>
            </a:r>
          </a:p>
        </p:txBody>
      </p:sp>
    </p:spTree>
    <p:extLst>
      <p:ext uri="{BB962C8B-B14F-4D97-AF65-F5344CB8AC3E}">
        <p14:creationId xmlns:p14="http://schemas.microsoft.com/office/powerpoint/2010/main" val="674199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BB30-DE1C-407B-AA2A-C9DC748CEEC0}"/>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a16="http://schemas.microsoft.com/office/drawing/2014/main" id="{72DED6C5-F150-4901-988D-F9D0231EF761}"/>
              </a:ext>
            </a:extLst>
          </p:cNvPr>
          <p:cNvSpPr>
            <a:spLocks noGrp="1"/>
          </p:cNvSpPr>
          <p:nvPr>
            <p:ph idx="1"/>
          </p:nvPr>
        </p:nvSpPr>
        <p:spPr/>
        <p:txBody>
          <a:bodyPr/>
          <a:lstStyle/>
          <a:p>
            <a:pPr marL="0" indent="0">
              <a:buNone/>
            </a:pPr>
            <a:r>
              <a:rPr lang="en-US" dirty="0"/>
              <a:t>All calculation listed in these steps is handled by the simulation system. This results in having an estimate of the orientation and position of the IMU which can be used by the Unity3D game engine. Mounting this on a mock sword will allow realistic input to the simulation. This configuration is dubbed the Federuino (Federschwert + Arduino)</a:t>
            </a:r>
          </a:p>
        </p:txBody>
      </p:sp>
    </p:spTree>
    <p:extLst>
      <p:ext uri="{BB962C8B-B14F-4D97-AF65-F5344CB8AC3E}">
        <p14:creationId xmlns:p14="http://schemas.microsoft.com/office/powerpoint/2010/main" val="2167331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FeDEruino</a:t>
            </a:r>
          </a:p>
        </p:txBody>
      </p:sp>
      <p:sp>
        <p:nvSpPr>
          <p:cNvPr id="3" name="Content Placeholder 2"/>
          <p:cNvSpPr>
            <a:spLocks noGrp="1"/>
          </p:cNvSpPr>
          <p:nvPr>
            <p:ph idx="1"/>
          </p:nvPr>
        </p:nvSpPr>
        <p:spPr/>
        <p:txBody>
          <a:bodyPr/>
          <a:lstStyle/>
          <a:p>
            <a:r>
              <a:rPr lang="en-CA" dirty="0"/>
              <a:t>Arduino Uno</a:t>
            </a:r>
          </a:p>
          <a:p>
            <a:r>
              <a:rPr lang="en-CA" dirty="0" err="1"/>
              <a:t>Waveshare</a:t>
            </a:r>
            <a:r>
              <a:rPr lang="en-CA" dirty="0"/>
              <a:t> 10DOF IMU</a:t>
            </a:r>
          </a:p>
          <a:p>
            <a:r>
              <a:rPr lang="en-CA" dirty="0" err="1"/>
              <a:t>Seeed</a:t>
            </a:r>
            <a:r>
              <a:rPr lang="en-CA" dirty="0"/>
              <a:t> Studio Bluetooth Shield v2.0</a:t>
            </a:r>
          </a:p>
        </p:txBody>
      </p:sp>
      <p:pic>
        <p:nvPicPr>
          <p:cNvPr id="5" name="Picture 4">
            <a:extLst>
              <a:ext uri="{FF2B5EF4-FFF2-40B4-BE49-F238E27FC236}">
                <a16:creationId xmlns:a16="http://schemas.microsoft.com/office/drawing/2014/main" id="{5169DC0A-87E2-4FF0-9DA4-0715A203E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972" y="2003460"/>
            <a:ext cx="3801439" cy="2851079"/>
          </a:xfrm>
          <a:prstGeom prst="rect">
            <a:avLst/>
          </a:prstGeom>
        </p:spPr>
      </p:pic>
    </p:spTree>
    <p:extLst>
      <p:ext uri="{BB962C8B-B14F-4D97-AF65-F5344CB8AC3E}">
        <p14:creationId xmlns:p14="http://schemas.microsoft.com/office/powerpoint/2010/main" val="846640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4F98-4938-4E13-ADBC-87557807C8E9}"/>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3929EF03-9BFB-4A9B-811C-0A7A9CEC0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967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FFC3-0B76-4B58-B7F4-EA7CA37664C0}"/>
              </a:ext>
            </a:extLst>
          </p:cNvPr>
          <p:cNvSpPr>
            <a:spLocks noGrp="1"/>
          </p:cNvSpPr>
          <p:nvPr>
            <p:ph type="title"/>
          </p:nvPr>
        </p:nvSpPr>
        <p:spPr/>
        <p:txBody>
          <a:bodyPr/>
          <a:lstStyle/>
          <a:p>
            <a:pPr algn="ctr"/>
            <a:r>
              <a:rPr lang="en-CA" dirty="0"/>
              <a:t>What are Martial Arts?</a:t>
            </a:r>
          </a:p>
        </p:txBody>
      </p:sp>
      <p:pic>
        <p:nvPicPr>
          <p:cNvPr id="1026" name="Picture 2" descr="Image result for martial arts stock photo">
            <a:extLst>
              <a:ext uri="{FF2B5EF4-FFF2-40B4-BE49-F238E27FC236}">
                <a16:creationId xmlns:a16="http://schemas.microsoft.com/office/drawing/2014/main" id="{35DFDF86-5D75-4EF2-ABCC-75ADBA413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418" y="2097088"/>
            <a:ext cx="2533988" cy="35325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ncing sword stock photo">
            <a:extLst>
              <a:ext uri="{FF2B5EF4-FFF2-40B4-BE49-F238E27FC236}">
                <a16:creationId xmlns:a16="http://schemas.microsoft.com/office/drawing/2014/main" id="{9C0671BE-82B5-4A7B-B979-A9BB819D7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00" y="2470176"/>
            <a:ext cx="3715200" cy="27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67E0EE-7DE5-46F2-9436-8515EA8BFCCE}"/>
              </a:ext>
            </a:extLst>
          </p:cNvPr>
          <p:cNvSpPr txBox="1"/>
          <p:nvPr/>
        </p:nvSpPr>
        <p:spPr>
          <a:xfrm>
            <a:off x="2800785" y="1601424"/>
            <a:ext cx="6587253" cy="369332"/>
          </a:xfrm>
          <a:prstGeom prst="rect">
            <a:avLst/>
          </a:prstGeom>
          <a:noFill/>
        </p:spPr>
        <p:txBody>
          <a:bodyPr wrap="none" rtlCol="0">
            <a:spAutoFit/>
          </a:bodyPr>
          <a:lstStyle/>
          <a:p>
            <a:r>
              <a:rPr lang="en-CA" dirty="0"/>
              <a:t>Self-defense or combat theory utilizing physical skill and coordination</a:t>
            </a:r>
          </a:p>
        </p:txBody>
      </p:sp>
      <p:pic>
        <p:nvPicPr>
          <p:cNvPr id="1030" name="Picture 6" descr="Image result for bo staff pose">
            <a:extLst>
              <a:ext uri="{FF2B5EF4-FFF2-40B4-BE49-F238E27FC236}">
                <a16:creationId xmlns:a16="http://schemas.microsoft.com/office/drawing/2014/main" id="{3E44751B-CF30-4DE1-9F87-01F2D4CD1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824" y="2263176"/>
            <a:ext cx="32861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1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37EA-02F4-4FB4-8A67-402AE4DD9340}"/>
              </a:ext>
            </a:extLst>
          </p:cNvPr>
          <p:cNvSpPr>
            <a:spLocks noGrp="1"/>
          </p:cNvSpPr>
          <p:nvPr>
            <p:ph type="title"/>
          </p:nvPr>
        </p:nvSpPr>
        <p:spPr/>
        <p:txBody>
          <a:bodyPr/>
          <a:lstStyle/>
          <a:p>
            <a:pPr algn="ctr"/>
            <a:r>
              <a:rPr lang="en-CA" dirty="0"/>
              <a:t>Historical European Martial Arts</a:t>
            </a:r>
          </a:p>
        </p:txBody>
      </p:sp>
      <p:pic>
        <p:nvPicPr>
          <p:cNvPr id="2050" name="Picture 2" descr="Image result for historical european martial arts">
            <a:extLst>
              <a:ext uri="{FF2B5EF4-FFF2-40B4-BE49-F238E27FC236}">
                <a16:creationId xmlns:a16="http://schemas.microsoft.com/office/drawing/2014/main" id="{3717EEE2-7DC0-40CE-8512-44B65253A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701" y="2605904"/>
            <a:ext cx="3814297" cy="28607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hemac.org/img/pic/i33.jpg">
            <a:extLst>
              <a:ext uri="{FF2B5EF4-FFF2-40B4-BE49-F238E27FC236}">
                <a16:creationId xmlns:a16="http://schemas.microsoft.com/office/drawing/2014/main" id="{A283EDD7-8455-4A55-97ED-DA763A0C8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75" y="2897098"/>
            <a:ext cx="4487625" cy="22783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C94766-E3A3-4C42-9BD7-3FA8965FBF80}"/>
              </a:ext>
            </a:extLst>
          </p:cNvPr>
          <p:cNvSpPr txBox="1"/>
          <p:nvPr/>
        </p:nvSpPr>
        <p:spPr>
          <a:xfrm>
            <a:off x="3432609" y="1727756"/>
            <a:ext cx="5371792" cy="369332"/>
          </a:xfrm>
          <a:prstGeom prst="rect">
            <a:avLst/>
          </a:prstGeom>
          <a:noFill/>
        </p:spPr>
        <p:txBody>
          <a:bodyPr wrap="none" rtlCol="0">
            <a:spAutoFit/>
          </a:bodyPr>
          <a:lstStyle/>
          <a:p>
            <a:r>
              <a:rPr lang="en-CA" dirty="0"/>
              <a:t>Martial arts of European origin, based on historical texts</a:t>
            </a:r>
          </a:p>
        </p:txBody>
      </p:sp>
    </p:spTree>
    <p:extLst>
      <p:ext uri="{BB962C8B-B14F-4D97-AF65-F5344CB8AC3E}">
        <p14:creationId xmlns:p14="http://schemas.microsoft.com/office/powerpoint/2010/main" val="309734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0F07-33DE-427A-9D3B-1AC46D29D5C5}"/>
              </a:ext>
            </a:extLst>
          </p:cNvPr>
          <p:cNvSpPr>
            <a:spLocks noGrp="1"/>
          </p:cNvSpPr>
          <p:nvPr>
            <p:ph type="title"/>
          </p:nvPr>
        </p:nvSpPr>
        <p:spPr/>
        <p:txBody>
          <a:bodyPr/>
          <a:lstStyle/>
          <a:p>
            <a:pPr algn="ctr"/>
            <a:r>
              <a:rPr lang="en-CA" dirty="0" err="1"/>
              <a:t>Liechtenauer</a:t>
            </a:r>
            <a:r>
              <a:rPr lang="en-CA" dirty="0"/>
              <a:t> Fencing School</a:t>
            </a:r>
          </a:p>
        </p:txBody>
      </p:sp>
      <p:sp>
        <p:nvSpPr>
          <p:cNvPr id="3" name="Content Placeholder 2">
            <a:extLst>
              <a:ext uri="{FF2B5EF4-FFF2-40B4-BE49-F238E27FC236}">
                <a16:creationId xmlns:a16="http://schemas.microsoft.com/office/drawing/2014/main" id="{27957891-E8CF-4945-9E5A-1261E6F6E577}"/>
              </a:ext>
            </a:extLst>
          </p:cNvPr>
          <p:cNvSpPr>
            <a:spLocks noGrp="1"/>
          </p:cNvSpPr>
          <p:nvPr>
            <p:ph idx="1"/>
          </p:nvPr>
        </p:nvSpPr>
        <p:spPr>
          <a:xfrm>
            <a:off x="1141412" y="2826327"/>
            <a:ext cx="9905999" cy="2964874"/>
          </a:xfrm>
        </p:spPr>
        <p:txBody>
          <a:bodyPr/>
          <a:lstStyle/>
          <a:p>
            <a:r>
              <a:rPr lang="en-CA" dirty="0"/>
              <a:t>Based upon teachings of Johannes </a:t>
            </a:r>
            <a:r>
              <a:rPr lang="en-CA" dirty="0" err="1"/>
              <a:t>Liechtenauer</a:t>
            </a:r>
            <a:endParaRPr lang="en-CA" dirty="0"/>
          </a:p>
          <a:p>
            <a:r>
              <a:rPr lang="en-CA" dirty="0"/>
              <a:t>Evolved into modern German fencing</a:t>
            </a:r>
          </a:p>
          <a:p>
            <a:r>
              <a:rPr lang="en-CA" dirty="0"/>
              <a:t>Utilizes the </a:t>
            </a:r>
            <a:r>
              <a:rPr lang="en-CA" dirty="0" err="1"/>
              <a:t>Federschwert</a:t>
            </a:r>
            <a:r>
              <a:rPr lang="en-CA" dirty="0"/>
              <a:t> (feather sword)</a:t>
            </a:r>
          </a:p>
          <a:p>
            <a:endParaRPr lang="en-CA" dirty="0"/>
          </a:p>
        </p:txBody>
      </p:sp>
      <p:pic>
        <p:nvPicPr>
          <p:cNvPr id="4106" name="Picture 10" descr="Image result for federschwert">
            <a:extLst>
              <a:ext uri="{FF2B5EF4-FFF2-40B4-BE49-F238E27FC236}">
                <a16:creationId xmlns:a16="http://schemas.microsoft.com/office/drawing/2014/main" id="{B84A99CF-5F5B-43D8-9783-F4A621B2103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83" t="22638" r="-1483" b="22950"/>
          <a:stretch/>
        </p:blipFill>
        <p:spPr bwMode="auto">
          <a:xfrm rot="16200000">
            <a:off x="7237509" y="3415231"/>
            <a:ext cx="4259787" cy="138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2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3FB6-C61F-42A7-AA59-33990FCC769C}"/>
              </a:ext>
            </a:extLst>
          </p:cNvPr>
          <p:cNvSpPr>
            <a:spLocks noGrp="1"/>
          </p:cNvSpPr>
          <p:nvPr>
            <p:ph type="title"/>
          </p:nvPr>
        </p:nvSpPr>
        <p:spPr/>
        <p:txBody>
          <a:bodyPr/>
          <a:lstStyle/>
          <a:p>
            <a:pPr algn="ctr"/>
            <a:r>
              <a:rPr lang="en-CA" dirty="0"/>
              <a:t>What is a Simulator</a:t>
            </a:r>
          </a:p>
        </p:txBody>
      </p:sp>
      <p:sp>
        <p:nvSpPr>
          <p:cNvPr id="4" name="TextBox 3">
            <a:extLst>
              <a:ext uri="{FF2B5EF4-FFF2-40B4-BE49-F238E27FC236}">
                <a16:creationId xmlns:a16="http://schemas.microsoft.com/office/drawing/2014/main" id="{C0179942-D8BA-4453-85AC-C0980C3806BA}"/>
              </a:ext>
            </a:extLst>
          </p:cNvPr>
          <p:cNvSpPr txBox="1"/>
          <p:nvPr/>
        </p:nvSpPr>
        <p:spPr>
          <a:xfrm>
            <a:off x="1220128" y="1727756"/>
            <a:ext cx="9748566" cy="369332"/>
          </a:xfrm>
          <a:prstGeom prst="rect">
            <a:avLst/>
          </a:prstGeom>
          <a:noFill/>
        </p:spPr>
        <p:txBody>
          <a:bodyPr wrap="none" rtlCol="0">
            <a:spAutoFit/>
          </a:bodyPr>
          <a:lstStyle/>
          <a:p>
            <a:r>
              <a:rPr lang="en-CA" dirty="0"/>
              <a:t>A set of controls designed to provide a realistic imitation of a complex system; used for training purposes</a:t>
            </a:r>
          </a:p>
        </p:txBody>
      </p:sp>
      <p:pic>
        <p:nvPicPr>
          <p:cNvPr id="5122" name="Picture 2" descr="Image result for simulator">
            <a:extLst>
              <a:ext uri="{FF2B5EF4-FFF2-40B4-BE49-F238E27FC236}">
                <a16:creationId xmlns:a16="http://schemas.microsoft.com/office/drawing/2014/main" id="{5EA3C10D-78E1-40D1-B006-678934D7C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733" y="2764511"/>
            <a:ext cx="3959747" cy="29698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gamegrin.com/assets/games/car-mechanic-simulator-2015/screenshots/car-mechanic-simulator-2015-screenshot-7.jpg">
            <a:extLst>
              <a:ext uri="{FF2B5EF4-FFF2-40B4-BE49-F238E27FC236}">
                <a16:creationId xmlns:a16="http://schemas.microsoft.com/office/drawing/2014/main" id="{472D511B-17AF-4921-BE65-BC01241382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844" y="2842708"/>
            <a:ext cx="5007425" cy="281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30F8-209F-42BD-98AA-EA47CD1674E7}"/>
              </a:ext>
            </a:extLst>
          </p:cNvPr>
          <p:cNvSpPr>
            <a:spLocks noGrp="1"/>
          </p:cNvSpPr>
          <p:nvPr>
            <p:ph type="title"/>
          </p:nvPr>
        </p:nvSpPr>
        <p:spPr/>
        <p:txBody>
          <a:bodyPr/>
          <a:lstStyle/>
          <a:p>
            <a:pPr algn="ctr"/>
            <a:r>
              <a:rPr lang="en-CA" dirty="0"/>
              <a:t>Why Use Simulation?</a:t>
            </a:r>
          </a:p>
        </p:txBody>
      </p:sp>
      <p:sp>
        <p:nvSpPr>
          <p:cNvPr id="3" name="Content Placeholder 2">
            <a:extLst>
              <a:ext uri="{FF2B5EF4-FFF2-40B4-BE49-F238E27FC236}">
                <a16:creationId xmlns:a16="http://schemas.microsoft.com/office/drawing/2014/main" id="{E8FCC0D7-6C81-4DAD-A7AA-3D1B55688E2B}"/>
              </a:ext>
            </a:extLst>
          </p:cNvPr>
          <p:cNvSpPr>
            <a:spLocks noGrp="1"/>
          </p:cNvSpPr>
          <p:nvPr>
            <p:ph idx="1"/>
          </p:nvPr>
        </p:nvSpPr>
        <p:spPr>
          <a:xfrm>
            <a:off x="1141412" y="2588821"/>
            <a:ext cx="9905999" cy="3202379"/>
          </a:xfrm>
        </p:spPr>
        <p:txBody>
          <a:bodyPr/>
          <a:lstStyle/>
          <a:p>
            <a:r>
              <a:rPr lang="en-CA" dirty="0"/>
              <a:t>Minimize financial overhead</a:t>
            </a:r>
          </a:p>
          <a:p>
            <a:r>
              <a:rPr lang="en-CA" dirty="0"/>
              <a:t>Simplified distribution of knowledge</a:t>
            </a:r>
          </a:p>
          <a:p>
            <a:r>
              <a:rPr lang="en-CA" dirty="0"/>
              <a:t>Expand potential client base</a:t>
            </a:r>
          </a:p>
          <a:p>
            <a:r>
              <a:rPr lang="en-CA" dirty="0"/>
              <a:t>Hardware standards are increasing</a:t>
            </a:r>
          </a:p>
          <a:p>
            <a:r>
              <a:rPr lang="en-CA" dirty="0"/>
              <a:t>Allows practical training without the physical risks</a:t>
            </a:r>
          </a:p>
        </p:txBody>
      </p:sp>
      <p:pic>
        <p:nvPicPr>
          <p:cNvPr id="6146" name="Picture 2" descr="Image result for cloud computing">
            <a:extLst>
              <a:ext uri="{FF2B5EF4-FFF2-40B4-BE49-F238E27FC236}">
                <a16:creationId xmlns:a16="http://schemas.microsoft.com/office/drawing/2014/main" id="{332127A4-AFB9-4DEA-B3C2-CADF02AD2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602" y="2116479"/>
            <a:ext cx="4476728" cy="252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3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5571-C585-4212-909F-22EFA13187D4}"/>
              </a:ext>
            </a:extLst>
          </p:cNvPr>
          <p:cNvSpPr>
            <a:spLocks noGrp="1"/>
          </p:cNvSpPr>
          <p:nvPr>
            <p:ph type="title"/>
          </p:nvPr>
        </p:nvSpPr>
        <p:spPr/>
        <p:txBody>
          <a:bodyPr/>
          <a:lstStyle/>
          <a:p>
            <a:pPr algn="ctr"/>
            <a:r>
              <a:rPr lang="en-CA" dirty="0"/>
              <a:t>Who is this for?</a:t>
            </a:r>
          </a:p>
        </p:txBody>
      </p:sp>
      <p:pic>
        <p:nvPicPr>
          <p:cNvPr id="1026" name="Picture 2" descr="http://www.karatenashik.com/images/inner-img/student-train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1595" y="2413687"/>
            <a:ext cx="8025633" cy="294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47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2A53-AAA3-404D-BA57-D56AB9FCF759}"/>
              </a:ext>
            </a:extLst>
          </p:cNvPr>
          <p:cNvSpPr>
            <a:spLocks noGrp="1"/>
          </p:cNvSpPr>
          <p:nvPr>
            <p:ph type="title"/>
          </p:nvPr>
        </p:nvSpPr>
        <p:spPr/>
        <p:txBody>
          <a:bodyPr/>
          <a:lstStyle/>
          <a:p>
            <a:pPr algn="ctr"/>
            <a:r>
              <a:rPr lang="en-CA" dirty="0"/>
              <a:t>Our Application</a:t>
            </a:r>
          </a:p>
        </p:txBody>
      </p:sp>
      <p:sp>
        <p:nvSpPr>
          <p:cNvPr id="3" name="Content Placeholder 2">
            <a:extLst>
              <a:ext uri="{FF2B5EF4-FFF2-40B4-BE49-F238E27FC236}">
                <a16:creationId xmlns:a16="http://schemas.microsoft.com/office/drawing/2014/main" id="{9EF5AC7C-CAB4-4B13-B9B0-17EF00FDBDA8}"/>
              </a:ext>
            </a:extLst>
          </p:cNvPr>
          <p:cNvSpPr>
            <a:spLocks noGrp="1"/>
          </p:cNvSpPr>
          <p:nvPr>
            <p:ph idx="1"/>
          </p:nvPr>
        </p:nvSpPr>
        <p:spPr>
          <a:xfrm>
            <a:off x="1141412" y="2486107"/>
            <a:ext cx="9905999" cy="3305093"/>
          </a:xfrm>
        </p:spPr>
        <p:txBody>
          <a:bodyPr/>
          <a:lstStyle/>
          <a:p>
            <a:r>
              <a:rPr lang="en-CA" dirty="0"/>
              <a:t>Based on pose estimation</a:t>
            </a:r>
          </a:p>
          <a:p>
            <a:r>
              <a:rPr lang="en-CA" dirty="0"/>
              <a:t>Train user in Liechtenauer fencing without needing a physical opponent</a:t>
            </a:r>
          </a:p>
          <a:p>
            <a:pPr lvl="1"/>
            <a:r>
              <a:rPr lang="en-CA" dirty="0"/>
              <a:t>Specifically, training the knee jerk reaction</a:t>
            </a:r>
          </a:p>
          <a:p>
            <a:r>
              <a:rPr lang="en-CA" dirty="0"/>
              <a:t>Heavily focused on martial form</a:t>
            </a:r>
          </a:p>
        </p:txBody>
      </p:sp>
    </p:spTree>
    <p:extLst>
      <p:ext uri="{BB962C8B-B14F-4D97-AF65-F5344CB8AC3E}">
        <p14:creationId xmlns:p14="http://schemas.microsoft.com/office/powerpoint/2010/main" val="1536433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196</TotalTime>
  <Words>482</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Tw Cen MT</vt:lpstr>
      <vt:lpstr>Circuit</vt:lpstr>
      <vt:lpstr>PowerPoint Presentation</vt:lpstr>
      <vt:lpstr>Breaking it down</vt:lpstr>
      <vt:lpstr>What are Martial Arts?</vt:lpstr>
      <vt:lpstr>Historical European Martial Arts</vt:lpstr>
      <vt:lpstr>Liechtenauer Fencing School</vt:lpstr>
      <vt:lpstr>What is a Simulator</vt:lpstr>
      <vt:lpstr>Why Use Simulation?</vt:lpstr>
      <vt:lpstr>Who is this for?</vt:lpstr>
      <vt:lpstr>Our Application</vt:lpstr>
      <vt:lpstr>Requirements Analysis</vt:lpstr>
      <vt:lpstr>Design Goals</vt:lpstr>
      <vt:lpstr>System Decomposition</vt:lpstr>
      <vt:lpstr>System Decomposition (Con’t)</vt:lpstr>
      <vt:lpstr>Abstract System Design</vt:lpstr>
      <vt:lpstr>Abstract System Design (Con’T)</vt:lpstr>
      <vt:lpstr>Control Flow</vt:lpstr>
      <vt:lpstr>Motion Controls</vt:lpstr>
      <vt:lpstr>THE IMU</vt:lpstr>
      <vt:lpstr>Strapdown Inertial Navigation</vt:lpstr>
      <vt:lpstr>Strapdown Inertial Navigation</vt:lpstr>
      <vt:lpstr>Strapdown Inertial Navigation</vt:lpstr>
      <vt:lpstr>FeDEruino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Conlan</dc:creator>
  <cp:lastModifiedBy>Eric Reesor</cp:lastModifiedBy>
  <cp:revision>22</cp:revision>
  <dcterms:created xsi:type="dcterms:W3CDTF">2018-01-18T16:40:33Z</dcterms:created>
  <dcterms:modified xsi:type="dcterms:W3CDTF">2018-01-20T23:54:04Z</dcterms:modified>
</cp:coreProperties>
</file>