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0" r:id="rId5"/>
    <p:sldId id="259" r:id="rId6"/>
    <p:sldId id="258" r:id="rId7"/>
    <p:sldId id="260" r:id="rId8"/>
    <p:sldId id="261" r:id="rId9"/>
    <p:sldId id="262" r:id="rId10"/>
    <p:sldId id="272" r:id="rId11"/>
    <p:sldId id="263" r:id="rId12"/>
    <p:sldId id="264" r:id="rId13"/>
    <p:sldId id="265" r:id="rId14"/>
    <p:sldId id="267" r:id="rId15"/>
    <p:sldId id="270" r:id="rId16"/>
    <p:sldId id="268" r:id="rId17"/>
    <p:sldId id="269" r:id="rId18"/>
    <p:sldId id="282" r:id="rId19"/>
    <p:sldId id="283" r:id="rId20"/>
    <p:sldId id="266" r:id="rId21"/>
    <p:sldId id="271" r:id="rId22"/>
    <p:sldId id="275" r:id="rId23"/>
    <p:sldId id="274" r:id="rId24"/>
    <p:sldId id="276" r:id="rId25"/>
    <p:sldId id="277" r:id="rId26"/>
    <p:sldId id="273" r:id="rId27"/>
    <p:sldId id="284" r:id="rId28"/>
    <p:sldId id="285" r:id="rId29"/>
    <p:sldId id="279" r:id="rId30"/>
    <p:sldId id="278"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8C1F66-F627-47B8-820F-0CD0469635B7}" type="datetimeFigureOut">
              <a:rPr lang="en-CA" smtClean="0"/>
              <a:t>2018-01-25</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160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8320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74687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29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380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86963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0674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18639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438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392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C1F66-F627-47B8-820F-0CD0469635B7}" type="datetimeFigureOut">
              <a:rPr lang="en-CA" smtClean="0"/>
              <a:t>2018-01-25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90483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32600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C1F66-F627-47B8-820F-0CD0469635B7}" type="datetimeFigureOut">
              <a:rPr lang="en-CA" smtClean="0"/>
              <a:t>2018-01-25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42488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C1F66-F627-47B8-820F-0CD0469635B7}" type="datetimeFigureOut">
              <a:rPr lang="en-CA" smtClean="0"/>
              <a:t>2018-01-25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5574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C1F66-F627-47B8-820F-0CD0469635B7}" type="datetimeFigureOut">
              <a:rPr lang="en-CA" smtClean="0"/>
              <a:t>2018-01-25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37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423776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3436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8C1F66-F627-47B8-820F-0CD0469635B7}" type="datetimeFigureOut">
              <a:rPr lang="en-CA" smtClean="0"/>
              <a:t>2018-01-25</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5F9BFA-6D79-4A50-A378-CFB96DC5197F}" type="slidenum">
              <a:rPr lang="en-CA" smtClean="0"/>
              <a:t>‹#›</a:t>
            </a:fld>
            <a:endParaRPr lang="en-CA"/>
          </a:p>
        </p:txBody>
      </p:sp>
    </p:spTree>
    <p:extLst>
      <p:ext uri="{BB962C8B-B14F-4D97-AF65-F5344CB8AC3E}">
        <p14:creationId xmlns:p14="http://schemas.microsoft.com/office/powerpoint/2010/main" val="339545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64D96F-A1EA-4A3F-A362-50387D704DD6}"/>
              </a:ext>
            </a:extLst>
          </p:cNvPr>
          <p:cNvSpPr>
            <a:spLocks noGrp="1"/>
          </p:cNvSpPr>
          <p:nvPr>
            <p:ph type="subTitle" idx="1"/>
          </p:nvPr>
        </p:nvSpPr>
        <p:spPr/>
        <p:txBody>
          <a:bodyPr/>
          <a:lstStyle/>
          <a:p>
            <a:r>
              <a:rPr lang="en-CA" dirty="0"/>
              <a:t>Eric </a:t>
            </a:r>
            <a:r>
              <a:rPr lang="en-CA" dirty="0" err="1"/>
              <a:t>Reesor</a:t>
            </a:r>
            <a:r>
              <a:rPr lang="en-CA" dirty="0"/>
              <a:t> &amp; Conlan </a:t>
            </a:r>
            <a:r>
              <a:rPr lang="en-CA" dirty="0" err="1"/>
              <a:t>LaFreniere</a:t>
            </a:r>
            <a:endParaRPr lang="en-CA" dirty="0"/>
          </a:p>
          <a:p>
            <a:r>
              <a:rPr lang="en-CA" dirty="0"/>
              <a:t>Supervisor: Dr. Samuel </a:t>
            </a:r>
            <a:r>
              <a:rPr lang="en-CA" dirty="0" err="1"/>
              <a:t>Ajila</a:t>
            </a:r>
            <a:endParaRPr lang="en-CA" dirty="0"/>
          </a:p>
        </p:txBody>
      </p:sp>
      <p:sp>
        <p:nvSpPr>
          <p:cNvPr id="4" name="Title 1">
            <a:extLst>
              <a:ext uri="{FF2B5EF4-FFF2-40B4-BE49-F238E27FC236}">
                <a16:creationId xmlns:a16="http://schemas.microsoft.com/office/drawing/2014/main" id="{6908F941-37CE-46C5-9607-BAA126AEA790}"/>
              </a:ext>
            </a:extLst>
          </p:cNvPr>
          <p:cNvSpPr txBox="1">
            <a:spLocks/>
          </p:cNvSpPr>
          <p:nvPr/>
        </p:nvSpPr>
        <p:spPr>
          <a:xfrm>
            <a:off x="1876423" y="618518"/>
            <a:ext cx="91709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CA" dirty="0"/>
              <a:t>HEMA Simulator</a:t>
            </a:r>
          </a:p>
        </p:txBody>
      </p:sp>
    </p:spTree>
    <p:extLst>
      <p:ext uri="{BB962C8B-B14F-4D97-AF65-F5344CB8AC3E}">
        <p14:creationId xmlns:p14="http://schemas.microsoft.com/office/powerpoint/2010/main" val="255418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5571-C585-4212-909F-22EFA13187D4}"/>
              </a:ext>
            </a:extLst>
          </p:cNvPr>
          <p:cNvSpPr>
            <a:spLocks noGrp="1"/>
          </p:cNvSpPr>
          <p:nvPr>
            <p:ph type="title"/>
          </p:nvPr>
        </p:nvSpPr>
        <p:spPr/>
        <p:txBody>
          <a:bodyPr/>
          <a:lstStyle/>
          <a:p>
            <a:pPr algn="ctr"/>
            <a:r>
              <a:rPr lang="en-CA" dirty="0"/>
              <a:t>Who is this for?</a:t>
            </a:r>
          </a:p>
        </p:txBody>
      </p:sp>
      <p:pic>
        <p:nvPicPr>
          <p:cNvPr id="1026" name="Picture 2" descr="http://www.karatenashik.com/images/inner-img/student-train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595" y="2413687"/>
            <a:ext cx="8025633" cy="294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7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2A53-AAA3-404D-BA57-D56AB9FCF759}"/>
              </a:ext>
            </a:extLst>
          </p:cNvPr>
          <p:cNvSpPr>
            <a:spLocks noGrp="1"/>
          </p:cNvSpPr>
          <p:nvPr>
            <p:ph type="title"/>
          </p:nvPr>
        </p:nvSpPr>
        <p:spPr/>
        <p:txBody>
          <a:bodyPr/>
          <a:lstStyle/>
          <a:p>
            <a:pPr algn="ctr"/>
            <a:r>
              <a:rPr lang="en-CA" dirty="0"/>
              <a:t>Our Application</a:t>
            </a:r>
          </a:p>
        </p:txBody>
      </p:sp>
      <p:sp>
        <p:nvSpPr>
          <p:cNvPr id="3" name="Content Placeholder 2">
            <a:extLst>
              <a:ext uri="{FF2B5EF4-FFF2-40B4-BE49-F238E27FC236}">
                <a16:creationId xmlns:a16="http://schemas.microsoft.com/office/drawing/2014/main" id="{9EF5AC7C-CAB4-4B13-B9B0-17EF00FDBDA8}"/>
              </a:ext>
            </a:extLst>
          </p:cNvPr>
          <p:cNvSpPr>
            <a:spLocks noGrp="1"/>
          </p:cNvSpPr>
          <p:nvPr>
            <p:ph idx="1"/>
          </p:nvPr>
        </p:nvSpPr>
        <p:spPr>
          <a:xfrm>
            <a:off x="1141412" y="2486107"/>
            <a:ext cx="9905999" cy="3305093"/>
          </a:xfrm>
        </p:spPr>
        <p:txBody>
          <a:bodyPr/>
          <a:lstStyle/>
          <a:p>
            <a:r>
              <a:rPr lang="en-CA" dirty="0"/>
              <a:t>Influenced by Wii design</a:t>
            </a:r>
          </a:p>
          <a:p>
            <a:r>
              <a:rPr lang="en-CA" dirty="0"/>
              <a:t>Built on pose estimation</a:t>
            </a:r>
          </a:p>
          <a:p>
            <a:r>
              <a:rPr lang="en-CA" dirty="0"/>
              <a:t>Train user in Liechtenauer fencing </a:t>
            </a:r>
          </a:p>
          <a:p>
            <a:r>
              <a:rPr lang="en-CA" dirty="0"/>
              <a:t>Replaces need for an opponent</a:t>
            </a:r>
          </a:p>
          <a:p>
            <a:r>
              <a:rPr lang="en-CA" dirty="0"/>
              <a:t>Heavily focused on martial form</a:t>
            </a:r>
          </a:p>
        </p:txBody>
      </p:sp>
      <p:pic>
        <p:nvPicPr>
          <p:cNvPr id="4" name="Picture 3"/>
          <p:cNvPicPr>
            <a:picLocks noChangeAspect="1"/>
          </p:cNvPicPr>
          <p:nvPr/>
        </p:nvPicPr>
        <p:blipFill>
          <a:blip r:embed="rId2"/>
          <a:stretch>
            <a:fillRect/>
          </a:stretch>
        </p:blipFill>
        <p:spPr>
          <a:xfrm>
            <a:off x="6094411" y="2486107"/>
            <a:ext cx="4858933" cy="2664183"/>
          </a:xfrm>
          <a:prstGeom prst="rect">
            <a:avLst/>
          </a:prstGeom>
        </p:spPr>
      </p:pic>
    </p:spTree>
    <p:extLst>
      <p:ext uri="{BB962C8B-B14F-4D97-AF65-F5344CB8AC3E}">
        <p14:creationId xmlns:p14="http://schemas.microsoft.com/office/powerpoint/2010/main" val="153643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EAE8-F837-4285-A405-02763428144C}"/>
              </a:ext>
            </a:extLst>
          </p:cNvPr>
          <p:cNvSpPr>
            <a:spLocks noGrp="1"/>
          </p:cNvSpPr>
          <p:nvPr>
            <p:ph type="title"/>
          </p:nvPr>
        </p:nvSpPr>
        <p:spPr/>
        <p:txBody>
          <a:bodyPr/>
          <a:lstStyle/>
          <a:p>
            <a:pPr algn="ctr"/>
            <a:r>
              <a:rPr lang="en-CA" dirty="0"/>
              <a:t>Requirements Analysis</a:t>
            </a:r>
          </a:p>
        </p:txBody>
      </p:sp>
      <p:sp>
        <p:nvSpPr>
          <p:cNvPr id="3" name="Content Placeholder 2">
            <a:extLst>
              <a:ext uri="{FF2B5EF4-FFF2-40B4-BE49-F238E27FC236}">
                <a16:creationId xmlns:a16="http://schemas.microsoft.com/office/drawing/2014/main" id="{D9189252-2950-49E6-9939-B6381FCF79CB}"/>
              </a:ext>
            </a:extLst>
          </p:cNvPr>
          <p:cNvSpPr>
            <a:spLocks noGrp="1"/>
          </p:cNvSpPr>
          <p:nvPr>
            <p:ph idx="1"/>
          </p:nvPr>
        </p:nvSpPr>
        <p:spPr>
          <a:xfrm>
            <a:off x="1141413" y="2249487"/>
            <a:ext cx="5473144" cy="3541714"/>
          </a:xfrm>
        </p:spPr>
        <p:txBody>
          <a:bodyPr/>
          <a:lstStyle/>
          <a:p>
            <a:r>
              <a:rPr lang="en-CA" dirty="0"/>
              <a:t>Eric’s HEMA knowledge + </a:t>
            </a:r>
            <a:r>
              <a:rPr lang="en-CA" dirty="0" err="1"/>
              <a:t>Conlan’s</a:t>
            </a:r>
            <a:r>
              <a:rPr lang="en-CA" dirty="0"/>
              <a:t> design knowledge</a:t>
            </a:r>
          </a:p>
          <a:p>
            <a:r>
              <a:rPr lang="en-CA" dirty="0"/>
              <a:t>Design goals elicitation</a:t>
            </a:r>
          </a:p>
          <a:p>
            <a:r>
              <a:rPr lang="en-CA" dirty="0"/>
              <a:t>Application structure</a:t>
            </a:r>
          </a:p>
        </p:txBody>
      </p:sp>
      <p:pic>
        <p:nvPicPr>
          <p:cNvPr id="4" name="Picture 3">
            <a:extLst>
              <a:ext uri="{FF2B5EF4-FFF2-40B4-BE49-F238E27FC236}">
                <a16:creationId xmlns:a16="http://schemas.microsoft.com/office/drawing/2014/main" id="{8BB07A56-3380-40DB-BF9D-FD4C836C427F}"/>
              </a:ext>
            </a:extLst>
          </p:cNvPr>
          <p:cNvPicPr/>
          <p:nvPr/>
        </p:nvPicPr>
        <p:blipFill>
          <a:blip r:embed="rId2"/>
          <a:stretch>
            <a:fillRect/>
          </a:stretch>
        </p:blipFill>
        <p:spPr>
          <a:xfrm>
            <a:off x="6862126" y="2315369"/>
            <a:ext cx="4185285" cy="3409950"/>
          </a:xfrm>
          <a:prstGeom prst="rect">
            <a:avLst/>
          </a:prstGeom>
        </p:spPr>
      </p:pic>
    </p:spTree>
    <p:extLst>
      <p:ext uri="{BB962C8B-B14F-4D97-AF65-F5344CB8AC3E}">
        <p14:creationId xmlns:p14="http://schemas.microsoft.com/office/powerpoint/2010/main" val="221187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F5BC-06D6-49E3-BCD2-B5FEF4D93B21}"/>
              </a:ext>
            </a:extLst>
          </p:cNvPr>
          <p:cNvSpPr>
            <a:spLocks noGrp="1"/>
          </p:cNvSpPr>
          <p:nvPr>
            <p:ph type="title"/>
          </p:nvPr>
        </p:nvSpPr>
        <p:spPr/>
        <p:txBody>
          <a:bodyPr/>
          <a:lstStyle/>
          <a:p>
            <a:pPr algn="ctr"/>
            <a:r>
              <a:rPr lang="en-CA" dirty="0"/>
              <a:t>Design Goals</a:t>
            </a:r>
          </a:p>
        </p:txBody>
      </p:sp>
      <p:sp>
        <p:nvSpPr>
          <p:cNvPr id="3" name="Content Placeholder 2">
            <a:extLst>
              <a:ext uri="{FF2B5EF4-FFF2-40B4-BE49-F238E27FC236}">
                <a16:creationId xmlns:a16="http://schemas.microsoft.com/office/drawing/2014/main" id="{7C640F72-A454-411F-B0AE-3C2648885C1F}"/>
              </a:ext>
            </a:extLst>
          </p:cNvPr>
          <p:cNvSpPr>
            <a:spLocks noGrp="1"/>
          </p:cNvSpPr>
          <p:nvPr>
            <p:ph idx="1"/>
          </p:nvPr>
        </p:nvSpPr>
        <p:spPr>
          <a:xfrm>
            <a:off x="1141412" y="1911927"/>
            <a:ext cx="9905999" cy="3879274"/>
          </a:xfrm>
        </p:spPr>
        <p:txBody>
          <a:bodyPr/>
          <a:lstStyle/>
          <a:p>
            <a:pPr marL="0" indent="0" algn="ctr">
              <a:buNone/>
            </a:pPr>
            <a:r>
              <a:rPr lang="en-CA" dirty="0"/>
              <a:t>Responsiveness, Extensibility, Transmission Integrity</a:t>
            </a:r>
          </a:p>
        </p:txBody>
      </p:sp>
      <p:pic>
        <p:nvPicPr>
          <p:cNvPr id="8194" name="Picture 2" descr="Image result for responsiveness">
            <a:extLst>
              <a:ext uri="{FF2B5EF4-FFF2-40B4-BE49-F238E27FC236}">
                <a16:creationId xmlns:a16="http://schemas.microsoft.com/office/drawing/2014/main" id="{262F3839-E0DD-403A-80AD-9CABD11E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729" y="2808505"/>
            <a:ext cx="2521323"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extensibility">
            <a:extLst>
              <a:ext uri="{FF2B5EF4-FFF2-40B4-BE49-F238E27FC236}">
                <a16:creationId xmlns:a16="http://schemas.microsoft.com/office/drawing/2014/main" id="{60D4789D-2805-4880-8BF1-367C1B6D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1" y="3390497"/>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transmission data">
            <a:extLst>
              <a:ext uri="{FF2B5EF4-FFF2-40B4-BE49-F238E27FC236}">
                <a16:creationId xmlns:a16="http://schemas.microsoft.com/office/drawing/2014/main" id="{07815C60-736A-4834-A52F-9A723C716A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86" r="12653"/>
          <a:stretch/>
        </p:blipFill>
        <p:spPr bwMode="auto">
          <a:xfrm>
            <a:off x="7800395" y="2846676"/>
            <a:ext cx="324701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5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5AEB-4B13-451C-A998-59D5FEFABFE9}"/>
              </a:ext>
            </a:extLst>
          </p:cNvPr>
          <p:cNvSpPr>
            <a:spLocks noGrp="1"/>
          </p:cNvSpPr>
          <p:nvPr>
            <p:ph type="title"/>
          </p:nvPr>
        </p:nvSpPr>
        <p:spPr/>
        <p:txBody>
          <a:bodyPr/>
          <a:lstStyle/>
          <a:p>
            <a:pPr algn="ctr"/>
            <a:r>
              <a:rPr lang="en-CA" dirty="0"/>
              <a:t>System Decomposition</a:t>
            </a:r>
          </a:p>
        </p:txBody>
      </p:sp>
      <p:sp>
        <p:nvSpPr>
          <p:cNvPr id="3" name="Content Placeholder 2">
            <a:extLst>
              <a:ext uri="{FF2B5EF4-FFF2-40B4-BE49-F238E27FC236}">
                <a16:creationId xmlns:a16="http://schemas.microsoft.com/office/drawing/2014/main" id="{E7796D7E-33AF-4EAF-A882-1DF6A6A2CCAE}"/>
              </a:ext>
            </a:extLst>
          </p:cNvPr>
          <p:cNvSpPr>
            <a:spLocks noGrp="1"/>
          </p:cNvSpPr>
          <p:nvPr>
            <p:ph idx="1"/>
          </p:nvPr>
        </p:nvSpPr>
        <p:spPr>
          <a:xfrm>
            <a:off x="1141412" y="2648197"/>
            <a:ext cx="9905999" cy="3143004"/>
          </a:xfrm>
        </p:spPr>
        <p:txBody>
          <a:bodyPr/>
          <a:lstStyle/>
          <a:p>
            <a:r>
              <a:rPr lang="en-CA" dirty="0"/>
              <a:t>Maximize cohesion, minimize coupling</a:t>
            </a:r>
          </a:p>
          <a:p>
            <a:r>
              <a:rPr lang="en-CA" dirty="0"/>
              <a:t>Open for extension, closed for modification</a:t>
            </a:r>
          </a:p>
          <a:p>
            <a:r>
              <a:rPr lang="en-CA" dirty="0"/>
              <a:t>Service based design  </a:t>
            </a:r>
          </a:p>
        </p:txBody>
      </p:sp>
      <p:pic>
        <p:nvPicPr>
          <p:cNvPr id="9218" name="Picture 2" descr="Image result for system decomposition">
            <a:extLst>
              <a:ext uri="{FF2B5EF4-FFF2-40B4-BE49-F238E27FC236}">
                <a16:creationId xmlns:a16="http://schemas.microsoft.com/office/drawing/2014/main" id="{60A8B4F5-A565-444A-95B4-5F4D1ADAF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525" y="1734344"/>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8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0060-D251-40B8-BB5A-FA0122692BF2}"/>
              </a:ext>
            </a:extLst>
          </p:cNvPr>
          <p:cNvSpPr>
            <a:spLocks noGrp="1"/>
          </p:cNvSpPr>
          <p:nvPr>
            <p:ph type="title"/>
          </p:nvPr>
        </p:nvSpPr>
        <p:spPr/>
        <p:txBody>
          <a:bodyPr/>
          <a:lstStyle/>
          <a:p>
            <a:pPr algn="ctr"/>
            <a:r>
              <a:rPr lang="en-CA" dirty="0"/>
              <a:t>Control Flow</a:t>
            </a:r>
          </a:p>
        </p:txBody>
      </p:sp>
      <p:pic>
        <p:nvPicPr>
          <p:cNvPr id="4" name="Content Placeholder 3">
            <a:extLst>
              <a:ext uri="{FF2B5EF4-FFF2-40B4-BE49-F238E27FC236}">
                <a16:creationId xmlns:a16="http://schemas.microsoft.com/office/drawing/2014/main" id="{218C8E0D-64F9-4E9C-A778-D3C5C6276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5863" y="2577306"/>
            <a:ext cx="7277100" cy="2886075"/>
          </a:xfrm>
          <a:prstGeom prst="rect">
            <a:avLst/>
          </a:prstGeom>
        </p:spPr>
      </p:pic>
    </p:spTree>
    <p:extLst>
      <p:ext uri="{BB962C8B-B14F-4D97-AF65-F5344CB8AC3E}">
        <p14:creationId xmlns:p14="http://schemas.microsoft.com/office/powerpoint/2010/main" val="383719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6662-A0FA-4FF3-A279-1080DC7E6912}"/>
              </a:ext>
            </a:extLst>
          </p:cNvPr>
          <p:cNvSpPr>
            <a:spLocks noGrp="1"/>
          </p:cNvSpPr>
          <p:nvPr>
            <p:ph type="title"/>
          </p:nvPr>
        </p:nvSpPr>
        <p:spPr/>
        <p:txBody>
          <a:bodyPr/>
          <a:lstStyle/>
          <a:p>
            <a:pPr algn="ctr"/>
            <a:r>
              <a:rPr lang="en-CA" dirty="0"/>
              <a:t>System Decomposition (</a:t>
            </a:r>
            <a:r>
              <a:rPr lang="en-CA" dirty="0" err="1"/>
              <a:t>Con’t</a:t>
            </a:r>
            <a:r>
              <a:rPr lang="en-CA" dirty="0"/>
              <a:t>)</a:t>
            </a:r>
          </a:p>
        </p:txBody>
      </p:sp>
      <p:pic>
        <p:nvPicPr>
          <p:cNvPr id="4" name="Content Placeholder 3">
            <a:extLst>
              <a:ext uri="{FF2B5EF4-FFF2-40B4-BE49-F238E27FC236}">
                <a16:creationId xmlns:a16="http://schemas.microsoft.com/office/drawing/2014/main" id="{96B76056-29A7-4A12-A0F7-2202EE4460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0153" y="1844846"/>
            <a:ext cx="7431693" cy="4394636"/>
          </a:xfrm>
          <a:prstGeom prst="rect">
            <a:avLst/>
          </a:prstGeom>
        </p:spPr>
      </p:pic>
    </p:spTree>
    <p:extLst>
      <p:ext uri="{BB962C8B-B14F-4D97-AF65-F5344CB8AC3E}">
        <p14:creationId xmlns:p14="http://schemas.microsoft.com/office/powerpoint/2010/main" val="37665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7973-70DD-45EF-BEDE-9E70DA9BCEE2}"/>
              </a:ext>
            </a:extLst>
          </p:cNvPr>
          <p:cNvSpPr>
            <a:spLocks noGrp="1"/>
          </p:cNvSpPr>
          <p:nvPr>
            <p:ph type="title"/>
          </p:nvPr>
        </p:nvSpPr>
        <p:spPr/>
        <p:txBody>
          <a:bodyPr/>
          <a:lstStyle/>
          <a:p>
            <a:pPr algn="ctr"/>
            <a:r>
              <a:rPr lang="en-CA" dirty="0"/>
              <a:t>Abstract System Design</a:t>
            </a:r>
          </a:p>
        </p:txBody>
      </p:sp>
      <p:sp>
        <p:nvSpPr>
          <p:cNvPr id="3" name="Content Placeholder 2">
            <a:extLst>
              <a:ext uri="{FF2B5EF4-FFF2-40B4-BE49-F238E27FC236}">
                <a16:creationId xmlns:a16="http://schemas.microsoft.com/office/drawing/2014/main" id="{8FB90D3D-63C3-4EFC-975C-208A992896AC}"/>
              </a:ext>
            </a:extLst>
          </p:cNvPr>
          <p:cNvSpPr>
            <a:spLocks noGrp="1"/>
          </p:cNvSpPr>
          <p:nvPr>
            <p:ph idx="1"/>
          </p:nvPr>
        </p:nvSpPr>
        <p:spPr>
          <a:xfrm>
            <a:off x="1141412" y="2636321"/>
            <a:ext cx="9905999" cy="3154879"/>
          </a:xfrm>
        </p:spPr>
        <p:txBody>
          <a:bodyPr/>
          <a:lstStyle/>
          <a:p>
            <a:r>
              <a:rPr lang="en-CA" dirty="0"/>
              <a:t>High Level: ???</a:t>
            </a:r>
          </a:p>
          <a:p>
            <a:r>
              <a:rPr lang="en-CA" dirty="0"/>
              <a:t>Application Level: Unity3d</a:t>
            </a:r>
          </a:p>
          <a:p>
            <a:r>
              <a:rPr lang="en-CA" dirty="0"/>
              <a:t>Low Level: Wand Control Inputs</a:t>
            </a:r>
          </a:p>
        </p:txBody>
      </p:sp>
      <p:pic>
        <p:nvPicPr>
          <p:cNvPr id="10242" name="Picture 2" descr="Image result for software pyramid">
            <a:extLst>
              <a:ext uri="{FF2B5EF4-FFF2-40B4-BE49-F238E27FC236}">
                <a16:creationId xmlns:a16="http://schemas.microsoft.com/office/drawing/2014/main" id="{A4761379-A0C5-4E96-BD9B-E1D72E38E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8" t="4468" r="3820" b="4010"/>
          <a:stretch/>
        </p:blipFill>
        <p:spPr bwMode="auto">
          <a:xfrm>
            <a:off x="6094411" y="1959521"/>
            <a:ext cx="4465123" cy="427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6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7973-70DD-45EF-BEDE-9E70DA9BCEE2}"/>
              </a:ext>
            </a:extLst>
          </p:cNvPr>
          <p:cNvSpPr>
            <a:spLocks noGrp="1"/>
          </p:cNvSpPr>
          <p:nvPr>
            <p:ph type="title"/>
          </p:nvPr>
        </p:nvSpPr>
        <p:spPr/>
        <p:txBody>
          <a:bodyPr/>
          <a:lstStyle/>
          <a:p>
            <a:pPr algn="ctr"/>
            <a:r>
              <a:rPr lang="en-CA" dirty="0"/>
              <a:t>Software Architecture Design Patterns</a:t>
            </a:r>
          </a:p>
        </p:txBody>
      </p:sp>
      <p:sp>
        <p:nvSpPr>
          <p:cNvPr id="5" name="Content Placeholder 2">
            <a:extLst>
              <a:ext uri="{FF2B5EF4-FFF2-40B4-BE49-F238E27FC236}">
                <a16:creationId xmlns:a16="http://schemas.microsoft.com/office/drawing/2014/main" id="{7C640F72-A454-411F-B0AE-3C2648885C1F}"/>
              </a:ext>
            </a:extLst>
          </p:cNvPr>
          <p:cNvSpPr txBox="1">
            <a:spLocks/>
          </p:cNvSpPr>
          <p:nvPr/>
        </p:nvSpPr>
        <p:spPr>
          <a:xfrm>
            <a:off x="1141412" y="1828800"/>
            <a:ext cx="9905999" cy="39624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CA" sz="2000" dirty="0"/>
              <a:t>A generalized software solution applicable to multiple contexts</a:t>
            </a:r>
          </a:p>
        </p:txBody>
      </p:sp>
      <p:pic>
        <p:nvPicPr>
          <p:cNvPr id="2050" name="Picture 2" descr="https://i.stack.imgur.com/E5y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1" y="3102833"/>
            <a:ext cx="4438650" cy="2886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dossier-andreas.net/software_architecture/pipe_and_filter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977" y="3455151"/>
            <a:ext cx="5524500" cy="202882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6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Model View Controller</a:t>
            </a:r>
          </a:p>
        </p:txBody>
      </p:sp>
      <p:sp>
        <p:nvSpPr>
          <p:cNvPr id="3" name="Content Placeholder 2"/>
          <p:cNvSpPr>
            <a:spLocks noGrp="1"/>
          </p:cNvSpPr>
          <p:nvPr>
            <p:ph idx="1"/>
          </p:nvPr>
        </p:nvSpPr>
        <p:spPr>
          <a:xfrm>
            <a:off x="1141412" y="2724728"/>
            <a:ext cx="9905999" cy="1736436"/>
          </a:xfrm>
        </p:spPr>
        <p:txBody>
          <a:bodyPr/>
          <a:lstStyle/>
          <a:p>
            <a:r>
              <a:rPr lang="en-CA" dirty="0"/>
              <a:t>Easily modifiable and extensible</a:t>
            </a:r>
          </a:p>
          <a:p>
            <a:r>
              <a:rPr lang="en-CA" dirty="0"/>
              <a:t>Common practice in industry</a:t>
            </a:r>
          </a:p>
          <a:p>
            <a:r>
              <a:rPr lang="en-CA" dirty="0"/>
              <a:t>Built around reactions to user input</a:t>
            </a:r>
          </a:p>
          <a:p>
            <a:endParaRPr lang="en-CA" dirty="0"/>
          </a:p>
          <a:p>
            <a:endParaRPr lang="en-CA" dirty="0"/>
          </a:p>
        </p:txBody>
      </p:sp>
      <p:pic>
        <p:nvPicPr>
          <p:cNvPr id="3074" name="Picture 2" descr="http://engineering.socialpoint.es/images/mvc_ngui/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666" y="2503055"/>
            <a:ext cx="4285673" cy="3214255"/>
          </a:xfrm>
          <a:prstGeom prst="rect">
            <a:avLst/>
          </a:prstGeom>
          <a:solidFill>
            <a:schemeClr val="tx1"/>
          </a:solidFill>
        </p:spPr>
      </p:pic>
    </p:spTree>
    <p:extLst>
      <p:ext uri="{BB962C8B-B14F-4D97-AF65-F5344CB8AC3E}">
        <p14:creationId xmlns:p14="http://schemas.microsoft.com/office/powerpoint/2010/main" val="412803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512F-DA0A-4155-B467-7CE21F143616}"/>
              </a:ext>
            </a:extLst>
          </p:cNvPr>
          <p:cNvSpPr>
            <a:spLocks noGrp="1"/>
          </p:cNvSpPr>
          <p:nvPr>
            <p:ph type="title"/>
          </p:nvPr>
        </p:nvSpPr>
        <p:spPr/>
        <p:txBody>
          <a:bodyPr/>
          <a:lstStyle/>
          <a:p>
            <a:pPr algn="ctr"/>
            <a:r>
              <a:rPr lang="en-CA" dirty="0"/>
              <a:t>Presentation Outline</a:t>
            </a:r>
          </a:p>
        </p:txBody>
      </p:sp>
      <p:sp>
        <p:nvSpPr>
          <p:cNvPr id="3" name="Content Placeholder 2">
            <a:extLst>
              <a:ext uri="{FF2B5EF4-FFF2-40B4-BE49-F238E27FC236}">
                <a16:creationId xmlns:a16="http://schemas.microsoft.com/office/drawing/2014/main" id="{E64228CB-BBE3-4152-B8E5-8D60ABA4DD80}"/>
              </a:ext>
            </a:extLst>
          </p:cNvPr>
          <p:cNvSpPr>
            <a:spLocks noGrp="1"/>
          </p:cNvSpPr>
          <p:nvPr>
            <p:ph idx="1"/>
          </p:nvPr>
        </p:nvSpPr>
        <p:spPr>
          <a:xfrm>
            <a:off x="1141413" y="2384981"/>
            <a:ext cx="9905999" cy="3406220"/>
          </a:xfrm>
        </p:spPr>
        <p:txBody>
          <a:bodyPr/>
          <a:lstStyle/>
          <a:p>
            <a:r>
              <a:rPr lang="en-CA" dirty="0"/>
              <a:t>Project Overview</a:t>
            </a:r>
          </a:p>
          <a:p>
            <a:r>
              <a:rPr lang="en-CA" dirty="0"/>
              <a:t>Background Concepts</a:t>
            </a:r>
          </a:p>
          <a:p>
            <a:r>
              <a:rPr lang="en-CA" dirty="0"/>
              <a:t>Software System Design Process</a:t>
            </a:r>
          </a:p>
          <a:p>
            <a:r>
              <a:rPr lang="en-CA" dirty="0"/>
              <a:t>Hardware Input Design Process</a:t>
            </a:r>
          </a:p>
          <a:p>
            <a:r>
              <a:rPr lang="en-CA" dirty="0"/>
              <a:t>Conclusion</a:t>
            </a:r>
          </a:p>
          <a:p>
            <a:endParaRPr lang="en-CA" dirty="0"/>
          </a:p>
        </p:txBody>
      </p:sp>
      <p:pic>
        <p:nvPicPr>
          <p:cNvPr id="5126" name="Picture 6" descr="Earth, Globe, Magnify, Blue, Glass, Green, Z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651" y="2224071"/>
            <a:ext cx="3088591" cy="3592545"/>
          </a:xfrm>
          <a:prstGeom prst="rect">
            <a:avLst/>
          </a:prstGeom>
          <a:solidFill>
            <a:schemeClr val="tx1"/>
          </a:solidFill>
        </p:spPr>
      </p:pic>
    </p:spTree>
    <p:extLst>
      <p:ext uri="{BB962C8B-B14F-4D97-AF65-F5344CB8AC3E}">
        <p14:creationId xmlns:p14="http://schemas.microsoft.com/office/powerpoint/2010/main" val="417401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59FA-40BB-416A-97AE-15B6618B6967}"/>
              </a:ext>
            </a:extLst>
          </p:cNvPr>
          <p:cNvSpPr>
            <a:spLocks noGrp="1"/>
          </p:cNvSpPr>
          <p:nvPr>
            <p:ph type="title"/>
          </p:nvPr>
        </p:nvSpPr>
        <p:spPr/>
        <p:txBody>
          <a:bodyPr/>
          <a:lstStyle/>
          <a:p>
            <a:pPr algn="ctr"/>
            <a:r>
              <a:rPr lang="en-CA" dirty="0"/>
              <a:t>Domain Model</a:t>
            </a:r>
          </a:p>
        </p:txBody>
      </p:sp>
      <p:pic>
        <p:nvPicPr>
          <p:cNvPr id="5" name="Content Placeholder 4">
            <a:extLst>
              <a:ext uri="{FF2B5EF4-FFF2-40B4-BE49-F238E27FC236}">
                <a16:creationId xmlns:a16="http://schemas.microsoft.com/office/drawing/2014/main" id="{B32A5AC4-23C1-4C77-8506-5F26EA9CE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52" y="1772686"/>
            <a:ext cx="8942120" cy="4668936"/>
          </a:xfrm>
        </p:spPr>
      </p:pic>
    </p:spTree>
    <p:extLst>
      <p:ext uri="{BB962C8B-B14F-4D97-AF65-F5344CB8AC3E}">
        <p14:creationId xmlns:p14="http://schemas.microsoft.com/office/powerpoint/2010/main" val="844086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0648-F767-4919-A6C2-683C73BC25A1}"/>
              </a:ext>
            </a:extLst>
          </p:cNvPr>
          <p:cNvSpPr>
            <a:spLocks noGrp="1"/>
          </p:cNvSpPr>
          <p:nvPr>
            <p:ph type="title"/>
          </p:nvPr>
        </p:nvSpPr>
        <p:spPr/>
        <p:txBody>
          <a:bodyPr/>
          <a:lstStyle/>
          <a:p>
            <a:pPr algn="ctr"/>
            <a:r>
              <a:rPr lang="en-CA" dirty="0"/>
              <a:t>Motion Controls</a:t>
            </a:r>
          </a:p>
        </p:txBody>
      </p:sp>
      <p:sp>
        <p:nvSpPr>
          <p:cNvPr id="3" name="Content Placeholder 2">
            <a:extLst>
              <a:ext uri="{FF2B5EF4-FFF2-40B4-BE49-F238E27FC236}">
                <a16:creationId xmlns:a16="http://schemas.microsoft.com/office/drawing/2014/main" id="{6ACADFAF-F2F4-452B-9B91-161ABA28ABC0}"/>
              </a:ext>
            </a:extLst>
          </p:cNvPr>
          <p:cNvSpPr>
            <a:spLocks noGrp="1"/>
          </p:cNvSpPr>
          <p:nvPr>
            <p:ph idx="1"/>
          </p:nvPr>
        </p:nvSpPr>
        <p:spPr/>
        <p:txBody>
          <a:bodyPr/>
          <a:lstStyle/>
          <a:p>
            <a:r>
              <a:rPr lang="en-CA" dirty="0"/>
              <a:t>System input is taken from a 3 axis Inertial Measurement Unit (IMU)</a:t>
            </a:r>
          </a:p>
          <a:p>
            <a:pPr lvl="1"/>
            <a:r>
              <a:rPr lang="en-CA" dirty="0"/>
              <a:t>Connected via an I2C interface to an Arduino Uno</a:t>
            </a:r>
          </a:p>
          <a:p>
            <a:r>
              <a:rPr lang="en-CA" dirty="0"/>
              <a:t>IMU data transmitted to simulation system via Bluetooth</a:t>
            </a:r>
          </a:p>
          <a:p>
            <a:r>
              <a:rPr lang="en-CA" dirty="0"/>
              <a:t>Simulation model</a:t>
            </a:r>
          </a:p>
          <a:p>
            <a:pPr lvl="1"/>
            <a:r>
              <a:rPr lang="en-CA" dirty="0"/>
              <a:t>Strapdown Inertial Navigation</a:t>
            </a:r>
          </a:p>
          <a:p>
            <a:pPr lvl="1"/>
            <a:r>
              <a:rPr lang="en-CA" dirty="0"/>
              <a:t>Uses IMU data to estimate orientation and position</a:t>
            </a:r>
          </a:p>
        </p:txBody>
      </p:sp>
    </p:spTree>
    <p:extLst>
      <p:ext uri="{BB962C8B-B14F-4D97-AF65-F5344CB8AC3E}">
        <p14:creationId xmlns:p14="http://schemas.microsoft.com/office/powerpoint/2010/main" val="80162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IMU</a:t>
            </a:r>
          </a:p>
        </p:txBody>
      </p:sp>
      <p:sp>
        <p:nvSpPr>
          <p:cNvPr id="3" name="Content Placeholder 2"/>
          <p:cNvSpPr>
            <a:spLocks noGrp="1"/>
          </p:cNvSpPr>
          <p:nvPr>
            <p:ph idx="1"/>
          </p:nvPr>
        </p:nvSpPr>
        <p:spPr/>
        <p:txBody>
          <a:bodyPr/>
          <a:lstStyle/>
          <a:p>
            <a:r>
              <a:rPr lang="en-CA" dirty="0"/>
              <a:t>Gyroscope</a:t>
            </a:r>
          </a:p>
          <a:p>
            <a:pPr lvl="1"/>
            <a:r>
              <a:rPr lang="en-CA" dirty="0"/>
              <a:t>Measure rotation of unit in degrees/second</a:t>
            </a:r>
          </a:p>
          <a:p>
            <a:r>
              <a:rPr lang="en-CA" dirty="0"/>
              <a:t>Accelerometer</a:t>
            </a:r>
          </a:p>
          <a:p>
            <a:pPr lvl="1"/>
            <a:r>
              <a:rPr lang="en-CA" dirty="0"/>
              <a:t>Measures forces acting upon the unit including gravity</a:t>
            </a:r>
          </a:p>
          <a:p>
            <a:pPr lvl="1"/>
            <a:r>
              <a:rPr lang="en-CA" dirty="0"/>
              <a:t>Units of G (9.81m/s</a:t>
            </a:r>
            <a:r>
              <a:rPr lang="en-CA" baseline="30000" dirty="0"/>
              <a:t>2</a:t>
            </a:r>
            <a:r>
              <a:rPr lang="en-CA" dirty="0"/>
              <a:t>)</a:t>
            </a:r>
          </a:p>
        </p:txBody>
      </p:sp>
      <p:pic>
        <p:nvPicPr>
          <p:cNvPr id="5" name="Picture 4" descr="A circuit board&#10;&#10;Description generated with very high confidence">
            <a:extLst>
              <a:ext uri="{FF2B5EF4-FFF2-40B4-BE49-F238E27FC236}">
                <a16:creationId xmlns:a16="http://schemas.microsoft.com/office/drawing/2014/main" id="{DBAE08E4-3D00-4CC8-A76B-D1694D8C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58" y="2343502"/>
            <a:ext cx="2881853" cy="2170996"/>
          </a:xfrm>
          <a:prstGeom prst="rect">
            <a:avLst/>
          </a:prstGeom>
        </p:spPr>
      </p:pic>
    </p:spTree>
    <p:extLst>
      <p:ext uri="{BB962C8B-B14F-4D97-AF65-F5344CB8AC3E}">
        <p14:creationId xmlns:p14="http://schemas.microsoft.com/office/powerpoint/2010/main" val="62735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Strapdown Inertial Navigation</a:t>
            </a:r>
          </a:p>
        </p:txBody>
      </p:sp>
      <p:sp>
        <p:nvSpPr>
          <p:cNvPr id="3" name="Content Placeholder 2"/>
          <p:cNvSpPr>
            <a:spLocks noGrp="1"/>
          </p:cNvSpPr>
          <p:nvPr>
            <p:ph idx="1"/>
          </p:nvPr>
        </p:nvSpPr>
        <p:spPr>
          <a:xfrm>
            <a:off x="1141412" y="2249487"/>
            <a:ext cx="5043631" cy="3541714"/>
          </a:xfrm>
        </p:spPr>
        <p:txBody>
          <a:bodyPr>
            <a:normAutofit lnSpcReduction="10000"/>
          </a:bodyPr>
          <a:lstStyle/>
          <a:p>
            <a:pPr marL="0" indent="0">
              <a:buNone/>
            </a:pPr>
            <a:r>
              <a:rPr lang="en-CA" dirty="0"/>
              <a:t>Step 1</a:t>
            </a:r>
          </a:p>
          <a:p>
            <a:r>
              <a:rPr lang="en-CA" dirty="0"/>
              <a:t>Estimate orientation using a known starting orientation and dynamically adding rotations read by the IMU. </a:t>
            </a:r>
          </a:p>
          <a:p>
            <a:r>
              <a:rPr lang="en-CA" dirty="0"/>
              <a:t>Uses Directional Cosine Matrix (DCM)</a:t>
            </a:r>
          </a:p>
          <a:p>
            <a:r>
              <a:rPr lang="en-CA" dirty="0"/>
              <a:t>For Unity3D, this is converted to a quaternion</a:t>
            </a:r>
          </a:p>
        </p:txBody>
      </p:sp>
      <p:pic>
        <p:nvPicPr>
          <p:cNvPr id="5" name="Picture 4" descr="A picture containing object&#10;&#10;Description generated with very high confidence">
            <a:extLst>
              <a:ext uri="{FF2B5EF4-FFF2-40B4-BE49-F238E27FC236}">
                <a16:creationId xmlns:a16="http://schemas.microsoft.com/office/drawing/2014/main" id="{A0A3EDC0-EB69-40FA-9588-ABDB2891E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28" y="2476807"/>
            <a:ext cx="3465083" cy="3087074"/>
          </a:xfrm>
          <a:prstGeom prst="rect">
            <a:avLst/>
          </a:prstGeom>
        </p:spPr>
      </p:pic>
    </p:spTree>
    <p:extLst>
      <p:ext uri="{BB962C8B-B14F-4D97-AF65-F5344CB8AC3E}">
        <p14:creationId xmlns:p14="http://schemas.microsoft.com/office/powerpoint/2010/main" val="297854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1BA8-E11A-4BF1-99CB-CEBBCEE25196}"/>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id="{2101CA67-66B5-4054-984C-F46D93EDE818}"/>
              </a:ext>
            </a:extLst>
          </p:cNvPr>
          <p:cNvSpPr>
            <a:spLocks noGrp="1"/>
          </p:cNvSpPr>
          <p:nvPr>
            <p:ph idx="1"/>
          </p:nvPr>
        </p:nvSpPr>
        <p:spPr/>
        <p:txBody>
          <a:bodyPr>
            <a:normAutofit lnSpcReduction="10000"/>
          </a:bodyPr>
          <a:lstStyle/>
          <a:p>
            <a:pPr marL="0" indent="0">
              <a:buNone/>
            </a:pPr>
            <a:r>
              <a:rPr lang="en-US" dirty="0"/>
              <a:t>Step 2</a:t>
            </a:r>
          </a:p>
          <a:p>
            <a:r>
              <a:rPr lang="en-US" dirty="0"/>
              <a:t>Use the DCM to transform the accelerations read by the IMU to a global frame of reference. </a:t>
            </a:r>
          </a:p>
          <a:p>
            <a:r>
              <a:rPr lang="en-US" dirty="0"/>
              <a:t>Removing gravitation acceleration from the transformed acceleration gives the unit’s actual acceleration.</a:t>
            </a:r>
          </a:p>
          <a:p>
            <a:r>
              <a:rPr lang="en-US" dirty="0"/>
              <a:t> Using a known starting position and speed, a position estimation is given by relating acceleration to change in position over time</a:t>
            </a:r>
          </a:p>
        </p:txBody>
      </p:sp>
    </p:spTree>
    <p:extLst>
      <p:ext uri="{BB962C8B-B14F-4D97-AF65-F5344CB8AC3E}">
        <p14:creationId xmlns:p14="http://schemas.microsoft.com/office/powerpoint/2010/main" val="674199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BB30-DE1C-407B-AA2A-C9DC748CEEC0}"/>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id="{72DED6C5-F150-4901-988D-F9D0231EF761}"/>
              </a:ext>
            </a:extLst>
          </p:cNvPr>
          <p:cNvSpPr>
            <a:spLocks noGrp="1"/>
          </p:cNvSpPr>
          <p:nvPr>
            <p:ph idx="1"/>
          </p:nvPr>
        </p:nvSpPr>
        <p:spPr/>
        <p:txBody>
          <a:bodyPr/>
          <a:lstStyle/>
          <a:p>
            <a:pPr marL="0" indent="0">
              <a:buNone/>
            </a:pPr>
            <a:r>
              <a:rPr lang="en-US" dirty="0"/>
              <a:t>All calculation listed in these steps is handled by the simulation system. This results in having an estimate of the orientation and position of the IMU which can be used by the Unity3D game engine. Mounting this on a mock sword will allow realistic input to the simulation. This configuration is dubbed the Federuino (Federschwert + Arduino)</a:t>
            </a:r>
          </a:p>
        </p:txBody>
      </p:sp>
    </p:spTree>
    <p:extLst>
      <p:ext uri="{BB962C8B-B14F-4D97-AF65-F5344CB8AC3E}">
        <p14:creationId xmlns:p14="http://schemas.microsoft.com/office/powerpoint/2010/main" val="216733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FeDEruino</a:t>
            </a:r>
          </a:p>
        </p:txBody>
      </p:sp>
      <p:sp>
        <p:nvSpPr>
          <p:cNvPr id="3" name="Content Placeholder 2"/>
          <p:cNvSpPr>
            <a:spLocks noGrp="1"/>
          </p:cNvSpPr>
          <p:nvPr>
            <p:ph idx="1"/>
          </p:nvPr>
        </p:nvSpPr>
        <p:spPr/>
        <p:txBody>
          <a:bodyPr/>
          <a:lstStyle/>
          <a:p>
            <a:r>
              <a:rPr lang="en-CA" dirty="0"/>
              <a:t>Arduino Uno</a:t>
            </a:r>
          </a:p>
          <a:p>
            <a:r>
              <a:rPr lang="en-CA" dirty="0" err="1"/>
              <a:t>Waveshare</a:t>
            </a:r>
            <a:r>
              <a:rPr lang="en-CA" dirty="0"/>
              <a:t> 10DOF IMU</a:t>
            </a:r>
          </a:p>
          <a:p>
            <a:r>
              <a:rPr lang="en-CA" dirty="0" err="1"/>
              <a:t>Seeed</a:t>
            </a:r>
            <a:r>
              <a:rPr lang="en-CA" dirty="0"/>
              <a:t> Studio Bluetooth Shield v2.0</a:t>
            </a:r>
          </a:p>
        </p:txBody>
      </p:sp>
      <p:pic>
        <p:nvPicPr>
          <p:cNvPr id="5" name="Picture 4">
            <a:extLst>
              <a:ext uri="{FF2B5EF4-FFF2-40B4-BE49-F238E27FC236}">
                <a16:creationId xmlns:a16="http://schemas.microsoft.com/office/drawing/2014/main" id="{5169DC0A-87E2-4FF0-9DA4-0715A203E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972" y="2003460"/>
            <a:ext cx="3801439" cy="2851079"/>
          </a:xfrm>
          <a:prstGeom prst="rect">
            <a:avLst/>
          </a:prstGeom>
        </p:spPr>
      </p:pic>
    </p:spTree>
    <p:extLst>
      <p:ext uri="{BB962C8B-B14F-4D97-AF65-F5344CB8AC3E}">
        <p14:creationId xmlns:p14="http://schemas.microsoft.com/office/powerpoint/2010/main" val="846640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Progress So Far</a:t>
            </a:r>
          </a:p>
        </p:txBody>
      </p:sp>
      <p:pic>
        <p:nvPicPr>
          <p:cNvPr id="6" name="Picture 5"/>
          <p:cNvPicPr/>
          <p:nvPr/>
        </p:nvPicPr>
        <p:blipFill rotWithShape="1">
          <a:blip r:embed="rId2">
            <a:extLst>
              <a:ext uri="{28A0092B-C50C-407E-A947-70E740481C1C}">
                <a14:useLocalDpi xmlns:a14="http://schemas.microsoft.com/office/drawing/2010/main" val="0"/>
              </a:ext>
            </a:extLst>
          </a:blip>
          <a:srcRect r="28686"/>
          <a:stretch/>
        </p:blipFill>
        <p:spPr bwMode="auto">
          <a:xfrm>
            <a:off x="1141411" y="2700837"/>
            <a:ext cx="4495816" cy="2853239"/>
          </a:xfrm>
          <a:prstGeom prst="rect">
            <a:avLst/>
          </a:prstGeom>
          <a:ln>
            <a:noFill/>
          </a:ln>
          <a:extLst>
            <a:ext uri="{53640926-AAD7-44D8-BBD7-CCE9431645EC}">
              <a14:shadowObscured xmlns:a14="http://schemas.microsoft.com/office/drawing/2010/main"/>
            </a:ext>
          </a:extLst>
        </p:spPr>
      </p:pic>
      <p:sp>
        <p:nvSpPr>
          <p:cNvPr id="7" name="Content Placeholder 2">
            <a:extLst>
              <a:ext uri="{FF2B5EF4-FFF2-40B4-BE49-F238E27FC236}">
                <a16:creationId xmlns:a16="http://schemas.microsoft.com/office/drawing/2014/main" id="{7C640F72-A454-411F-B0AE-3C2648885C1F}"/>
              </a:ext>
            </a:extLst>
          </p:cNvPr>
          <p:cNvSpPr>
            <a:spLocks noGrp="1"/>
          </p:cNvSpPr>
          <p:nvPr>
            <p:ph idx="1"/>
          </p:nvPr>
        </p:nvSpPr>
        <p:spPr>
          <a:xfrm>
            <a:off x="1141412" y="1911927"/>
            <a:ext cx="9905999" cy="3879274"/>
          </a:xfrm>
        </p:spPr>
        <p:txBody>
          <a:bodyPr/>
          <a:lstStyle/>
          <a:p>
            <a:pPr marL="0" indent="0">
              <a:buNone/>
              <a:tabLst>
                <a:tab pos="2063750" algn="ctr"/>
                <a:tab pos="7532688" algn="ctr"/>
              </a:tabLst>
            </a:pPr>
            <a:r>
              <a:rPr lang="en-CA" dirty="0"/>
              <a:t>	  September 2017	 January 2018</a:t>
            </a:r>
          </a:p>
        </p:txBody>
      </p:sp>
      <p:pic>
        <p:nvPicPr>
          <p:cNvPr id="4" name="Picture 3" descr="A screenshot of a cell phone&#10;&#10;Description generated with high confidence">
            <a:extLst>
              <a:ext uri="{FF2B5EF4-FFF2-40B4-BE49-F238E27FC236}">
                <a16:creationId xmlns:a16="http://schemas.microsoft.com/office/drawing/2014/main" id="{509D05F7-E304-4FA7-9028-316850A94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595" y="2700836"/>
            <a:ext cx="4495816" cy="2853239"/>
          </a:xfrm>
          <a:prstGeom prst="rect">
            <a:avLst/>
          </a:prstGeom>
        </p:spPr>
      </p:pic>
    </p:spTree>
    <p:extLst>
      <p:ext uri="{BB962C8B-B14F-4D97-AF65-F5344CB8AC3E}">
        <p14:creationId xmlns:p14="http://schemas.microsoft.com/office/powerpoint/2010/main" val="1566679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Project Roadblocks</a:t>
            </a:r>
          </a:p>
        </p:txBody>
      </p:sp>
      <p:sp>
        <p:nvSpPr>
          <p:cNvPr id="3" name="Content Placeholder 2"/>
          <p:cNvSpPr>
            <a:spLocks noGrp="1"/>
          </p:cNvSpPr>
          <p:nvPr>
            <p:ph idx="1"/>
          </p:nvPr>
        </p:nvSpPr>
        <p:spPr/>
        <p:txBody>
          <a:bodyPr/>
          <a:lstStyle/>
          <a:p>
            <a:r>
              <a:rPr lang="en-CA" dirty="0" err="1"/>
              <a:t>Wiimote</a:t>
            </a:r>
            <a:r>
              <a:rPr lang="en-CA" dirty="0"/>
              <a:t> Plus – the original input system</a:t>
            </a:r>
          </a:p>
          <a:p>
            <a:pPr lvl="1"/>
            <a:r>
              <a:rPr lang="en-CA" dirty="0"/>
              <a:t>It was insufficient when trying to estimate orientation and position</a:t>
            </a:r>
          </a:p>
          <a:p>
            <a:pPr lvl="1"/>
            <a:r>
              <a:rPr lang="en-CA" dirty="0"/>
              <a:t>Replaced with the Federuino system</a:t>
            </a:r>
          </a:p>
          <a:p>
            <a:r>
              <a:rPr lang="en-CA" dirty="0"/>
              <a:t>Original Bluetooth module</a:t>
            </a:r>
          </a:p>
          <a:p>
            <a:pPr lvl="1"/>
            <a:r>
              <a:rPr lang="en-CA" dirty="0"/>
              <a:t>Scarce documentation for the original module delayed progress and after, the module ceased functioning</a:t>
            </a:r>
          </a:p>
          <a:p>
            <a:pPr lvl="1"/>
            <a:r>
              <a:rPr lang="en-CA" dirty="0"/>
              <a:t>Replaced with the SEEED Bluetooth Shield</a:t>
            </a:r>
          </a:p>
        </p:txBody>
      </p:sp>
    </p:spTree>
    <p:extLst>
      <p:ext uri="{BB962C8B-B14F-4D97-AF65-F5344CB8AC3E}">
        <p14:creationId xmlns:p14="http://schemas.microsoft.com/office/powerpoint/2010/main" val="355820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F2D-DAF2-45A6-A9E5-9C8445154E8F}"/>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D9758561-4EBB-4DA0-B49E-A158313B8F68}"/>
              </a:ext>
            </a:extLst>
          </p:cNvPr>
          <p:cNvSpPr>
            <a:spLocks noGrp="1"/>
          </p:cNvSpPr>
          <p:nvPr>
            <p:ph idx="1"/>
          </p:nvPr>
        </p:nvSpPr>
        <p:spPr/>
        <p:txBody>
          <a:bodyPr>
            <a:normAutofit/>
          </a:bodyPr>
          <a:lstStyle/>
          <a:p>
            <a:pPr>
              <a:buFont typeface="Wingdings" panose="05000000000000000000" pitchFamily="2" charset="2"/>
              <a:buChar char="§"/>
            </a:pPr>
            <a:r>
              <a:rPr lang="en-US" sz="1400" dirty="0"/>
              <a:t>Woodman, Oliver J. (2007) </a:t>
            </a:r>
            <a:r>
              <a:rPr lang="en-US" sz="1400" i="1" dirty="0"/>
              <a:t>An introduction to inertial navigation</a:t>
            </a:r>
            <a:r>
              <a:rPr lang="en-US" sz="1400" dirty="0"/>
              <a:t>.</a:t>
            </a:r>
            <a:r>
              <a:rPr lang="en-US" sz="1400" i="1" dirty="0"/>
              <a:t> </a:t>
            </a:r>
            <a:r>
              <a:rPr lang="en-US" sz="1400" dirty="0"/>
              <a:t>Cambridge: University of Cambridge, p. 21-23. Available at: https://www.cl.cam.ac.uk/techreports/UCAM-CL-TR-696.pdf (Accessed 20 Jan,2018)</a:t>
            </a:r>
          </a:p>
          <a:p>
            <a:pPr>
              <a:buFont typeface="Wingdings" panose="05000000000000000000" pitchFamily="2" charset="2"/>
              <a:buChar char="§"/>
            </a:pPr>
            <a:r>
              <a:rPr lang="en-CA" sz="1400" dirty="0"/>
              <a:t>The Open Group. (2006). Architectural Patterns. Retrieved January 22, 2018, from http://pubs.opengroup.org/architecture/togaf8-doc/arch/chap28.html</a:t>
            </a:r>
          </a:p>
          <a:p>
            <a:pPr>
              <a:buFont typeface="Wingdings" panose="05000000000000000000" pitchFamily="2" charset="2"/>
              <a:buChar char="§"/>
            </a:pPr>
            <a:r>
              <a:rPr lang="en-CA" sz="1400" dirty="0" err="1"/>
              <a:t>Mallawaarachchi</a:t>
            </a:r>
            <a:r>
              <a:rPr lang="en-CA" sz="1400" dirty="0"/>
              <a:t>, V. (2017, September 04). 10 Common Software Architectural Patterns. Retrieved January 23, 2018, from https://towardsdatascience.com/10-common-software-architectural-patterns-in-a-nutshell-a0b47a1e9013</a:t>
            </a:r>
            <a:endParaRPr lang="en-US" sz="1400" dirty="0"/>
          </a:p>
          <a:p>
            <a:pPr>
              <a:buFont typeface="Wingdings" panose="05000000000000000000" pitchFamily="2" charset="2"/>
              <a:buChar char="§"/>
            </a:pPr>
            <a:r>
              <a:rPr lang="en-CA" sz="1400" dirty="0"/>
              <a:t>Unity Technologies. (</a:t>
            </a:r>
            <a:r>
              <a:rPr lang="en-CA" sz="1400" dirty="0" err="1"/>
              <a:t>n.d.</a:t>
            </a:r>
            <a:r>
              <a:rPr lang="en-CA" sz="1400" dirty="0"/>
              <a:t>). Scenes Documentation. Retrieved January 24, 2018, from https://docs.unity3d.com/Manual/CreatingScenes.html</a:t>
            </a: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218781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512F-DA0A-4155-B467-7CE21F143616}"/>
              </a:ext>
            </a:extLst>
          </p:cNvPr>
          <p:cNvSpPr>
            <a:spLocks noGrp="1"/>
          </p:cNvSpPr>
          <p:nvPr>
            <p:ph type="title"/>
          </p:nvPr>
        </p:nvSpPr>
        <p:spPr/>
        <p:txBody>
          <a:bodyPr/>
          <a:lstStyle/>
          <a:p>
            <a:pPr algn="ctr"/>
            <a:r>
              <a:rPr lang="en-CA" dirty="0"/>
              <a:t>Project Objective</a:t>
            </a:r>
          </a:p>
        </p:txBody>
      </p:sp>
      <p:sp>
        <p:nvSpPr>
          <p:cNvPr id="3" name="Content Placeholder 2">
            <a:extLst>
              <a:ext uri="{FF2B5EF4-FFF2-40B4-BE49-F238E27FC236}">
                <a16:creationId xmlns:a16="http://schemas.microsoft.com/office/drawing/2014/main" id="{E64228CB-BBE3-4152-B8E5-8D60ABA4DD80}"/>
              </a:ext>
            </a:extLst>
          </p:cNvPr>
          <p:cNvSpPr>
            <a:spLocks noGrp="1"/>
          </p:cNvSpPr>
          <p:nvPr>
            <p:ph idx="1"/>
          </p:nvPr>
        </p:nvSpPr>
        <p:spPr>
          <a:xfrm>
            <a:off x="1141412" y="1804086"/>
            <a:ext cx="9905999" cy="3987115"/>
          </a:xfrm>
        </p:spPr>
        <p:txBody>
          <a:bodyPr/>
          <a:lstStyle/>
          <a:p>
            <a:pPr marL="0" indent="0" algn="ctr">
              <a:buNone/>
            </a:pPr>
            <a:r>
              <a:rPr lang="en-CA" dirty="0"/>
              <a:t>Provide reliable HEMA training to novices without the need for a trainer </a:t>
            </a:r>
          </a:p>
        </p:txBody>
      </p:sp>
      <p:pic>
        <p:nvPicPr>
          <p:cNvPr id="1026" name="Picture 2" descr="https://www.wikihow.com/images/thumb/a/aa/Prepare-for-Martial-Arts-Training-Step-5.jpg/aid1071626-v4-728px-Prepare-for-Martial-Arts-Training-Step-5.jpg"/>
          <p:cNvPicPr>
            <a:picLocks noChangeAspect="1" noChangeArrowheads="1"/>
          </p:cNvPicPr>
          <p:nvPr/>
        </p:nvPicPr>
        <p:blipFill rotWithShape="1">
          <a:blip r:embed="rId2">
            <a:extLst>
              <a:ext uri="{28A0092B-C50C-407E-A947-70E740481C1C}">
                <a14:useLocalDpi xmlns:a14="http://schemas.microsoft.com/office/drawing/2010/main" val="0"/>
              </a:ext>
            </a:extLst>
          </a:blip>
          <a:srcRect b="5062"/>
          <a:stretch/>
        </p:blipFill>
        <p:spPr bwMode="auto">
          <a:xfrm>
            <a:off x="3589636" y="2718486"/>
            <a:ext cx="4997961" cy="3558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02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4F98-4938-4E13-ADBC-87557807C8E9}"/>
              </a:ext>
            </a:extLst>
          </p:cNvPr>
          <p:cNvSpPr>
            <a:spLocks noGrp="1"/>
          </p:cNvSpPr>
          <p:nvPr>
            <p:ph type="title"/>
          </p:nvPr>
        </p:nvSpPr>
        <p:spPr/>
        <p:txBody>
          <a:bodyPr/>
          <a:lstStyle/>
          <a:p>
            <a:pPr algn="ctr"/>
            <a:r>
              <a:rPr lang="en-US" dirty="0"/>
              <a:t>In Conclusion</a:t>
            </a:r>
          </a:p>
        </p:txBody>
      </p:sp>
      <p:sp>
        <p:nvSpPr>
          <p:cNvPr id="3" name="Content Placeholder 2"/>
          <p:cNvSpPr>
            <a:spLocks noGrp="1"/>
          </p:cNvSpPr>
          <p:nvPr>
            <p:ph idx="1"/>
          </p:nvPr>
        </p:nvSpPr>
        <p:spPr>
          <a:xfrm>
            <a:off x="918460" y="2554664"/>
            <a:ext cx="9905999" cy="3174423"/>
          </a:xfrm>
        </p:spPr>
        <p:txBody>
          <a:bodyPr/>
          <a:lstStyle/>
          <a:p>
            <a:r>
              <a:rPr lang="en-CA" dirty="0"/>
              <a:t>HEMA training simulator progresses, if slowly</a:t>
            </a:r>
          </a:p>
          <a:p>
            <a:r>
              <a:rPr lang="en-CA" dirty="0"/>
              <a:t>Next steps are input recording and standardizing</a:t>
            </a:r>
          </a:p>
          <a:p>
            <a:r>
              <a:rPr lang="en-CA" dirty="0"/>
              <a:t>On track for March 2018 completion</a:t>
            </a:r>
          </a:p>
        </p:txBody>
      </p:sp>
      <p:pic>
        <p:nvPicPr>
          <p:cNvPr id="4100" name="Picture 4" descr="http://whartonmagazine.com/wp-content/uploads/2014/06/158823100.jpg"/>
          <p:cNvPicPr>
            <a:picLocks noChangeAspect="1" noChangeArrowheads="1"/>
          </p:cNvPicPr>
          <p:nvPr/>
        </p:nvPicPr>
        <p:blipFill rotWithShape="1">
          <a:blip r:embed="rId2">
            <a:extLst>
              <a:ext uri="{28A0092B-C50C-407E-A947-70E740481C1C}">
                <a14:useLocalDpi xmlns:a14="http://schemas.microsoft.com/office/drawing/2010/main" val="0"/>
              </a:ext>
            </a:extLst>
          </a:blip>
          <a:srcRect r="8503" b="4001"/>
          <a:stretch/>
        </p:blipFill>
        <p:spPr bwMode="auto">
          <a:xfrm>
            <a:off x="7451922" y="2097088"/>
            <a:ext cx="3982792" cy="298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71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4F98-4938-4E13-ADBC-87557807C8E9}"/>
              </a:ext>
            </a:extLst>
          </p:cNvPr>
          <p:cNvSpPr>
            <a:spLocks noGrp="1"/>
          </p:cNvSpPr>
          <p:nvPr>
            <p:ph type="title"/>
          </p:nvPr>
        </p:nvSpPr>
        <p:spPr>
          <a:xfrm>
            <a:off x="1141413" y="618518"/>
            <a:ext cx="9905998" cy="5859400"/>
          </a:xfrm>
        </p:spPr>
        <p:txBody>
          <a:bodyPr/>
          <a:lstStyle/>
          <a:p>
            <a:pPr algn="ctr"/>
            <a:r>
              <a:rPr lang="en-US" dirty="0"/>
              <a:t>Thanks for Listening!</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Questions?</a:t>
            </a:r>
          </a:p>
        </p:txBody>
      </p:sp>
      <p:pic>
        <p:nvPicPr>
          <p:cNvPr id="1026" name="Picture 2" descr="https://i.pinimg.com/736x/47/04/51/4704516e9e7a78cbca4ada69e3f376d3--face-pictures-facebook-emotic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8389" y="2097088"/>
            <a:ext cx="3152045" cy="31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5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512F-DA0A-4155-B467-7CE21F143616}"/>
              </a:ext>
            </a:extLst>
          </p:cNvPr>
          <p:cNvSpPr>
            <a:spLocks noGrp="1"/>
          </p:cNvSpPr>
          <p:nvPr>
            <p:ph type="title"/>
          </p:nvPr>
        </p:nvSpPr>
        <p:spPr/>
        <p:txBody>
          <a:bodyPr/>
          <a:lstStyle/>
          <a:p>
            <a:pPr algn="ctr"/>
            <a:r>
              <a:rPr lang="en-CA" dirty="0"/>
              <a:t>Breaking it down</a:t>
            </a:r>
          </a:p>
        </p:txBody>
      </p:sp>
      <p:sp>
        <p:nvSpPr>
          <p:cNvPr id="3" name="Content Placeholder 2">
            <a:extLst>
              <a:ext uri="{FF2B5EF4-FFF2-40B4-BE49-F238E27FC236}">
                <a16:creationId xmlns:a16="http://schemas.microsoft.com/office/drawing/2014/main" id="{E64228CB-BBE3-4152-B8E5-8D60ABA4DD80}"/>
              </a:ext>
            </a:extLst>
          </p:cNvPr>
          <p:cNvSpPr>
            <a:spLocks noGrp="1"/>
          </p:cNvSpPr>
          <p:nvPr>
            <p:ph idx="1"/>
          </p:nvPr>
        </p:nvSpPr>
        <p:spPr>
          <a:xfrm>
            <a:off x="1141412" y="2249487"/>
            <a:ext cx="9905999" cy="3541714"/>
          </a:xfrm>
        </p:spPr>
        <p:txBody>
          <a:bodyPr/>
          <a:lstStyle/>
          <a:p>
            <a:r>
              <a:rPr lang="en-CA" dirty="0"/>
              <a:t>What is Historical European Martial Arts (HEMA)?</a:t>
            </a:r>
          </a:p>
          <a:p>
            <a:r>
              <a:rPr lang="en-CA" dirty="0"/>
              <a:t>What is a simulator?</a:t>
            </a:r>
          </a:p>
          <a:p>
            <a:r>
              <a:rPr lang="en-CA" dirty="0"/>
              <a:t>Who is this for?</a:t>
            </a:r>
          </a:p>
        </p:txBody>
      </p:sp>
      <p:pic>
        <p:nvPicPr>
          <p:cNvPr id="3074" name="Picture 2" descr="Image result for confused">
            <a:extLst>
              <a:ext uri="{FF2B5EF4-FFF2-40B4-BE49-F238E27FC236}">
                <a16:creationId xmlns:a16="http://schemas.microsoft.com/office/drawing/2014/main" id="{E1005C07-9659-4122-93F1-890F6F498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358" y="3418085"/>
            <a:ext cx="4235004" cy="282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7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FFC3-0B76-4B58-B7F4-EA7CA37664C0}"/>
              </a:ext>
            </a:extLst>
          </p:cNvPr>
          <p:cNvSpPr>
            <a:spLocks noGrp="1"/>
          </p:cNvSpPr>
          <p:nvPr>
            <p:ph type="title"/>
          </p:nvPr>
        </p:nvSpPr>
        <p:spPr/>
        <p:txBody>
          <a:bodyPr/>
          <a:lstStyle/>
          <a:p>
            <a:pPr algn="ctr"/>
            <a:r>
              <a:rPr lang="en-CA" dirty="0"/>
              <a:t>What are Martial Arts?</a:t>
            </a:r>
          </a:p>
        </p:txBody>
      </p:sp>
      <p:pic>
        <p:nvPicPr>
          <p:cNvPr id="1026" name="Picture 2" descr="Image result for martial arts stock photo">
            <a:extLst>
              <a:ext uri="{FF2B5EF4-FFF2-40B4-BE49-F238E27FC236}">
                <a16:creationId xmlns:a16="http://schemas.microsoft.com/office/drawing/2014/main" id="{35DFDF86-5D75-4EF2-ABCC-75ADBA41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18" y="2097088"/>
            <a:ext cx="2533988" cy="353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ncing sword stock photo">
            <a:extLst>
              <a:ext uri="{FF2B5EF4-FFF2-40B4-BE49-F238E27FC236}">
                <a16:creationId xmlns:a16="http://schemas.microsoft.com/office/drawing/2014/main" id="{9C0671BE-82B5-4A7B-B979-A9BB819D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00" y="2470176"/>
            <a:ext cx="3715200" cy="27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67E0EE-7DE5-46F2-9436-8515EA8BFCCE}"/>
              </a:ext>
            </a:extLst>
          </p:cNvPr>
          <p:cNvSpPr txBox="1"/>
          <p:nvPr/>
        </p:nvSpPr>
        <p:spPr>
          <a:xfrm>
            <a:off x="2800785" y="1601424"/>
            <a:ext cx="6587253" cy="369332"/>
          </a:xfrm>
          <a:prstGeom prst="rect">
            <a:avLst/>
          </a:prstGeom>
          <a:noFill/>
        </p:spPr>
        <p:txBody>
          <a:bodyPr wrap="none" rtlCol="0">
            <a:spAutoFit/>
          </a:bodyPr>
          <a:lstStyle/>
          <a:p>
            <a:r>
              <a:rPr lang="en-CA" dirty="0"/>
              <a:t>Self-defense or combat theory utilizing physical skill and coordination</a:t>
            </a:r>
          </a:p>
        </p:txBody>
      </p:sp>
      <p:pic>
        <p:nvPicPr>
          <p:cNvPr id="1030" name="Picture 6" descr="Image result for bo staff pose">
            <a:extLst>
              <a:ext uri="{FF2B5EF4-FFF2-40B4-BE49-F238E27FC236}">
                <a16:creationId xmlns:a16="http://schemas.microsoft.com/office/drawing/2014/main" id="{3E44751B-CF30-4DE1-9F87-01F2D4CD1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824" y="2263176"/>
            <a:ext cx="32861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1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37EA-02F4-4FB4-8A67-402AE4DD9340}"/>
              </a:ext>
            </a:extLst>
          </p:cNvPr>
          <p:cNvSpPr>
            <a:spLocks noGrp="1"/>
          </p:cNvSpPr>
          <p:nvPr>
            <p:ph type="title"/>
          </p:nvPr>
        </p:nvSpPr>
        <p:spPr/>
        <p:txBody>
          <a:bodyPr/>
          <a:lstStyle/>
          <a:p>
            <a:pPr algn="ctr"/>
            <a:r>
              <a:rPr lang="en-CA" dirty="0"/>
              <a:t>Historical European Martial Arts</a:t>
            </a:r>
          </a:p>
        </p:txBody>
      </p:sp>
      <p:pic>
        <p:nvPicPr>
          <p:cNvPr id="2050" name="Picture 2" descr="Image result for historical european martial arts">
            <a:extLst>
              <a:ext uri="{FF2B5EF4-FFF2-40B4-BE49-F238E27FC236}">
                <a16:creationId xmlns:a16="http://schemas.microsoft.com/office/drawing/2014/main" id="{3717EEE2-7DC0-40CE-8512-44B65253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01" y="2605904"/>
            <a:ext cx="3814297" cy="2860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hemac.org/img/pic/i33.jpg">
            <a:extLst>
              <a:ext uri="{FF2B5EF4-FFF2-40B4-BE49-F238E27FC236}">
                <a16:creationId xmlns:a16="http://schemas.microsoft.com/office/drawing/2014/main" id="{A283EDD7-8455-4A55-97ED-DA763A0C8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75" y="2897098"/>
            <a:ext cx="4487625" cy="2278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C94766-E3A3-4C42-9BD7-3FA8965FBF80}"/>
              </a:ext>
            </a:extLst>
          </p:cNvPr>
          <p:cNvSpPr txBox="1"/>
          <p:nvPr/>
        </p:nvSpPr>
        <p:spPr>
          <a:xfrm>
            <a:off x="3432609" y="1727756"/>
            <a:ext cx="5371792" cy="369332"/>
          </a:xfrm>
          <a:prstGeom prst="rect">
            <a:avLst/>
          </a:prstGeom>
          <a:noFill/>
        </p:spPr>
        <p:txBody>
          <a:bodyPr wrap="none" rtlCol="0">
            <a:spAutoFit/>
          </a:bodyPr>
          <a:lstStyle/>
          <a:p>
            <a:r>
              <a:rPr lang="en-CA" dirty="0"/>
              <a:t>Martial arts of European origin, based on historical texts</a:t>
            </a:r>
          </a:p>
        </p:txBody>
      </p:sp>
    </p:spTree>
    <p:extLst>
      <p:ext uri="{BB962C8B-B14F-4D97-AF65-F5344CB8AC3E}">
        <p14:creationId xmlns:p14="http://schemas.microsoft.com/office/powerpoint/2010/main" val="309734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0F07-33DE-427A-9D3B-1AC46D29D5C5}"/>
              </a:ext>
            </a:extLst>
          </p:cNvPr>
          <p:cNvSpPr>
            <a:spLocks noGrp="1"/>
          </p:cNvSpPr>
          <p:nvPr>
            <p:ph type="title"/>
          </p:nvPr>
        </p:nvSpPr>
        <p:spPr/>
        <p:txBody>
          <a:bodyPr/>
          <a:lstStyle/>
          <a:p>
            <a:pPr algn="ctr"/>
            <a:r>
              <a:rPr lang="en-CA" dirty="0" err="1"/>
              <a:t>Liechtenauer</a:t>
            </a:r>
            <a:r>
              <a:rPr lang="en-CA" dirty="0"/>
              <a:t> Fencing School</a:t>
            </a:r>
          </a:p>
        </p:txBody>
      </p:sp>
      <p:sp>
        <p:nvSpPr>
          <p:cNvPr id="3" name="Content Placeholder 2">
            <a:extLst>
              <a:ext uri="{FF2B5EF4-FFF2-40B4-BE49-F238E27FC236}">
                <a16:creationId xmlns:a16="http://schemas.microsoft.com/office/drawing/2014/main" id="{27957891-E8CF-4945-9E5A-1261E6F6E577}"/>
              </a:ext>
            </a:extLst>
          </p:cNvPr>
          <p:cNvSpPr>
            <a:spLocks noGrp="1"/>
          </p:cNvSpPr>
          <p:nvPr>
            <p:ph idx="1"/>
          </p:nvPr>
        </p:nvSpPr>
        <p:spPr>
          <a:xfrm>
            <a:off x="1141412" y="2826327"/>
            <a:ext cx="9905999" cy="2964874"/>
          </a:xfrm>
        </p:spPr>
        <p:txBody>
          <a:bodyPr/>
          <a:lstStyle/>
          <a:p>
            <a:r>
              <a:rPr lang="en-CA" dirty="0"/>
              <a:t>Based upon teachings of Johannes </a:t>
            </a:r>
            <a:r>
              <a:rPr lang="en-CA" dirty="0" err="1"/>
              <a:t>Liechtenauer</a:t>
            </a:r>
            <a:endParaRPr lang="en-CA" dirty="0"/>
          </a:p>
          <a:p>
            <a:r>
              <a:rPr lang="en-CA" dirty="0"/>
              <a:t>Evolved into modern German fencing</a:t>
            </a:r>
          </a:p>
          <a:p>
            <a:r>
              <a:rPr lang="en-CA" dirty="0"/>
              <a:t>Utilizes the </a:t>
            </a:r>
            <a:r>
              <a:rPr lang="en-CA" dirty="0" err="1"/>
              <a:t>Federschwert</a:t>
            </a:r>
            <a:r>
              <a:rPr lang="en-CA" dirty="0"/>
              <a:t> (feather sword)</a:t>
            </a:r>
          </a:p>
          <a:p>
            <a:endParaRPr lang="en-CA" dirty="0"/>
          </a:p>
        </p:txBody>
      </p:sp>
      <p:pic>
        <p:nvPicPr>
          <p:cNvPr id="4106" name="Picture 10" descr="Image result for federschwert">
            <a:extLst>
              <a:ext uri="{FF2B5EF4-FFF2-40B4-BE49-F238E27FC236}">
                <a16:creationId xmlns:a16="http://schemas.microsoft.com/office/drawing/2014/main" id="{B84A99CF-5F5B-43D8-9783-F4A621B2103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83" t="22638" r="-1483" b="22950"/>
          <a:stretch/>
        </p:blipFill>
        <p:spPr bwMode="auto">
          <a:xfrm rot="16200000">
            <a:off x="7237509" y="3415231"/>
            <a:ext cx="4259787" cy="138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2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FB6-C61F-42A7-AA59-33990FCC769C}"/>
              </a:ext>
            </a:extLst>
          </p:cNvPr>
          <p:cNvSpPr>
            <a:spLocks noGrp="1"/>
          </p:cNvSpPr>
          <p:nvPr>
            <p:ph type="title"/>
          </p:nvPr>
        </p:nvSpPr>
        <p:spPr/>
        <p:txBody>
          <a:bodyPr/>
          <a:lstStyle/>
          <a:p>
            <a:pPr algn="ctr"/>
            <a:r>
              <a:rPr lang="en-CA" dirty="0"/>
              <a:t>What is a Simulator</a:t>
            </a:r>
          </a:p>
        </p:txBody>
      </p:sp>
      <p:sp>
        <p:nvSpPr>
          <p:cNvPr id="4" name="TextBox 3">
            <a:extLst>
              <a:ext uri="{FF2B5EF4-FFF2-40B4-BE49-F238E27FC236}">
                <a16:creationId xmlns:a16="http://schemas.microsoft.com/office/drawing/2014/main" id="{C0179942-D8BA-4453-85AC-C0980C3806BA}"/>
              </a:ext>
            </a:extLst>
          </p:cNvPr>
          <p:cNvSpPr txBox="1"/>
          <p:nvPr/>
        </p:nvSpPr>
        <p:spPr>
          <a:xfrm>
            <a:off x="1220128" y="1727756"/>
            <a:ext cx="9748566" cy="369332"/>
          </a:xfrm>
          <a:prstGeom prst="rect">
            <a:avLst/>
          </a:prstGeom>
          <a:noFill/>
        </p:spPr>
        <p:txBody>
          <a:bodyPr wrap="none" rtlCol="0">
            <a:spAutoFit/>
          </a:bodyPr>
          <a:lstStyle/>
          <a:p>
            <a:r>
              <a:rPr lang="en-CA" dirty="0"/>
              <a:t>A set of controls designed to provide a realistic imitation of a complex system; used for training purposes</a:t>
            </a:r>
          </a:p>
        </p:txBody>
      </p:sp>
      <p:pic>
        <p:nvPicPr>
          <p:cNvPr id="5122" name="Picture 2" descr="Image result for simulator">
            <a:extLst>
              <a:ext uri="{FF2B5EF4-FFF2-40B4-BE49-F238E27FC236}">
                <a16:creationId xmlns:a16="http://schemas.microsoft.com/office/drawing/2014/main" id="{5EA3C10D-78E1-40D1-B006-678934D7C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733" y="2764511"/>
            <a:ext cx="3959747" cy="29698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gamegrin.com/assets/games/car-mechanic-simulator-2015/screenshots/car-mechanic-simulator-2015-screenshot-7.jpg">
            <a:extLst>
              <a:ext uri="{FF2B5EF4-FFF2-40B4-BE49-F238E27FC236}">
                <a16:creationId xmlns:a16="http://schemas.microsoft.com/office/drawing/2014/main" id="{472D511B-17AF-4921-BE65-BC0124138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844" y="2842708"/>
            <a:ext cx="5007425" cy="28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1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30F8-209F-42BD-98AA-EA47CD1674E7}"/>
              </a:ext>
            </a:extLst>
          </p:cNvPr>
          <p:cNvSpPr>
            <a:spLocks noGrp="1"/>
          </p:cNvSpPr>
          <p:nvPr>
            <p:ph type="title"/>
          </p:nvPr>
        </p:nvSpPr>
        <p:spPr/>
        <p:txBody>
          <a:bodyPr/>
          <a:lstStyle/>
          <a:p>
            <a:pPr algn="ctr"/>
            <a:r>
              <a:rPr lang="en-CA" dirty="0"/>
              <a:t>Why Use Simulation?</a:t>
            </a:r>
          </a:p>
        </p:txBody>
      </p:sp>
      <p:sp>
        <p:nvSpPr>
          <p:cNvPr id="3" name="Content Placeholder 2">
            <a:extLst>
              <a:ext uri="{FF2B5EF4-FFF2-40B4-BE49-F238E27FC236}">
                <a16:creationId xmlns:a16="http://schemas.microsoft.com/office/drawing/2014/main" id="{E8FCC0D7-6C81-4DAD-A7AA-3D1B55688E2B}"/>
              </a:ext>
            </a:extLst>
          </p:cNvPr>
          <p:cNvSpPr>
            <a:spLocks noGrp="1"/>
          </p:cNvSpPr>
          <p:nvPr>
            <p:ph idx="1"/>
          </p:nvPr>
        </p:nvSpPr>
        <p:spPr>
          <a:xfrm>
            <a:off x="1141412" y="2588821"/>
            <a:ext cx="9905999" cy="3202379"/>
          </a:xfrm>
        </p:spPr>
        <p:txBody>
          <a:bodyPr/>
          <a:lstStyle/>
          <a:p>
            <a:r>
              <a:rPr lang="en-CA" dirty="0"/>
              <a:t>Minimize financial overhead</a:t>
            </a:r>
          </a:p>
          <a:p>
            <a:r>
              <a:rPr lang="en-CA" dirty="0"/>
              <a:t>Simplified distribution of knowledge</a:t>
            </a:r>
          </a:p>
          <a:p>
            <a:r>
              <a:rPr lang="en-CA" dirty="0"/>
              <a:t>Expand potential client base</a:t>
            </a:r>
          </a:p>
          <a:p>
            <a:r>
              <a:rPr lang="en-CA" dirty="0"/>
              <a:t>Hardware standards are increasing</a:t>
            </a:r>
          </a:p>
          <a:p>
            <a:r>
              <a:rPr lang="en-CA" dirty="0"/>
              <a:t>Allows practical training without the physical risks</a:t>
            </a:r>
          </a:p>
        </p:txBody>
      </p:sp>
      <p:pic>
        <p:nvPicPr>
          <p:cNvPr id="6146" name="Picture 2" descr="Image result for cloud computing">
            <a:extLst>
              <a:ext uri="{FF2B5EF4-FFF2-40B4-BE49-F238E27FC236}">
                <a16:creationId xmlns:a16="http://schemas.microsoft.com/office/drawing/2014/main" id="{332127A4-AFB9-4DEA-B3C2-CADF02AD2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602" y="2116479"/>
            <a:ext cx="4476728" cy="252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36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366</TotalTime>
  <Words>756</Words>
  <Application>Microsoft Office PowerPoint</Application>
  <PresentationFormat>Widescreen</PresentationFormat>
  <Paragraphs>109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Trebuchet MS</vt:lpstr>
      <vt:lpstr>Tw Cen MT</vt:lpstr>
      <vt:lpstr>Wingdings</vt:lpstr>
      <vt:lpstr>Circuit</vt:lpstr>
      <vt:lpstr>PowerPoint Presentation</vt:lpstr>
      <vt:lpstr>Presentation Outline</vt:lpstr>
      <vt:lpstr>Project Objective</vt:lpstr>
      <vt:lpstr>Breaking it down</vt:lpstr>
      <vt:lpstr>What are Martial Arts?</vt:lpstr>
      <vt:lpstr>Historical European Martial Arts</vt:lpstr>
      <vt:lpstr>Liechtenauer Fencing School</vt:lpstr>
      <vt:lpstr>What is a Simulator</vt:lpstr>
      <vt:lpstr>Why Use Simulation?</vt:lpstr>
      <vt:lpstr>Who is this for?</vt:lpstr>
      <vt:lpstr>Our Application</vt:lpstr>
      <vt:lpstr>Requirements Analysis</vt:lpstr>
      <vt:lpstr>Design Goals</vt:lpstr>
      <vt:lpstr>System Decomposition</vt:lpstr>
      <vt:lpstr>Control Flow</vt:lpstr>
      <vt:lpstr>System Decomposition (Con’t)</vt:lpstr>
      <vt:lpstr>Abstract System Design</vt:lpstr>
      <vt:lpstr>Software Architecture Design Patterns</vt:lpstr>
      <vt:lpstr>Model View Controller</vt:lpstr>
      <vt:lpstr>Domain Model</vt:lpstr>
      <vt:lpstr>Motion Controls</vt:lpstr>
      <vt:lpstr>THE IMU</vt:lpstr>
      <vt:lpstr>Strapdown Inertial Navigation</vt:lpstr>
      <vt:lpstr>Strapdown Inertial Navigation</vt:lpstr>
      <vt:lpstr>Strapdown Inertial Navigation</vt:lpstr>
      <vt:lpstr>FeDEruino</vt:lpstr>
      <vt:lpstr>Progress So Far</vt:lpstr>
      <vt:lpstr>Project Roadblocks</vt:lpstr>
      <vt:lpstr>References</vt:lpstr>
      <vt:lpstr>In Conclusion</vt:lpstr>
      <vt:lpstr>Thanks for Listening!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Conlan</dc:creator>
  <cp:lastModifiedBy>Eric Reesor</cp:lastModifiedBy>
  <cp:revision>37</cp:revision>
  <dcterms:created xsi:type="dcterms:W3CDTF">2018-01-18T16:40:33Z</dcterms:created>
  <dcterms:modified xsi:type="dcterms:W3CDTF">2018-01-25T18:18:00Z</dcterms:modified>
</cp:coreProperties>
</file>