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632FB-4953-4A3B-B346-A265F9620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7E00D-C96B-49B4-AC72-74C48E0F9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2E023-7A8A-49E1-8863-6663129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0BC4C-AB2F-4C2D-9D22-020EC81D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53824-3F2D-4E3F-89D7-40E4C6D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37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773F-E4FD-4770-A898-BE030ED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CB7BC0-8B84-41AA-9985-9AD4ABE1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79FD3-E017-4706-9662-AD7D06E9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671C-79DD-4DB1-A199-4E6FDE75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1C1F4-CD32-4648-BDA6-ADEAAB50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07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A0014-C2EE-48AC-8814-964C84D7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864415-E0FE-47CD-A615-7CA6A100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7C9DE-814D-494E-8B65-3D0E99A1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C9D38-0F59-4F29-AF0B-BFAF1495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F3264-6322-4BB5-A5AF-73658321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73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54FD-F79B-48F4-94BF-29B2A6B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6D691-519A-4C51-9147-CC92A32F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20987-51AD-4CD9-8DA2-558AA14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C798C-8913-451D-A8A2-E70B59E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56961-05FB-4BF5-8329-0B0BAD93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D1959-5232-41F8-B3B3-E3A90CAF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D8980-52A8-44BE-855D-35FC0201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29F85-E2A5-40D5-96EB-C795E2E5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58FBE-135A-44B1-9170-B98FFD13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71E79-2B15-4D76-8037-99E548D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5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2953-351F-42AE-B513-D5025FED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0A3A6-3F15-48A6-8BDD-19E84F754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FEB88-331A-45EC-B576-D5FF2B6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85E69-E8E5-493F-82F5-788AB6D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0179-38D9-4D4C-A8BC-5E6C7232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42F32-D453-4CCD-9AB2-2DE0824E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35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11C40-52C4-424B-A5DC-18D44A1C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81FE6-6805-4637-B276-C936BC63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F863D-1981-411A-815C-E8CF18AF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5E4761-2856-46EB-B5E3-726C90A35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47FDC5-5C2E-4224-8146-99535038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F18B14-A7DF-404F-B0F7-E1D4A2D4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237045-1078-4474-B8E4-CB5F8CED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86B8B9-7BF0-495C-8328-B2287F3E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68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76FF-86E6-45BC-8099-94F8254A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BAAD6-9536-4224-A9A0-91687275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76F906-5E49-4885-9C3B-067547DA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D7822-AE6E-42D5-8EA7-FFD2BBD2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5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9CD709-235A-41F0-95BA-46062337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531B08-8257-44CF-9F5B-60F759CC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D4FBC-79FE-4F92-BA6F-8338723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171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E9CC-72BE-4686-B578-DF136EB5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3AE9A-7A50-4480-BD64-7A19E1CE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DC525A-5352-4D34-BE1D-248EF3FF2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B2865-E3B3-4ACC-94B2-C01FAEB6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50EAA-BAC9-4C81-8155-77B9EA3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F97D3F-E963-4748-B63C-8EB4767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5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9382-803B-4E4E-BDA4-82CF3B30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4ED3C4-7080-46AE-AEE7-390681816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7B1E3C-45EB-40D5-8560-D802BBF8D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EAB27-083A-4DFE-BF24-153EDA7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DDC135-50D4-4F7A-8630-368478E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1E861-5733-488A-A3F9-38A66FF5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F7AD40-DD25-4ACA-BCCF-D38F8F71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6065A8-65B2-4AD1-8DAC-6980CC9F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F221E-BFB8-484F-9048-D5B693B6E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02CD-1A3A-4377-B716-1426A9385993}" type="datetimeFigureOut">
              <a:rPr lang="es-AR" smtClean="0"/>
              <a:t>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1D781-CE73-45B6-9BE0-67E944A25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91A8F-BEDC-4063-AF1D-D18D3DE4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53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D650-1978-467A-853C-97323E1B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i="1" dirty="0">
                <a:solidFill>
                  <a:srgbClr val="0000FF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LA GRÚA MECÁNICA</a:t>
            </a:r>
            <a:endParaRPr lang="es-AR" b="1" i="1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AAA15-9E98-4DE9-A554-2057C3AAB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Autofit/>
          </a:bodyPr>
          <a:lstStyle/>
          <a:p>
            <a:r>
              <a:rPr lang="es-ES" sz="2800" dirty="0">
                <a:latin typeface="Bahnschrift" panose="020B0502040204020203" pitchFamily="34" charset="0"/>
              </a:rPr>
              <a:t>La mejor VirgiGrúa que existe papus :v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Abaca Francisco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Cabrera Natanael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Cavallero Santiago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Gil Oliver</a:t>
            </a:r>
          </a:p>
          <a:p>
            <a:pPr algn="l"/>
            <a:r>
              <a:rPr lang="es-ES" sz="1800" dirty="0">
                <a:solidFill>
                  <a:srgbClr val="FF0000"/>
                </a:solidFill>
                <a:latin typeface="Bahnschrift" panose="020B0502040204020203" pitchFamily="34" charset="0"/>
              </a:rPr>
              <a:t>Mención honorifica: </a:t>
            </a:r>
            <a:r>
              <a:rPr lang="es-ES" sz="1800" b="1" i="1" dirty="0">
                <a:solidFill>
                  <a:srgbClr val="FF0000"/>
                </a:solidFill>
                <a:latin typeface="Bahnschrift" panose="020B0502040204020203" pitchFamily="34" charset="0"/>
              </a:rPr>
              <a:t>VirginZone (VB)</a:t>
            </a:r>
            <a:endParaRPr lang="es-AR" sz="1800" b="1" i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1A0A4-A06B-4751-81CC-EFDD0500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9" y="3407466"/>
            <a:ext cx="573207" cy="5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7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85C6-AB36-4E8B-A014-771D4CDB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PLANNING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9536DB2-673E-4B0D-9DF7-6050E4123C7C}"/>
              </a:ext>
            </a:extLst>
          </p:cNvPr>
          <p:cNvSpPr/>
          <p:nvPr/>
        </p:nvSpPr>
        <p:spPr>
          <a:xfrm>
            <a:off x="1856096" y="1965278"/>
            <a:ext cx="245659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1C6AC8C-E533-4B7B-9B6B-77A84217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02383D9-544B-4110-9191-E19588F4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480"/>
            <a:ext cx="12192000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8D8E2-6E5D-48BA-8671-F96CEDCE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PROBLEMAS ENCONTRADOS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04795-0B86-412F-A980-05F9A771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13227" cy="4351338"/>
          </a:xfrm>
        </p:spPr>
        <p:txBody>
          <a:bodyPr>
            <a:noAutofit/>
          </a:bodyPr>
          <a:lstStyle/>
          <a:p>
            <a:r>
              <a:rPr lang="es-ES" sz="4000" dirty="0">
                <a:latin typeface="Bahnschrift" panose="020B0502040204020203" pitchFamily="34" charset="0"/>
              </a:rPr>
              <a:t>No tuvimos ningún inconveniente a la hora de realizar la construcción, ilustración y mecanismos del proyecto, y si ese fuera el caso el problema seria resuelto de manera rápida y sencilla.</a:t>
            </a:r>
            <a:endParaRPr lang="es-AR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5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6164-6A0A-4856-AF19-0C1FE03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PROBLEMA A RESOLVER 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C15EC-ABED-42BD-A061-0BD4D5BA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4991100" cy="5484812"/>
          </a:xfrm>
        </p:spPr>
        <p:txBody>
          <a:bodyPr>
            <a:normAutofit fontScale="77500" lnSpcReduction="20000"/>
          </a:bodyPr>
          <a:lstStyle/>
          <a:p>
            <a:r>
              <a:rPr lang="es-AR" sz="60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problema a resolver es la facilitación y precisión a la hora de trasportar productos de cargas pesadas y de grandes proporciones</a:t>
            </a:r>
            <a:endParaRPr lang="es-AR" sz="6000" dirty="0"/>
          </a:p>
        </p:txBody>
      </p:sp>
      <p:pic>
        <p:nvPicPr>
          <p:cNvPr id="2050" name="Picture 2" descr="Recomendaciones para la manipulación manual de cargas">
            <a:extLst>
              <a:ext uri="{FF2B5EF4-FFF2-40B4-BE49-F238E27FC236}">
                <a16:creationId xmlns:a16="http://schemas.microsoft.com/office/drawing/2014/main" id="{2F9C9A84-6350-427E-B194-E1006528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79" y="1690688"/>
            <a:ext cx="6603621" cy="491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70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2355-C895-403B-AA79-54779DF9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SOLUCIONES EN EL MERCADO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9D1FC-3E5A-4716-A36F-8B7E6E18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724"/>
            <a:ext cx="5143500" cy="5121276"/>
          </a:xfrm>
        </p:spPr>
        <p:txBody>
          <a:bodyPr>
            <a:norm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CARRETILLAS</a:t>
            </a:r>
            <a:r>
              <a:rPr lang="es-ES" sz="4000" dirty="0">
                <a:latin typeface="Bahnschrift" panose="020B0502040204020203" pitchFamily="34" charset="0"/>
              </a:rPr>
              <a:t>: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sz="2000" dirty="0">
                <a:latin typeface="Bahnschrift" panose="020B0502040204020203" pitchFamily="34" charset="0"/>
              </a:rPr>
              <a:t>Transporte de objetos pesados a través de distancias cortas o medianas.</a:t>
            </a:r>
          </a:p>
          <a:p>
            <a:r>
              <a:rPr lang="es-ES" dirty="0">
                <a:latin typeface="Bahnschrift" panose="020B0502040204020203" pitchFamily="34" charset="0"/>
              </a:rPr>
              <a:t>PLATAFORMAS RODANTES:</a:t>
            </a:r>
            <a:r>
              <a:rPr lang="es-ES" sz="2800" dirty="0">
                <a:latin typeface="Bahnschrift" panose="020B0502040204020203" pitchFamily="34" charset="0"/>
              </a:rPr>
              <a:t> </a:t>
            </a:r>
            <a:r>
              <a:rPr lang="es-ES" sz="2000" dirty="0">
                <a:latin typeface="Bahnschrift" panose="020B0502040204020203" pitchFamily="34" charset="0"/>
              </a:rPr>
              <a:t>Transporte de objetos pesados a través de distancias cortas o medianas.</a:t>
            </a:r>
          </a:p>
          <a:p>
            <a:r>
              <a:rPr lang="es-ES" dirty="0">
                <a:latin typeface="Bahnschrift" panose="020B0502040204020203" pitchFamily="34" charset="0"/>
              </a:rPr>
              <a:t>MONTACARGAS: </a:t>
            </a:r>
            <a:r>
              <a:rPr lang="es-ES" sz="2000" dirty="0">
                <a:latin typeface="Bahnschrift" panose="020B0502040204020203" pitchFamily="34" charset="0"/>
              </a:rPr>
              <a:t>Transporte de objetos pesados en almacenes o sitios de construcción.</a:t>
            </a:r>
          </a:p>
          <a:p>
            <a:r>
              <a:rPr lang="es-ES" dirty="0">
                <a:latin typeface="Bahnschrift" panose="020B0502040204020203" pitchFamily="34" charset="0"/>
              </a:rPr>
              <a:t>GRÚA: </a:t>
            </a:r>
            <a:r>
              <a:rPr lang="es-ES" sz="2000" dirty="0">
                <a:latin typeface="Bahnschrift" panose="020B0502040204020203" pitchFamily="34" charset="0"/>
              </a:rPr>
              <a:t>Máquinas especializadas para levantar cargas muy pesadas y colocarlas en posiciones precisas.</a:t>
            </a:r>
            <a:endParaRPr lang="es-AR" sz="20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Carretilla Rueda De Goma 75 L Deper">
            <a:extLst>
              <a:ext uri="{FF2B5EF4-FFF2-40B4-BE49-F238E27FC236}">
                <a16:creationId xmlns:a16="http://schemas.microsoft.com/office/drawing/2014/main" id="{F9DFFA71-F7A0-4407-862F-28A81A07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7895"/>
            <a:ext cx="2929467" cy="29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aforma rodante con tirador - Almacenaje y logística - Plataforma rodante  con tirador">
            <a:extLst>
              <a:ext uri="{FF2B5EF4-FFF2-40B4-BE49-F238E27FC236}">
                <a16:creationId xmlns:a16="http://schemas.microsoft.com/office/drawing/2014/main" id="{3E00DC24-B14B-470A-A910-05256C70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67" y="2149806"/>
            <a:ext cx="2929467" cy="16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Montacargas diesel DP50NM - GECOLSA">
            <a:extLst>
              <a:ext uri="{FF2B5EF4-FFF2-40B4-BE49-F238E27FC236}">
                <a16:creationId xmlns:a16="http://schemas.microsoft.com/office/drawing/2014/main" id="{9CCA96BD-5A1E-48F1-B170-61DC66A2F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49282"/>
            <a:ext cx="2755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6" name="Picture 12" descr="Alquiler de Montacargas (Lift truck or Fork Lift) de 3 Toneladas en San  Miguel del Tucumán, Tucumán, Argentina - Transmaquina - Transporte de  Equipos y Maquinaria en Argentina">
            <a:extLst>
              <a:ext uri="{FF2B5EF4-FFF2-40B4-BE49-F238E27FC236}">
                <a16:creationId xmlns:a16="http://schemas.microsoft.com/office/drawing/2014/main" id="{B9A5BFC7-FEFC-4030-BBE4-D394F8EB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94" y="4297362"/>
            <a:ext cx="341418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itowoc lanza la grúa telescópica sobre orugas Grove GHC110 líder en su  clase | Manitowoc">
            <a:extLst>
              <a:ext uri="{FF2B5EF4-FFF2-40B4-BE49-F238E27FC236}">
                <a16:creationId xmlns:a16="http://schemas.microsoft.com/office/drawing/2014/main" id="{FE0C4726-6243-467B-8934-E0E35CB3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82" y="3838244"/>
            <a:ext cx="2415805" cy="301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5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53A8-0453-4603-96C3-303EBF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SOLUCIÓN 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E9F5C-AD80-417B-969D-86634319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17" y="1480710"/>
            <a:ext cx="4411212" cy="5377290"/>
          </a:xfrm>
        </p:spPr>
        <p:txBody>
          <a:bodyPr>
            <a:noAutofit/>
          </a:bodyPr>
          <a:lstStyle/>
          <a:p>
            <a:r>
              <a:rPr lang="es-ES" sz="3600" dirty="0">
                <a:latin typeface="Bahnschrift" panose="020B0502040204020203" pitchFamily="34" charset="0"/>
              </a:rPr>
              <a:t>Diseñar una grúa que sea capaz de levantar cargas pesadas con facilidad y una exacta precisión, esto podría evitar el sobreesfuerzo físico y las lesiones corporales</a:t>
            </a:r>
            <a:endParaRPr lang="es-AR" sz="3600" dirty="0">
              <a:latin typeface="Bahnschrift" panose="020B0502040204020203" pitchFamily="34" charset="0"/>
            </a:endParaRPr>
          </a:p>
          <a:p>
            <a:endParaRPr lang="es-AR" sz="4400" dirty="0"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215FD8-5F5F-403E-8BBD-8F7B9E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758" y="1480710"/>
            <a:ext cx="61817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54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C127-23CF-4E15-A9ED-1871C5DE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CROQUIS DE LA GRÚA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DF067-A0FE-43A8-97DD-2D3A9C58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77"/>
            <a:ext cx="10515600" cy="4351338"/>
          </a:xfrm>
        </p:spPr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Croquis 1                                            Croquis 2 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0052D5-94C8-4165-8E79-A82FF3DA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67" y="1906170"/>
            <a:ext cx="3122210" cy="41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FFDE11-7C4E-4631-8F58-BDBD875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27" y="1906170"/>
            <a:ext cx="3122211" cy="41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7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76E-BFE5-47A6-BAEC-FDCEF276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MECANISMO DE LA GRÚA 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F14C5-1BC4-4806-B0D8-A921E46F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Mecanismo de </a:t>
            </a:r>
            <a:r>
              <a:rPr lang="es-AR" dirty="0">
                <a:latin typeface="Bahnschrift" panose="020B0502040204020203" pitchFamily="34" charset="0"/>
              </a:rPr>
              <a:t>la grúa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3A478F-80B3-4452-A88D-AACEBC74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1" y="1739106"/>
            <a:ext cx="61817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5D9A9-B057-46DF-9CA9-3E9D3C2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Bahnschrift" panose="020B0502040204020203" pitchFamily="34" charset="0"/>
              </a:rPr>
              <a:t>PLANO ELÉCTRICO DE LA GRÚA</a:t>
            </a:r>
            <a:endParaRPr lang="es-AR" b="1" i="1" u="sng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55C1F-E91B-4509-B1B2-AB0A909A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Plano eléctrico de la grúa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AB4F25-E469-449D-9077-F919FDCC68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98" y="1714808"/>
            <a:ext cx="5515402" cy="4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0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79645-27BD-4CD4-99B5-F8E8C71B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PRESUPUESTO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7AEF44A-C05B-4D57-BC31-D4C011F9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4300" dirty="0">
                <a:latin typeface="Bahnschrift" panose="020B0502040204020203" pitchFamily="34" charset="0"/>
              </a:rPr>
              <a:t>Arduino $2000 y $8000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Motor paso a paso $5500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Rueda loca $4600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L298 $3600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HC-05 BLUETOOH $5000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BATERIA V9 $4000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RUEDAS ARDUINO $2200</a:t>
            </a:r>
          </a:p>
          <a:p>
            <a:pPr marL="0" indent="0">
              <a:buNone/>
            </a:pPr>
            <a:r>
              <a:rPr lang="es-ES" sz="4300" b="1" i="1" dirty="0">
                <a:latin typeface="Arial Black" panose="020B0A04020102020204" pitchFamily="34" charset="0"/>
              </a:rPr>
              <a:t>TOTAL: $32900</a:t>
            </a:r>
          </a:p>
          <a:p>
            <a:pPr marL="0" indent="0">
              <a:buNone/>
            </a:pPr>
            <a:endParaRPr lang="es-ES" dirty="0">
              <a:latin typeface="Bahnschrift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4098" name="Picture 2" descr="Empresario · 3d · personas · hombre · persona · signo · de · dólar · dinero  - foto stock © coramax (#7449619) | Stockfresh">
            <a:extLst>
              <a:ext uri="{FF2B5EF4-FFF2-40B4-BE49-F238E27FC236}">
                <a16:creationId xmlns:a16="http://schemas.microsoft.com/office/drawing/2014/main" id="{C5796098-5076-4F59-8FC4-8EA63706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63" y="1690689"/>
            <a:ext cx="5306510" cy="421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6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8109-DB92-4CE4-AC1D-8D99782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HOJA DE PROCESOS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572D68-695C-4EC6-A43E-0197EC1AD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473027"/>
              </p:ext>
            </p:extLst>
          </p:nvPr>
        </p:nvGraphicFramePr>
        <p:xfrm>
          <a:off x="838199" y="1343592"/>
          <a:ext cx="10515600" cy="53847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6952">
                  <a:extLst>
                    <a:ext uri="{9D8B030D-6E8A-4147-A177-3AD203B41FA5}">
                      <a16:colId xmlns:a16="http://schemas.microsoft.com/office/drawing/2014/main" val="420593313"/>
                    </a:ext>
                  </a:extLst>
                </a:gridCol>
                <a:gridCol w="1188908">
                  <a:extLst>
                    <a:ext uri="{9D8B030D-6E8A-4147-A177-3AD203B41FA5}">
                      <a16:colId xmlns:a16="http://schemas.microsoft.com/office/drawing/2014/main" val="1714366947"/>
                    </a:ext>
                  </a:extLst>
                </a:gridCol>
                <a:gridCol w="3399460">
                  <a:extLst>
                    <a:ext uri="{9D8B030D-6E8A-4147-A177-3AD203B41FA5}">
                      <a16:colId xmlns:a16="http://schemas.microsoft.com/office/drawing/2014/main" val="2686147256"/>
                    </a:ext>
                  </a:extLst>
                </a:gridCol>
                <a:gridCol w="2584794">
                  <a:extLst>
                    <a:ext uri="{9D8B030D-6E8A-4147-A177-3AD203B41FA5}">
                      <a16:colId xmlns:a16="http://schemas.microsoft.com/office/drawing/2014/main" val="1955868393"/>
                    </a:ext>
                  </a:extLst>
                </a:gridCol>
                <a:gridCol w="2115486">
                  <a:extLst>
                    <a:ext uri="{9D8B030D-6E8A-4147-A177-3AD203B41FA5}">
                      <a16:colId xmlns:a16="http://schemas.microsoft.com/office/drawing/2014/main" val="2945352163"/>
                    </a:ext>
                  </a:extLst>
                </a:gridCol>
              </a:tblGrid>
              <a:tr h="772940">
                <a:tc>
                  <a:txBody>
                    <a:bodyPr/>
                    <a:lstStyle/>
                    <a:p>
                      <a:pPr marL="288290" marR="69215" indent="-215900" algn="ctr">
                        <a:spcAft>
                          <a:spcPts val="0"/>
                        </a:spcAft>
                      </a:pP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Operación </a:t>
                      </a:r>
                      <a:r>
                        <a:rPr lang="es-ES" sz="1800" spc="-20" dirty="0">
                          <a:effectLst/>
                          <a:latin typeface="Bahnschrift" panose="020B0502040204020203" pitchFamily="34" charset="0"/>
                        </a:rPr>
                        <a:t>nro.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marR="85090" indent="-5588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Pieza </a:t>
                      </a:r>
                      <a:r>
                        <a:rPr lang="es-ES" sz="1800" spc="-20" dirty="0">
                          <a:effectLst/>
                          <a:latin typeface="Bahnschrift" panose="020B0502040204020203" pitchFamily="34" charset="0"/>
                        </a:rPr>
                        <a:t>Nro.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570"/>
                        </a:lnSpc>
                      </a:pPr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Tarea</a:t>
                      </a: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a</a:t>
                      </a:r>
                      <a:r>
                        <a:rPr lang="es-ES" sz="1800" spc="-15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desarrollar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marR="76835" algn="ctr"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Herramientas, </a:t>
                      </a:r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útiles y equipos a</a:t>
                      </a:r>
                      <a:endParaRPr lang="es-AR" sz="1800">
                        <a:effectLst/>
                        <a:latin typeface="Bahnschrift" panose="020B0502040204020203" pitchFamily="34" charset="0"/>
                      </a:endParaRPr>
                    </a:p>
                    <a:p>
                      <a:pPr marL="83820" marR="76835" algn="ctr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utilizar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91440" algn="ctr"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Elementos </a:t>
                      </a:r>
                      <a:r>
                        <a:rPr lang="es-ES" sz="1800" spc="-30">
                          <a:effectLst/>
                          <a:latin typeface="Bahnschrift" panose="020B0502040204020203" pitchFamily="34" charset="0"/>
                        </a:rPr>
                        <a:t>de </a:t>
                      </a: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protección</a:t>
                      </a:r>
                      <a:endParaRPr lang="es-AR" sz="1800">
                        <a:effectLst/>
                        <a:latin typeface="Bahnschrift" panose="020B0502040204020203" pitchFamily="34" charset="0"/>
                      </a:endParaRPr>
                    </a:p>
                    <a:p>
                      <a:pPr marL="93345" marR="93345" algn="ctr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personal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4565803"/>
                  </a:ext>
                </a:extLst>
              </a:tr>
              <a:tr h="115295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8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CORTAR BASE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SERRUCHO, REGLA MILIMETRADA, ESCUADRA, LÁPIZ, ESCOFINA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2800069"/>
                  </a:ext>
                </a:extLst>
              </a:tr>
              <a:tr h="1152953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CORTAR TORRE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SERRUCHO, REGLA MILIMETRADA, ESCUADRA, LÁPIZ, ESCOFINA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4832601"/>
                  </a:ext>
                </a:extLst>
              </a:tr>
              <a:tr h="864715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8, 9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UNIR BASE CON TORRE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AGUJEREADORA, DESTORNILLADOR, TORNILLOS  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2157279"/>
                  </a:ext>
                </a:extLst>
              </a:tr>
              <a:tr h="864715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4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10, 9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UNIR BRAZO CON TORRE</a:t>
                      </a:r>
                      <a:endParaRPr lang="es-AR" sz="1800">
                        <a:effectLst/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AGUJEREADORA, DESTORNILLADOR, TORNILLOS  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2824398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  <a:ea typeface="Arial MT"/>
                          <a:cs typeface="Arial MT"/>
                        </a:rPr>
                        <a:t>5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12, 9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COLOCAR HILO EN TORRE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984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83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342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Bahnschrift</vt:lpstr>
      <vt:lpstr>Calibri</vt:lpstr>
      <vt:lpstr>Calibri Light</vt:lpstr>
      <vt:lpstr>Tema de Office</vt:lpstr>
      <vt:lpstr>LA GRÚA MECÁNICA</vt:lpstr>
      <vt:lpstr>PROBLEMA A RESOLVER </vt:lpstr>
      <vt:lpstr>SOLUCIONES EN EL MERCADO</vt:lpstr>
      <vt:lpstr>SOLUCIÓN </vt:lpstr>
      <vt:lpstr>CROQUIS DE LA GRÚA</vt:lpstr>
      <vt:lpstr>MECANISMO DE LA GRÚA </vt:lpstr>
      <vt:lpstr>PLANO ELÉCTRICO DE LA GRÚA</vt:lpstr>
      <vt:lpstr>PRESUPUESTO</vt:lpstr>
      <vt:lpstr>HOJA DE PROCESOS</vt:lpstr>
      <vt:lpstr>PLANNING</vt:lpstr>
      <vt:lpstr>PROBLEMAS ENCONTRADOS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grúa mecánica </dc:title>
  <dc:creator>Admin</dc:creator>
  <cp:lastModifiedBy>Admin</cp:lastModifiedBy>
  <cp:revision>15</cp:revision>
  <dcterms:created xsi:type="dcterms:W3CDTF">2025-06-24T10:51:29Z</dcterms:created>
  <dcterms:modified xsi:type="dcterms:W3CDTF">2025-07-08T10:51:29Z</dcterms:modified>
</cp:coreProperties>
</file>