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632FB-4953-4A3B-B346-A265F9620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F7E00D-C96B-49B4-AC72-74C48E0F95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22E023-7A8A-49E1-8863-666312918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02CD-1A3A-4377-B716-1426A9385993}" type="datetimeFigureOut">
              <a:rPr lang="es-AR" smtClean="0"/>
              <a:t>1/7/2025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F0BC4C-AB2F-4C2D-9D22-020EC81D6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D53824-3F2D-4E3F-89D7-40E4C6DE8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D5418-999F-402F-B9F3-F45EF1B907C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30372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49773F-E4FD-4770-A898-BE030EDA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1CB7BC0-8B84-41AA-9985-9AD4ABE1E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279FD3-E017-4706-9662-AD7D06E97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02CD-1A3A-4377-B716-1426A9385993}" type="datetimeFigureOut">
              <a:rPr lang="es-AR" smtClean="0"/>
              <a:t>1/7/2025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32671C-79DD-4DB1-A199-4E6FDE754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61C1F4-CD32-4648-BDA6-ADEAAB50F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D5418-999F-402F-B9F3-F45EF1B907C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20748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76A0014-C2EE-48AC-8814-964C84D7F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864415-E0FE-47CD-A615-7CA6A1001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F7C9DE-814D-494E-8B65-3D0E99A10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02CD-1A3A-4377-B716-1426A9385993}" type="datetimeFigureOut">
              <a:rPr lang="es-AR" smtClean="0"/>
              <a:t>1/7/2025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5C9D38-0F59-4F29-AF0B-BFAF14950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4F3264-6322-4BB5-A5AF-73658321A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D5418-999F-402F-B9F3-F45EF1B907C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31737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F54FD-F79B-48F4-94BF-29B2A6BD0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36D691-519A-4C51-9147-CC92A32F8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520987-51AD-4CD9-8DA2-558AA1479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02CD-1A3A-4377-B716-1426A9385993}" type="datetimeFigureOut">
              <a:rPr lang="es-AR" smtClean="0"/>
              <a:t>1/7/2025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4C798C-8913-451D-A8A2-E70B59E14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F56961-05FB-4BF5-8329-0B0BAD93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D5418-999F-402F-B9F3-F45EF1B907C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0628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D1959-5232-41F8-B3B3-E3A90CAFC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BD8980-52A8-44BE-855D-35FC0201C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329F85-E2A5-40D5-96EB-C795E2E57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02CD-1A3A-4377-B716-1426A9385993}" type="datetimeFigureOut">
              <a:rPr lang="es-AR" smtClean="0"/>
              <a:t>1/7/2025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C58FBE-135A-44B1-9170-B98FFD13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071E79-2B15-4D76-8037-99E548D0E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D5418-999F-402F-B9F3-F45EF1B907C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35550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AF2953-351F-42AE-B513-D5025FEDA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50A3A6-3F15-48A6-8BDD-19E84F7546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F0FEB88-331A-45EC-B576-D5FF2B6F4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085E69-E8E5-493F-82F5-788AB6DCC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02CD-1A3A-4377-B716-1426A9385993}" type="datetimeFigureOut">
              <a:rPr lang="es-AR" smtClean="0"/>
              <a:t>1/7/2025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DA0179-38D9-4D4C-A8BC-5E6C72325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A42F32-D453-4CCD-9AB2-2DE0824E1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D5418-999F-402F-B9F3-F45EF1B907C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31358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111C40-52C4-424B-A5DC-18D44A1C6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181FE6-6805-4637-B276-C936BC638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A9F863D-1981-411A-815C-E8CF18AF9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95E4761-2856-46EB-B5E3-726C90A35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347FDC5-5C2E-4224-8146-99535038D9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4F18B14-A7DF-404F-B0F7-E1D4A2D4B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02CD-1A3A-4377-B716-1426A9385993}" type="datetimeFigureOut">
              <a:rPr lang="es-AR" smtClean="0"/>
              <a:t>1/7/2025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B237045-1078-4474-B8E4-CB5F8CEDB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E86B8B9-7BF0-495C-8328-B2287F3E8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D5418-999F-402F-B9F3-F45EF1B907C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52689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FD76FF-86E6-45BC-8099-94F8254AC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F8BAAD6-9536-4224-A9A0-916872753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02CD-1A3A-4377-B716-1426A9385993}" type="datetimeFigureOut">
              <a:rPr lang="es-AR" smtClean="0"/>
              <a:t>1/7/2025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A76F906-5E49-4885-9C3B-067547DA0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4BD7822-AE6E-42D5-8EA7-FFD2BBD2D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D5418-999F-402F-B9F3-F45EF1B907C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37594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C9CD709-235A-41F0-95BA-460623379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02CD-1A3A-4377-B716-1426A9385993}" type="datetimeFigureOut">
              <a:rPr lang="es-AR" smtClean="0"/>
              <a:t>1/7/2025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5531B08-8257-44CF-9F5B-60F759CC1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2ED4FBC-79FE-4F92-BA6F-833872305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D5418-999F-402F-B9F3-F45EF1B907C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41711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CDE9CC-72BE-4686-B578-DF136EB5E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83AE9A-7A50-4480-BD64-7A19E1CE4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DC525A-5352-4D34-BE1D-248EF3FF2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5B2865-E3B3-4ACC-94B2-C01FAEB62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02CD-1A3A-4377-B716-1426A9385993}" type="datetimeFigureOut">
              <a:rPr lang="es-AR" smtClean="0"/>
              <a:t>1/7/2025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F50EAA-BAC9-4C81-8155-77B9EA372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F97D3F-E963-4748-B63C-8EB4767BE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D5418-999F-402F-B9F3-F45EF1B907C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93553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59382-803B-4E4E-BDA4-82CF3B306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F4ED3C4-7080-46AE-AEE7-390681816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67B1E3C-45EB-40D5-8560-D802BBF8D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8EAB27-083A-4DFE-BF24-153EDA75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02CD-1A3A-4377-B716-1426A9385993}" type="datetimeFigureOut">
              <a:rPr lang="es-AR" smtClean="0"/>
              <a:t>1/7/2025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DDC135-50D4-4F7A-8630-368478EC5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A1E861-5733-488A-A3F9-38A66FF57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D5418-999F-402F-B9F3-F45EF1B907C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46958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4F7AD40-DD25-4ACA-BCCF-D38F8F719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6065A8-65B2-4AD1-8DAC-6980CC9F5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2F221E-BFB8-484F-9048-D5B693B6E6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602CD-1A3A-4377-B716-1426A9385993}" type="datetimeFigureOut">
              <a:rPr lang="es-AR" smtClean="0"/>
              <a:t>1/7/2025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51D781-CE73-45B6-9BE0-67E944A25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991A8F-BEDC-4063-AF1D-D18D3DE4C0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D5418-999F-402F-B9F3-F45EF1B907C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15345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5FD650-1978-467A-853C-97323E1B6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/>
          </a:bodyPr>
          <a:lstStyle/>
          <a:p>
            <a:r>
              <a:rPr lang="es-ES" b="1" i="1" dirty="0">
                <a:solidFill>
                  <a:srgbClr val="0000FF"/>
                </a:solidFill>
                <a:latin typeface="Bahnschrift" panose="020B0502040204020203" pitchFamily="34" charset="0"/>
                <a:sym typeface="Wingdings" panose="05000000000000000000" pitchFamily="2" charset="2"/>
              </a:rPr>
              <a:t>LA GRÚA MECÁNICA</a:t>
            </a:r>
            <a:endParaRPr lang="es-AR" b="1" i="1" dirty="0">
              <a:solidFill>
                <a:srgbClr val="0000FF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0AAA15-9E98-4DE9-A554-2057C3AAB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>
            <a:noAutofit/>
          </a:bodyPr>
          <a:lstStyle/>
          <a:p>
            <a:r>
              <a:rPr lang="es-ES" sz="2800" dirty="0">
                <a:latin typeface="Bahnschrift" panose="020B0502040204020203" pitchFamily="34" charset="0"/>
              </a:rPr>
              <a:t>La mejor VirgiGrúa que existe papus :v</a:t>
            </a:r>
          </a:p>
          <a:p>
            <a:r>
              <a:rPr lang="es-ES" sz="2000" dirty="0">
                <a:latin typeface="Arial Black" panose="020B0A04020102020204" pitchFamily="34" charset="0"/>
              </a:rPr>
              <a:t>Abaca Francisco</a:t>
            </a:r>
          </a:p>
          <a:p>
            <a:r>
              <a:rPr lang="es-ES" sz="2000" dirty="0">
                <a:latin typeface="Arial Black" panose="020B0A04020102020204" pitchFamily="34" charset="0"/>
              </a:rPr>
              <a:t>Cabrera Natanael</a:t>
            </a:r>
          </a:p>
          <a:p>
            <a:r>
              <a:rPr lang="es-ES" sz="2000" dirty="0">
                <a:latin typeface="Arial Black" panose="020B0A04020102020204" pitchFamily="34" charset="0"/>
              </a:rPr>
              <a:t>Cavallero Santiago</a:t>
            </a:r>
          </a:p>
          <a:p>
            <a:r>
              <a:rPr lang="es-ES" sz="2000" dirty="0">
                <a:latin typeface="Arial Black" panose="020B0A04020102020204" pitchFamily="34" charset="0"/>
              </a:rPr>
              <a:t>Gil Oliver</a:t>
            </a:r>
          </a:p>
          <a:p>
            <a:pPr algn="l"/>
            <a:r>
              <a:rPr lang="es-ES" sz="1800" dirty="0">
                <a:solidFill>
                  <a:srgbClr val="FF0000"/>
                </a:solidFill>
                <a:latin typeface="Bahnschrift" panose="020B0502040204020203" pitchFamily="34" charset="0"/>
              </a:rPr>
              <a:t>Mención honorifica: </a:t>
            </a:r>
            <a:r>
              <a:rPr lang="es-ES" sz="1800" b="1" i="1" dirty="0">
                <a:solidFill>
                  <a:srgbClr val="FF0000"/>
                </a:solidFill>
                <a:latin typeface="Bahnschrift" panose="020B0502040204020203" pitchFamily="34" charset="0"/>
              </a:rPr>
              <a:t>VirginZone (VB)</a:t>
            </a:r>
            <a:endParaRPr lang="es-AR" sz="1800" b="1" i="1" dirty="0">
              <a:solidFill>
                <a:srgbClr val="FF0000"/>
              </a:solidFill>
              <a:latin typeface="Bahnschrift" panose="020B0502040204020203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451A0A4-A06B-4751-81CC-EFDD05001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749" y="3407466"/>
            <a:ext cx="573207" cy="57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74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C685C6-AB36-4E8B-A014-771D4CDB6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i="1" u="sng" dirty="0">
                <a:solidFill>
                  <a:srgbClr val="0000FF"/>
                </a:solidFill>
                <a:latin typeface="Arial Black" panose="020B0A04020102020204" pitchFamily="34" charset="0"/>
              </a:rPr>
              <a:t>PLANNING</a:t>
            </a:r>
            <a:endParaRPr lang="es-AR" i="1" u="sng" dirty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9536DB2-673E-4B0D-9DF7-6050E4123C7C}"/>
              </a:ext>
            </a:extLst>
          </p:cNvPr>
          <p:cNvSpPr/>
          <p:nvPr/>
        </p:nvSpPr>
        <p:spPr>
          <a:xfrm>
            <a:off x="1856096" y="1965278"/>
            <a:ext cx="245659" cy="559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01C6AC8C-E533-4B7B-9B6B-77A84217F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902383D9-544B-4110-9191-E19588F4E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7480"/>
            <a:ext cx="12192000" cy="552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8926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8D8E2-6E5D-48BA-8671-F96CEDCEB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i="1" u="sng" dirty="0">
                <a:solidFill>
                  <a:srgbClr val="0000FF"/>
                </a:solidFill>
                <a:latin typeface="Arial Black" panose="020B0A04020102020204" pitchFamily="34" charset="0"/>
              </a:rPr>
              <a:t>PROBLEMAS ENCONTRADOS</a:t>
            </a:r>
            <a:endParaRPr lang="es-AR" b="1" i="1" u="sng" dirty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404795-0B86-412F-A980-05F9A771A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313227" cy="4351338"/>
          </a:xfrm>
        </p:spPr>
        <p:txBody>
          <a:bodyPr>
            <a:noAutofit/>
          </a:bodyPr>
          <a:lstStyle/>
          <a:p>
            <a:r>
              <a:rPr lang="es-ES" sz="4000" dirty="0">
                <a:latin typeface="Bahnschrift" panose="020B0502040204020203" pitchFamily="34" charset="0"/>
              </a:rPr>
              <a:t>No tuvimos ningún inconveniente a la hora de realizar la construcción, ilustración y mecanismos del proyecto, y si ese fuera el caso el problema seria resuelto de manera rápida y sencilla.</a:t>
            </a:r>
            <a:endParaRPr lang="es-AR" sz="4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056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8B6164-6A0A-4856-AF19-0C1FE0381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i="1" u="sng" dirty="0">
                <a:solidFill>
                  <a:srgbClr val="0000FF"/>
                </a:solidFill>
                <a:latin typeface="Arial Black" panose="020B0A04020102020204" pitchFamily="34" charset="0"/>
              </a:rPr>
              <a:t>PROBLEMA A RESOLVER </a:t>
            </a:r>
            <a:endParaRPr lang="es-AR" i="1" u="sng" dirty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EC15EC-ABED-42BD-A061-0BD4D5BAF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90688"/>
            <a:ext cx="4991100" cy="5484812"/>
          </a:xfrm>
        </p:spPr>
        <p:txBody>
          <a:bodyPr>
            <a:normAutofit fontScale="77500" lnSpcReduction="20000"/>
          </a:bodyPr>
          <a:lstStyle/>
          <a:p>
            <a:r>
              <a:rPr lang="es-AR" sz="6000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 problema a resolver es la facilitación y precisión a la hora de trasportar productos de cargas pesadas y de grandes proporciones</a:t>
            </a:r>
            <a:endParaRPr lang="es-AR" sz="6000" dirty="0"/>
          </a:p>
        </p:txBody>
      </p:sp>
      <p:pic>
        <p:nvPicPr>
          <p:cNvPr id="2050" name="Picture 2" descr="Recomendaciones para la manipulación manual de cargas">
            <a:extLst>
              <a:ext uri="{FF2B5EF4-FFF2-40B4-BE49-F238E27FC236}">
                <a16:creationId xmlns:a16="http://schemas.microsoft.com/office/drawing/2014/main" id="{2F9C9A84-6350-427E-B194-E10065286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979" y="1690688"/>
            <a:ext cx="6603621" cy="4913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0704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DC2355-C895-403B-AA79-54779DF9B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i="1" u="sng" dirty="0">
                <a:solidFill>
                  <a:srgbClr val="0000FF"/>
                </a:solidFill>
                <a:latin typeface="Arial Black" panose="020B0A04020102020204" pitchFamily="34" charset="0"/>
              </a:rPr>
              <a:t>SOLUCIONES EN EL MERCADO</a:t>
            </a:r>
            <a:endParaRPr lang="es-AR" b="1" i="1" u="sng" dirty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09D1FC-3E5A-4716-A36F-8B7E6E184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6724"/>
            <a:ext cx="5143500" cy="5121276"/>
          </a:xfrm>
        </p:spPr>
        <p:txBody>
          <a:bodyPr>
            <a:normAutofit/>
          </a:bodyPr>
          <a:lstStyle/>
          <a:p>
            <a:r>
              <a:rPr lang="es-ES" dirty="0">
                <a:latin typeface="Bahnschrift" panose="020B0502040204020203" pitchFamily="34" charset="0"/>
              </a:rPr>
              <a:t>CARRETILLAS</a:t>
            </a:r>
            <a:r>
              <a:rPr lang="es-ES" sz="4000" dirty="0">
                <a:latin typeface="Bahnschrift" panose="020B0502040204020203" pitchFamily="34" charset="0"/>
              </a:rPr>
              <a:t>:</a:t>
            </a:r>
            <a:r>
              <a:rPr lang="es-ES" dirty="0">
                <a:latin typeface="Bahnschrift" panose="020B0502040204020203" pitchFamily="34" charset="0"/>
              </a:rPr>
              <a:t> </a:t>
            </a:r>
            <a:r>
              <a:rPr lang="es-ES" sz="2000" dirty="0">
                <a:latin typeface="Bahnschrift" panose="020B0502040204020203" pitchFamily="34" charset="0"/>
              </a:rPr>
              <a:t>Transporte de objetos pesados a través de distancias cortas o medianas.</a:t>
            </a:r>
          </a:p>
          <a:p>
            <a:r>
              <a:rPr lang="es-ES" dirty="0">
                <a:latin typeface="Bahnschrift" panose="020B0502040204020203" pitchFamily="34" charset="0"/>
              </a:rPr>
              <a:t>PLATAFORMAS RODANTES:</a:t>
            </a:r>
            <a:r>
              <a:rPr lang="es-ES" sz="2800" dirty="0">
                <a:latin typeface="Bahnschrift" panose="020B0502040204020203" pitchFamily="34" charset="0"/>
              </a:rPr>
              <a:t> </a:t>
            </a:r>
            <a:r>
              <a:rPr lang="es-ES" sz="2000" dirty="0">
                <a:latin typeface="Bahnschrift" panose="020B0502040204020203" pitchFamily="34" charset="0"/>
              </a:rPr>
              <a:t>Transporte de objetos pesados a través de distancias cortas o medianas.</a:t>
            </a:r>
          </a:p>
          <a:p>
            <a:r>
              <a:rPr lang="es-ES" dirty="0">
                <a:latin typeface="Bahnschrift" panose="020B0502040204020203" pitchFamily="34" charset="0"/>
              </a:rPr>
              <a:t>MONTACARGAS: </a:t>
            </a:r>
            <a:r>
              <a:rPr lang="es-ES" sz="2000" dirty="0">
                <a:latin typeface="Bahnschrift" panose="020B0502040204020203" pitchFamily="34" charset="0"/>
              </a:rPr>
              <a:t>Transporte de objetos pesados en almacenes o sitios de construcción.</a:t>
            </a:r>
          </a:p>
          <a:p>
            <a:r>
              <a:rPr lang="es-ES" dirty="0">
                <a:latin typeface="Bahnschrift" panose="020B0502040204020203" pitchFamily="34" charset="0"/>
              </a:rPr>
              <a:t>GRÚA: </a:t>
            </a:r>
            <a:r>
              <a:rPr lang="es-ES" sz="2000" dirty="0">
                <a:latin typeface="Bahnschrift" panose="020B0502040204020203" pitchFamily="34" charset="0"/>
              </a:rPr>
              <a:t>Máquinas especializadas para levantar cargas muy pesadas y colocarlas en posiciones precisas.</a:t>
            </a:r>
            <a:endParaRPr lang="es-AR" sz="2000" dirty="0">
              <a:latin typeface="Bahnschrift" panose="020B0502040204020203" pitchFamily="34" charset="0"/>
            </a:endParaRPr>
          </a:p>
        </p:txBody>
      </p:sp>
      <p:pic>
        <p:nvPicPr>
          <p:cNvPr id="1026" name="Picture 2" descr="Carretilla Rueda De Goma 75 L Deper">
            <a:extLst>
              <a:ext uri="{FF2B5EF4-FFF2-40B4-BE49-F238E27FC236}">
                <a16:creationId xmlns:a16="http://schemas.microsoft.com/office/drawing/2014/main" id="{F9DFFA71-F7A0-4407-862F-28A81A078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67895"/>
            <a:ext cx="2929467" cy="2929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lataforma rodante con tirador - Almacenaje y logística - Plataforma rodante  con tirador">
            <a:extLst>
              <a:ext uri="{FF2B5EF4-FFF2-40B4-BE49-F238E27FC236}">
                <a16:creationId xmlns:a16="http://schemas.microsoft.com/office/drawing/2014/main" id="{3E00DC24-B14B-470A-A910-05256C706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5467" y="2149806"/>
            <a:ext cx="2929467" cy="168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Montacargas diesel DP50NM - GECOLSA">
            <a:extLst>
              <a:ext uri="{FF2B5EF4-FFF2-40B4-BE49-F238E27FC236}">
                <a16:creationId xmlns:a16="http://schemas.microsoft.com/office/drawing/2014/main" id="{9CCA96BD-5A1E-48F1-B170-61DC66A2F6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2800" y="3249282"/>
            <a:ext cx="2755900" cy="275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1036" name="Picture 12" descr="Alquiler de Montacargas (Lift truck or Fork Lift) de 3 Toneladas en San  Miguel del Tucumán, Tucumán, Argentina - Transmaquina - Transporte de  Equipos y Maquinaria en Argentina">
            <a:extLst>
              <a:ext uri="{FF2B5EF4-FFF2-40B4-BE49-F238E27FC236}">
                <a16:creationId xmlns:a16="http://schemas.microsoft.com/office/drawing/2014/main" id="{B9A5BFC7-FEFC-4030-BBE4-D394F8EBC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194" y="4297362"/>
            <a:ext cx="3414184" cy="256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anitowoc lanza la grúa telescópica sobre orugas Grove GHC110 líder en su  clase | Manitowoc">
            <a:extLst>
              <a:ext uri="{FF2B5EF4-FFF2-40B4-BE49-F238E27FC236}">
                <a16:creationId xmlns:a16="http://schemas.microsoft.com/office/drawing/2014/main" id="{FE0C4726-6243-467B-8934-E0E35CB3E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782" y="3838244"/>
            <a:ext cx="2415805" cy="3019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850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053A8-0453-4603-96C3-303EBFB5D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i="1" u="sng" dirty="0">
                <a:solidFill>
                  <a:srgbClr val="0000FF"/>
                </a:solidFill>
                <a:latin typeface="Arial Black" panose="020B0A04020102020204" pitchFamily="34" charset="0"/>
              </a:rPr>
              <a:t>SOLUCIÓN </a:t>
            </a:r>
            <a:endParaRPr lang="es-AR" b="1" i="1" u="sng" dirty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FE9F5C-AD80-417B-969D-866343198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517" y="1480710"/>
            <a:ext cx="4411212" cy="5377290"/>
          </a:xfrm>
        </p:spPr>
        <p:txBody>
          <a:bodyPr>
            <a:noAutofit/>
          </a:bodyPr>
          <a:lstStyle/>
          <a:p>
            <a:r>
              <a:rPr lang="es-ES" sz="3600" dirty="0">
                <a:latin typeface="Bahnschrift" panose="020B0502040204020203" pitchFamily="34" charset="0"/>
              </a:rPr>
              <a:t>Diseñar una grúa que sea capaz de levantar cargas pesadas con facilidad y una exacta precisión, esto podría evitar el sobreesfuerzo físico y las lesiones corporales</a:t>
            </a:r>
            <a:endParaRPr lang="es-AR" sz="3600" dirty="0">
              <a:latin typeface="Bahnschrift" panose="020B0502040204020203" pitchFamily="34" charset="0"/>
            </a:endParaRPr>
          </a:p>
          <a:p>
            <a:endParaRPr lang="es-AR" sz="4400" dirty="0">
              <a:latin typeface="Bahnschrift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F215FD8-5F5F-403E-8BBD-8F7B9EDE1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758" y="1480710"/>
            <a:ext cx="618172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6549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3C127-23CF-4E15-A9ED-1871C5DE7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i="1" u="sng" dirty="0">
                <a:solidFill>
                  <a:srgbClr val="0000FF"/>
                </a:solidFill>
                <a:latin typeface="Arial Black" panose="020B0A04020102020204" pitchFamily="34" charset="0"/>
              </a:rPr>
              <a:t>CROQUIS DE LA GRÚA</a:t>
            </a:r>
            <a:endParaRPr lang="es-AR" i="1" u="sng" dirty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1DF067-A0FE-43A8-97DD-2D3A9C585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1977"/>
            <a:ext cx="10515600" cy="4351338"/>
          </a:xfrm>
        </p:spPr>
        <p:txBody>
          <a:bodyPr/>
          <a:lstStyle/>
          <a:p>
            <a:r>
              <a:rPr lang="es-ES" dirty="0">
                <a:latin typeface="Bahnschrift" panose="020B0502040204020203" pitchFamily="34" charset="0"/>
              </a:rPr>
              <a:t>Croquis 1                                            Croquis 2 </a:t>
            </a:r>
            <a:endParaRPr lang="es-AR" dirty="0">
              <a:latin typeface="Bahnschrift" panose="020B0502040204020203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A0052D5-94C8-4165-8E79-A82FF3DA2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067" y="1906170"/>
            <a:ext cx="3122210" cy="4162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7FFDE11-7C4E-4631-8F58-BDBD875A1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127" y="1906170"/>
            <a:ext cx="3122211" cy="4162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672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CB076E-BFE5-47A6-BAEC-FDCEF2760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i="1" u="sng" dirty="0">
                <a:solidFill>
                  <a:srgbClr val="0000FF"/>
                </a:solidFill>
                <a:latin typeface="Arial Black" panose="020B0A04020102020204" pitchFamily="34" charset="0"/>
              </a:rPr>
              <a:t>MECANISMO DE LA GRÚA </a:t>
            </a:r>
            <a:endParaRPr lang="es-AR" b="1" i="1" u="sng" dirty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1F14C5-1BC4-4806-B0D8-A921E46FB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latin typeface="Bahnschrift" panose="020B0502040204020203" pitchFamily="34" charset="0"/>
              </a:rPr>
              <a:t>Mecanismo de </a:t>
            </a:r>
            <a:r>
              <a:rPr lang="es-AR" dirty="0">
                <a:latin typeface="Bahnschrift" panose="020B0502040204020203" pitchFamily="34" charset="0"/>
              </a:rPr>
              <a:t>la grúa</a:t>
            </a:r>
            <a:endParaRPr lang="es-ES" dirty="0">
              <a:latin typeface="Bahnschrift" panose="020B0502040204020203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93A478F-80B3-4452-A88D-AACEBC74B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371" y="1739106"/>
            <a:ext cx="618172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9826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65D9A9-B057-46DF-9CA9-3E9D3C2C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i="1" u="sng" dirty="0">
                <a:solidFill>
                  <a:srgbClr val="0000FF"/>
                </a:solidFill>
                <a:latin typeface="Bahnschrift" panose="020B0502040204020203" pitchFamily="34" charset="0"/>
              </a:rPr>
              <a:t>PLANO ELÉCTRICO DE LA GRÚA</a:t>
            </a:r>
            <a:endParaRPr lang="es-AR" b="1" i="1" u="sng" dirty="0">
              <a:solidFill>
                <a:srgbClr val="0000FF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955C1F-E91B-4509-B1B2-AB0A909A0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latin typeface="Bahnschrift" panose="020B0502040204020203" pitchFamily="34" charset="0"/>
              </a:rPr>
              <a:t>Plano eléctrico de la grúa</a:t>
            </a:r>
            <a:endParaRPr lang="es-AR" dirty="0">
              <a:latin typeface="Bahnschrift" panose="020B0502040204020203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8AB4F25-E469-449D-9077-F919FDCC688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398" y="1714808"/>
            <a:ext cx="5515402" cy="477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4606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379645-27BD-4CD4-99B5-F8E8C71B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i="1" u="sng" dirty="0">
                <a:solidFill>
                  <a:srgbClr val="0000FF"/>
                </a:solidFill>
                <a:latin typeface="Arial Black" panose="020B0A04020102020204" pitchFamily="34" charset="0"/>
              </a:rPr>
              <a:t>PRESUPUESTO</a:t>
            </a:r>
            <a:endParaRPr lang="es-AR" i="1" u="sng" dirty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7AEF44A-C05B-4D57-BC31-D4C011F9D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sz="4300" dirty="0">
                <a:latin typeface="Bahnschrift" panose="020B0502040204020203" pitchFamily="34" charset="0"/>
              </a:rPr>
              <a:t>Arduino $2000 y $8000</a:t>
            </a:r>
          </a:p>
          <a:p>
            <a:r>
              <a:rPr lang="es-ES" sz="4300" dirty="0">
                <a:latin typeface="Bahnschrift" panose="020B0502040204020203" pitchFamily="34" charset="0"/>
              </a:rPr>
              <a:t>Motor paso a paso $5500</a:t>
            </a:r>
          </a:p>
          <a:p>
            <a:r>
              <a:rPr lang="es-ES" sz="4300" dirty="0">
                <a:latin typeface="Bahnschrift" panose="020B0502040204020203" pitchFamily="34" charset="0"/>
              </a:rPr>
              <a:t>Rueda loca $4600</a:t>
            </a:r>
          </a:p>
          <a:p>
            <a:r>
              <a:rPr lang="es-ES" sz="4300" dirty="0">
                <a:latin typeface="Bahnschrift" panose="020B0502040204020203" pitchFamily="34" charset="0"/>
              </a:rPr>
              <a:t>L298 $3600</a:t>
            </a:r>
          </a:p>
          <a:p>
            <a:r>
              <a:rPr lang="es-ES" sz="4300" dirty="0">
                <a:latin typeface="Bahnschrift" panose="020B0502040204020203" pitchFamily="34" charset="0"/>
              </a:rPr>
              <a:t>HC-05 BLUETOOH $5000</a:t>
            </a:r>
          </a:p>
          <a:p>
            <a:r>
              <a:rPr lang="es-ES" sz="4300" dirty="0">
                <a:latin typeface="Bahnschrift" panose="020B0502040204020203" pitchFamily="34" charset="0"/>
              </a:rPr>
              <a:t>BATERIA V9 $4000</a:t>
            </a:r>
          </a:p>
          <a:p>
            <a:r>
              <a:rPr lang="es-ES" sz="4300" dirty="0">
                <a:latin typeface="Bahnschrift" panose="020B0502040204020203" pitchFamily="34" charset="0"/>
              </a:rPr>
              <a:t>RUEDAS ARDUINO $2200</a:t>
            </a:r>
          </a:p>
          <a:p>
            <a:pPr marL="0" indent="0">
              <a:buNone/>
            </a:pPr>
            <a:r>
              <a:rPr lang="es-ES" sz="4300" b="1" i="1" dirty="0">
                <a:latin typeface="Arial Black" panose="020B0A04020102020204" pitchFamily="34" charset="0"/>
              </a:rPr>
              <a:t>TOTAL: $32900</a:t>
            </a:r>
          </a:p>
          <a:p>
            <a:pPr marL="0" indent="0">
              <a:buNone/>
            </a:pPr>
            <a:endParaRPr lang="es-ES" dirty="0">
              <a:latin typeface="Bahnschrift" panose="020B0502040204020203" pitchFamily="34" charset="0"/>
            </a:endParaRPr>
          </a:p>
          <a:p>
            <a:endParaRPr lang="es-AR" dirty="0"/>
          </a:p>
        </p:txBody>
      </p:sp>
      <p:pic>
        <p:nvPicPr>
          <p:cNvPr id="4098" name="Picture 2" descr="Empresario · 3d · personas · hombre · persona · signo · de · dólar · dinero  - foto stock © coramax (#7449619) | Stockfresh">
            <a:extLst>
              <a:ext uri="{FF2B5EF4-FFF2-40B4-BE49-F238E27FC236}">
                <a16:creationId xmlns:a16="http://schemas.microsoft.com/office/drawing/2014/main" id="{C5796098-5076-4F59-8FC4-8EA63706B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963" y="1690689"/>
            <a:ext cx="5306510" cy="421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761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2D8109-DB92-4CE4-AC1D-8D997828A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i="1" u="sng" dirty="0">
                <a:solidFill>
                  <a:srgbClr val="0000FF"/>
                </a:solidFill>
                <a:latin typeface="Arial Black" panose="020B0A04020102020204" pitchFamily="34" charset="0"/>
              </a:rPr>
              <a:t>HOJA DE PROCESOS</a:t>
            </a:r>
            <a:endParaRPr lang="es-AR" b="1" i="1" u="sng" dirty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9572D68-695C-4EC6-A43E-0197EC1ADF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8473027"/>
              </p:ext>
            </p:extLst>
          </p:nvPr>
        </p:nvGraphicFramePr>
        <p:xfrm>
          <a:off x="838199" y="1343592"/>
          <a:ext cx="10515600" cy="538475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226952">
                  <a:extLst>
                    <a:ext uri="{9D8B030D-6E8A-4147-A177-3AD203B41FA5}">
                      <a16:colId xmlns:a16="http://schemas.microsoft.com/office/drawing/2014/main" val="420593313"/>
                    </a:ext>
                  </a:extLst>
                </a:gridCol>
                <a:gridCol w="1188908">
                  <a:extLst>
                    <a:ext uri="{9D8B030D-6E8A-4147-A177-3AD203B41FA5}">
                      <a16:colId xmlns:a16="http://schemas.microsoft.com/office/drawing/2014/main" val="1714366947"/>
                    </a:ext>
                  </a:extLst>
                </a:gridCol>
                <a:gridCol w="3399460">
                  <a:extLst>
                    <a:ext uri="{9D8B030D-6E8A-4147-A177-3AD203B41FA5}">
                      <a16:colId xmlns:a16="http://schemas.microsoft.com/office/drawing/2014/main" val="2686147256"/>
                    </a:ext>
                  </a:extLst>
                </a:gridCol>
                <a:gridCol w="2584794">
                  <a:extLst>
                    <a:ext uri="{9D8B030D-6E8A-4147-A177-3AD203B41FA5}">
                      <a16:colId xmlns:a16="http://schemas.microsoft.com/office/drawing/2014/main" val="1955868393"/>
                    </a:ext>
                  </a:extLst>
                </a:gridCol>
                <a:gridCol w="2115486">
                  <a:extLst>
                    <a:ext uri="{9D8B030D-6E8A-4147-A177-3AD203B41FA5}">
                      <a16:colId xmlns:a16="http://schemas.microsoft.com/office/drawing/2014/main" val="2945352163"/>
                    </a:ext>
                  </a:extLst>
                </a:gridCol>
              </a:tblGrid>
              <a:tr h="772940">
                <a:tc>
                  <a:txBody>
                    <a:bodyPr/>
                    <a:lstStyle/>
                    <a:p>
                      <a:pPr marL="288290" marR="69215" indent="-215900" algn="ctr">
                        <a:spcAft>
                          <a:spcPts val="0"/>
                        </a:spcAft>
                      </a:pPr>
                      <a:r>
                        <a:rPr lang="es-ES" sz="1800" spc="-10" dirty="0">
                          <a:effectLst/>
                          <a:latin typeface="Bahnschrift" panose="020B0502040204020203" pitchFamily="34" charset="0"/>
                        </a:rPr>
                        <a:t>Operación </a:t>
                      </a:r>
                      <a:r>
                        <a:rPr lang="es-ES" sz="1800" spc="-20" dirty="0">
                          <a:effectLst/>
                          <a:latin typeface="Bahnschrift" panose="020B0502040204020203" pitchFamily="34" charset="0"/>
                        </a:rPr>
                        <a:t>nro.</a:t>
                      </a:r>
                      <a:endParaRPr lang="es-AR" sz="1800" dirty="0">
                        <a:effectLst/>
                        <a:latin typeface="Bahnschrift" panose="020B0502040204020203" pitchFamily="34" charset="0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3510" marR="85090" indent="-5588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800" spc="-10" dirty="0">
                          <a:effectLst/>
                          <a:latin typeface="Bahnschrift" panose="020B0502040204020203" pitchFamily="34" charset="0"/>
                        </a:rPr>
                        <a:t>Pieza </a:t>
                      </a:r>
                      <a:r>
                        <a:rPr lang="es-ES" sz="1800" spc="-20" dirty="0">
                          <a:effectLst/>
                          <a:latin typeface="Bahnschrift" panose="020B0502040204020203" pitchFamily="34" charset="0"/>
                        </a:rPr>
                        <a:t>Nro.</a:t>
                      </a:r>
                      <a:endParaRPr lang="es-AR" sz="1800" dirty="0">
                        <a:effectLst/>
                        <a:latin typeface="Bahnschrift" panose="020B0502040204020203" pitchFamily="34" charset="0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4145" algn="ctr">
                        <a:lnSpc>
                          <a:spcPts val="1570"/>
                        </a:lnSpc>
                      </a:pPr>
                      <a:r>
                        <a:rPr lang="es-ES" sz="1800" dirty="0">
                          <a:effectLst/>
                          <a:latin typeface="Bahnschrift" panose="020B0502040204020203" pitchFamily="34" charset="0"/>
                        </a:rPr>
                        <a:t>Tarea</a:t>
                      </a:r>
                      <a:r>
                        <a:rPr lang="es-ES" sz="1800" spc="-10" dirty="0">
                          <a:effectLst/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s-ES" sz="1800" dirty="0">
                          <a:effectLst/>
                          <a:latin typeface="Bahnschrift" panose="020B0502040204020203" pitchFamily="34" charset="0"/>
                        </a:rPr>
                        <a:t>a</a:t>
                      </a:r>
                      <a:r>
                        <a:rPr lang="es-ES" sz="1800" spc="-15" dirty="0">
                          <a:effectLst/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s-ES" sz="1800" spc="-10" dirty="0">
                          <a:effectLst/>
                          <a:latin typeface="Bahnschrift" panose="020B0502040204020203" pitchFamily="34" charset="0"/>
                        </a:rPr>
                        <a:t>desarrollar</a:t>
                      </a:r>
                      <a:endParaRPr lang="es-AR" sz="1800" dirty="0">
                        <a:effectLst/>
                        <a:latin typeface="Bahnschrift" panose="020B0502040204020203" pitchFamily="34" charset="0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 marR="76835" algn="ctr">
                        <a:spcAft>
                          <a:spcPts val="0"/>
                        </a:spcAft>
                      </a:pPr>
                      <a:r>
                        <a:rPr lang="es-ES" sz="1800" spc="-10">
                          <a:effectLst/>
                          <a:latin typeface="Bahnschrift" panose="020B0502040204020203" pitchFamily="34" charset="0"/>
                        </a:rPr>
                        <a:t>Herramientas, </a:t>
                      </a:r>
                      <a:r>
                        <a:rPr lang="es-ES" sz="1800">
                          <a:effectLst/>
                          <a:latin typeface="Bahnschrift" panose="020B0502040204020203" pitchFamily="34" charset="0"/>
                        </a:rPr>
                        <a:t>útiles y equipos a</a:t>
                      </a:r>
                      <a:endParaRPr lang="es-AR" sz="1800">
                        <a:effectLst/>
                        <a:latin typeface="Bahnschrift" panose="020B0502040204020203" pitchFamily="34" charset="0"/>
                      </a:endParaRPr>
                    </a:p>
                    <a:p>
                      <a:pPr marL="83820" marR="76835" algn="ctr">
                        <a:lnSpc>
                          <a:spcPts val="1530"/>
                        </a:lnSpc>
                        <a:spcAft>
                          <a:spcPts val="0"/>
                        </a:spcAft>
                      </a:pPr>
                      <a:r>
                        <a:rPr lang="es-ES" sz="1800" spc="-10">
                          <a:effectLst/>
                          <a:latin typeface="Bahnschrift" panose="020B0502040204020203" pitchFamily="34" charset="0"/>
                        </a:rPr>
                        <a:t>utilizar</a:t>
                      </a:r>
                      <a:endParaRPr lang="es-AR" sz="1800">
                        <a:effectLst/>
                        <a:latin typeface="Bahnschrift" panose="020B0502040204020203" pitchFamily="34" charset="0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91440" algn="ctr">
                        <a:spcAft>
                          <a:spcPts val="0"/>
                        </a:spcAft>
                      </a:pPr>
                      <a:r>
                        <a:rPr lang="es-ES" sz="1800" spc="-10">
                          <a:effectLst/>
                          <a:latin typeface="Bahnschrift" panose="020B0502040204020203" pitchFamily="34" charset="0"/>
                        </a:rPr>
                        <a:t>Elementos </a:t>
                      </a:r>
                      <a:r>
                        <a:rPr lang="es-ES" sz="1800" spc="-30">
                          <a:effectLst/>
                          <a:latin typeface="Bahnschrift" panose="020B0502040204020203" pitchFamily="34" charset="0"/>
                        </a:rPr>
                        <a:t>de </a:t>
                      </a:r>
                      <a:r>
                        <a:rPr lang="es-ES" sz="1800" spc="-10">
                          <a:effectLst/>
                          <a:latin typeface="Bahnschrift" panose="020B0502040204020203" pitchFamily="34" charset="0"/>
                        </a:rPr>
                        <a:t>protección</a:t>
                      </a:r>
                      <a:endParaRPr lang="es-AR" sz="1800">
                        <a:effectLst/>
                        <a:latin typeface="Bahnschrift" panose="020B0502040204020203" pitchFamily="34" charset="0"/>
                      </a:endParaRPr>
                    </a:p>
                    <a:p>
                      <a:pPr marL="93345" marR="93345" algn="ctr">
                        <a:lnSpc>
                          <a:spcPts val="1530"/>
                        </a:lnSpc>
                        <a:spcAft>
                          <a:spcPts val="0"/>
                        </a:spcAft>
                      </a:pPr>
                      <a:r>
                        <a:rPr lang="es-ES" sz="1800" spc="-10">
                          <a:effectLst/>
                          <a:latin typeface="Bahnschrift" panose="020B0502040204020203" pitchFamily="34" charset="0"/>
                        </a:rPr>
                        <a:t>personal</a:t>
                      </a:r>
                      <a:endParaRPr lang="es-AR" sz="1800">
                        <a:effectLst/>
                        <a:latin typeface="Bahnschrift" panose="020B0502040204020203" pitchFamily="34" charset="0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84565803"/>
                  </a:ext>
                </a:extLst>
              </a:tr>
              <a:tr h="1152953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effectLst/>
                          <a:latin typeface="Bahnschrift" panose="020B0502040204020203" pitchFamily="34" charset="0"/>
                        </a:rPr>
                        <a:t>1</a:t>
                      </a:r>
                      <a:endParaRPr lang="es-AR" sz="1800" dirty="0">
                        <a:effectLst/>
                        <a:latin typeface="Bahnschrift" panose="020B0502040204020203" pitchFamily="34" charset="0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effectLst/>
                          <a:latin typeface="Bahnschrift" panose="020B0502040204020203" pitchFamily="34" charset="0"/>
                        </a:rPr>
                        <a:t>8</a:t>
                      </a:r>
                      <a:endParaRPr lang="es-AR" sz="1800" dirty="0">
                        <a:effectLst/>
                        <a:latin typeface="Bahnschrift" panose="020B0502040204020203" pitchFamily="34" charset="0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effectLst/>
                          <a:latin typeface="Bahnschrift" panose="020B0502040204020203" pitchFamily="34" charset="0"/>
                        </a:rPr>
                        <a:t>CORTAR BASE</a:t>
                      </a:r>
                      <a:endParaRPr lang="es-AR" sz="1800" dirty="0">
                        <a:effectLst/>
                        <a:latin typeface="Bahnschrift" panose="020B0502040204020203" pitchFamily="34" charset="0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effectLst/>
                          <a:latin typeface="Bahnschrift" panose="020B0502040204020203" pitchFamily="34" charset="0"/>
                        </a:rPr>
                        <a:t>SERRUCHO, REGLA MILIMETRADA, ESCUADRA, LÁPIZ, ESCOFINA</a:t>
                      </a:r>
                      <a:endParaRPr lang="es-AR" sz="1800" dirty="0">
                        <a:effectLst/>
                        <a:latin typeface="Bahnschrift" panose="020B0502040204020203" pitchFamily="34" charset="0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effectLst/>
                          <a:latin typeface="Bahnschrift" panose="020B0502040204020203" pitchFamily="34" charset="0"/>
                        </a:rPr>
                        <a:t>GUANTES Y ANTIPARRAS</a:t>
                      </a:r>
                      <a:endParaRPr lang="es-AR" sz="1800" dirty="0">
                        <a:effectLst/>
                        <a:latin typeface="Bahnschrift" panose="020B0502040204020203" pitchFamily="34" charset="0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42800069"/>
                  </a:ext>
                </a:extLst>
              </a:tr>
              <a:tr h="1152953"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effectLst/>
                          <a:latin typeface="Bahnschrift" panose="020B0502040204020203" pitchFamily="34" charset="0"/>
                        </a:rPr>
                        <a:t>2</a:t>
                      </a:r>
                      <a:endParaRPr lang="es-AR" sz="1800">
                        <a:effectLst/>
                        <a:latin typeface="Bahnschrift" panose="020B0502040204020203" pitchFamily="34" charset="0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effectLst/>
                          <a:latin typeface="Bahnschrift" panose="020B0502040204020203" pitchFamily="34" charset="0"/>
                        </a:rPr>
                        <a:t>9</a:t>
                      </a:r>
                      <a:endParaRPr lang="es-AR" sz="1800">
                        <a:effectLst/>
                        <a:latin typeface="Bahnschrift" panose="020B0502040204020203" pitchFamily="34" charset="0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effectLst/>
                          <a:latin typeface="Bahnschrift" panose="020B0502040204020203" pitchFamily="34" charset="0"/>
                        </a:rPr>
                        <a:t>CORTAR TORRE</a:t>
                      </a:r>
                      <a:endParaRPr lang="es-AR" sz="1800" dirty="0">
                        <a:effectLst/>
                        <a:latin typeface="Bahnschrift" panose="020B0502040204020203" pitchFamily="34" charset="0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effectLst/>
                          <a:latin typeface="Bahnschrift" panose="020B0502040204020203" pitchFamily="34" charset="0"/>
                        </a:rPr>
                        <a:t>SERRUCHO, REGLA MILIMETRADA, ESCUADRA, LÁPIZ, ESCOFINA</a:t>
                      </a:r>
                      <a:endParaRPr lang="es-AR" sz="1800" dirty="0">
                        <a:effectLst/>
                        <a:latin typeface="Bahnschrift" panose="020B0502040204020203" pitchFamily="34" charset="0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effectLst/>
                          <a:latin typeface="Bahnschrift" panose="020B0502040204020203" pitchFamily="34" charset="0"/>
                        </a:rPr>
                        <a:t>GUANTES Y ANTIPARRAS</a:t>
                      </a:r>
                      <a:endParaRPr lang="es-AR" sz="1800">
                        <a:effectLst/>
                        <a:latin typeface="Bahnschrift" panose="020B0502040204020203" pitchFamily="34" charset="0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14832601"/>
                  </a:ext>
                </a:extLst>
              </a:tr>
              <a:tr h="864715"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effectLst/>
                          <a:latin typeface="Bahnschrift" panose="020B0502040204020203" pitchFamily="34" charset="0"/>
                        </a:rPr>
                        <a:t>3</a:t>
                      </a:r>
                      <a:endParaRPr lang="es-AR" sz="1800">
                        <a:effectLst/>
                        <a:latin typeface="Bahnschrift" panose="020B0502040204020203" pitchFamily="34" charset="0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effectLst/>
                          <a:latin typeface="Bahnschrift" panose="020B0502040204020203" pitchFamily="34" charset="0"/>
                        </a:rPr>
                        <a:t>8, 9</a:t>
                      </a:r>
                      <a:endParaRPr lang="es-AR" sz="1800">
                        <a:effectLst/>
                        <a:latin typeface="Bahnschrift" panose="020B0502040204020203" pitchFamily="34" charset="0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effectLst/>
                          <a:latin typeface="Bahnschrift" panose="020B0502040204020203" pitchFamily="34" charset="0"/>
                        </a:rPr>
                        <a:t>UNIR BASE CON TORRE</a:t>
                      </a:r>
                      <a:endParaRPr lang="es-AR" sz="1800">
                        <a:effectLst/>
                        <a:latin typeface="Bahnschrift" panose="020B0502040204020203" pitchFamily="34" charset="0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effectLst/>
                          <a:latin typeface="Bahnschrift" panose="020B0502040204020203" pitchFamily="34" charset="0"/>
                        </a:rPr>
                        <a:t>AGUJEREADORA, DESTORNILLADOR, TORNILLOS  </a:t>
                      </a:r>
                      <a:endParaRPr lang="es-AR" sz="1800" dirty="0">
                        <a:effectLst/>
                        <a:latin typeface="Bahnschrift" panose="020B0502040204020203" pitchFamily="34" charset="0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effectLst/>
                          <a:latin typeface="Bahnschrift" panose="020B0502040204020203" pitchFamily="34" charset="0"/>
                        </a:rPr>
                        <a:t>GUANTES Y ANTIPARRAS</a:t>
                      </a:r>
                      <a:endParaRPr lang="es-AR" sz="1800">
                        <a:effectLst/>
                        <a:latin typeface="Bahnschrift" panose="020B0502040204020203" pitchFamily="34" charset="0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52157279"/>
                  </a:ext>
                </a:extLst>
              </a:tr>
              <a:tr h="864715"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effectLst/>
                          <a:latin typeface="Bahnschrift" panose="020B0502040204020203" pitchFamily="34" charset="0"/>
                        </a:rPr>
                        <a:t>4</a:t>
                      </a:r>
                      <a:endParaRPr lang="es-AR" sz="1800">
                        <a:effectLst/>
                        <a:latin typeface="Bahnschrift" panose="020B0502040204020203" pitchFamily="34" charset="0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effectLst/>
                          <a:latin typeface="Bahnschrift" panose="020B0502040204020203" pitchFamily="34" charset="0"/>
                        </a:rPr>
                        <a:t>10, 9</a:t>
                      </a:r>
                      <a:endParaRPr lang="es-AR" sz="1800">
                        <a:effectLst/>
                        <a:latin typeface="Bahnschrift" panose="020B0502040204020203" pitchFamily="34" charset="0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effectLst/>
                          <a:latin typeface="Bahnschrift" panose="020B0502040204020203" pitchFamily="34" charset="0"/>
                        </a:rPr>
                        <a:t>UNIR BRAZO CON TORRE</a:t>
                      </a:r>
                      <a:endParaRPr lang="es-AR" sz="1800">
                        <a:effectLst/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s-ES" sz="1800"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  <a:endParaRPr lang="es-AR" sz="1800">
                        <a:effectLst/>
                        <a:latin typeface="Bahnschrift" panose="020B0502040204020203" pitchFamily="34" charset="0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effectLst/>
                          <a:latin typeface="Bahnschrift" panose="020B0502040204020203" pitchFamily="34" charset="0"/>
                        </a:rPr>
                        <a:t>AGUJEREADORA, DESTORNILLADOR, TORNILLOS  </a:t>
                      </a:r>
                      <a:endParaRPr lang="es-AR" sz="1800" dirty="0">
                        <a:effectLst/>
                        <a:latin typeface="Bahnschrift" panose="020B0502040204020203" pitchFamily="34" charset="0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effectLst/>
                          <a:latin typeface="Bahnschrift" panose="020B0502040204020203" pitchFamily="34" charset="0"/>
                        </a:rPr>
                        <a:t>GUANTES Y ANTIPARRAS</a:t>
                      </a:r>
                      <a:endParaRPr lang="es-AR" sz="1800" dirty="0">
                        <a:effectLst/>
                        <a:latin typeface="Bahnschrift" panose="020B0502040204020203" pitchFamily="34" charset="0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42824398"/>
                  </a:ext>
                </a:extLst>
              </a:tr>
              <a:tr h="576477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effectLst/>
                          <a:latin typeface="Bahnschrift" panose="020B0502040204020203" pitchFamily="34" charset="0"/>
                          <a:ea typeface="Arial MT"/>
                          <a:cs typeface="Arial MT"/>
                        </a:rPr>
                        <a:t>5</a:t>
                      </a:r>
                      <a:endParaRPr lang="es-AR" sz="1800" dirty="0">
                        <a:effectLst/>
                        <a:latin typeface="Bahnschrift" panose="020B0502040204020203" pitchFamily="34" charset="0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effectLst/>
                          <a:latin typeface="Bahnschrift" panose="020B0502040204020203" pitchFamily="34" charset="0"/>
                        </a:rPr>
                        <a:t>12, 9</a:t>
                      </a:r>
                      <a:endParaRPr lang="es-AR" sz="1800">
                        <a:effectLst/>
                        <a:latin typeface="Bahnschrift" panose="020B0502040204020203" pitchFamily="34" charset="0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effectLst/>
                          <a:latin typeface="Bahnschrift" panose="020B0502040204020203" pitchFamily="34" charset="0"/>
                        </a:rPr>
                        <a:t>COLOCAR HILO EN TORRE</a:t>
                      </a:r>
                      <a:endParaRPr lang="es-AR" sz="1800">
                        <a:effectLst/>
                        <a:latin typeface="Bahnschrift" panose="020B0502040204020203" pitchFamily="34" charset="0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  <a:endParaRPr lang="es-AR" sz="1800" dirty="0">
                        <a:effectLst/>
                        <a:latin typeface="Bahnschrift" panose="020B0502040204020203" pitchFamily="34" charset="0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effectLst/>
                          <a:latin typeface="Bahnschrift" panose="020B0502040204020203" pitchFamily="34" charset="0"/>
                        </a:rPr>
                        <a:t>GUANTES Y ANTIPARRAS</a:t>
                      </a:r>
                      <a:endParaRPr lang="es-AR" sz="1800" dirty="0">
                        <a:effectLst/>
                        <a:latin typeface="Bahnschrift" panose="020B0502040204020203" pitchFamily="34" charset="0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09848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65833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342</Words>
  <Application>Microsoft Office PowerPoint</Application>
  <PresentationFormat>Panorámica</PresentationFormat>
  <Paragraphs>68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Bahnschrift</vt:lpstr>
      <vt:lpstr>Calibri</vt:lpstr>
      <vt:lpstr>Calibri Light</vt:lpstr>
      <vt:lpstr>Tema de Office</vt:lpstr>
      <vt:lpstr>LA GRÚA MECÁNICA</vt:lpstr>
      <vt:lpstr>PROBLEMA A RESOLVER </vt:lpstr>
      <vt:lpstr>SOLUCIONES EN EL MERCADO</vt:lpstr>
      <vt:lpstr>SOLUCIÓN </vt:lpstr>
      <vt:lpstr>CROQUIS DE LA GRÚA</vt:lpstr>
      <vt:lpstr>MECANISMO DE LA GRÚA </vt:lpstr>
      <vt:lpstr>PLANO ELÉCTRICO DE LA GRÚA</vt:lpstr>
      <vt:lpstr>PRESUPUESTO</vt:lpstr>
      <vt:lpstr>HOJA DE PROCESOS</vt:lpstr>
      <vt:lpstr>PLANNING</vt:lpstr>
      <vt:lpstr>PROBLEMAS ENCONTRADOS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grúa mecánica </dc:title>
  <dc:creator>Admin</dc:creator>
  <cp:lastModifiedBy>Admin</cp:lastModifiedBy>
  <cp:revision>15</cp:revision>
  <dcterms:created xsi:type="dcterms:W3CDTF">2025-06-24T10:51:29Z</dcterms:created>
  <dcterms:modified xsi:type="dcterms:W3CDTF">2025-07-01T10:52:37Z</dcterms:modified>
</cp:coreProperties>
</file>