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embeddedFontLst>
    <p:embeddedFont>
      <p:font typeface="Proxima Nova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ProximaNova-regular.fntdata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ProximaNova-italic.fntdata"/><Relationship Id="rId23" Type="http://schemas.openxmlformats.org/officeDocument/2006/relationships/slide" Target="slides/slide19.xml"/><Relationship Id="rId45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ProximaNova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jpg"/><Relationship Id="rId4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Relationship Id="rId4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Information_systems" TargetMode="External"/><Relationship Id="rId4" Type="http://schemas.openxmlformats.org/officeDocument/2006/relationships/hyperlink" Target="https://en.wikipedia.org/wiki/Bait_(luring_substance)" TargetMode="External"/><Relationship Id="rId5" Type="http://schemas.openxmlformats.org/officeDocument/2006/relationships/hyperlink" Target="https://en.wikipedia.org/wiki/Surveillanc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8.jpg"/><Relationship Id="rId4" Type="http://schemas.openxmlformats.org/officeDocument/2006/relationships/image" Target="../media/image0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n.wikipedia.org/wiki/Black_hat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jpg"/><Relationship Id="rId4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gif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searchenterpriselinux.techtarget.com/definition/open-source" TargetMode="External"/><Relationship Id="rId4" Type="http://schemas.openxmlformats.org/officeDocument/2006/relationships/hyperlink" Target="http://searchenterpriselinux.techtarget.com/definition/Linux" TargetMode="External"/><Relationship Id="rId10" Type="http://schemas.openxmlformats.org/officeDocument/2006/relationships/image" Target="../media/image12.png"/><Relationship Id="rId9" Type="http://schemas.openxmlformats.org/officeDocument/2006/relationships/hyperlink" Target="http://searchenterpriselinux.techtarget.com/definition/Python" TargetMode="External"/><Relationship Id="rId5" Type="http://schemas.openxmlformats.org/officeDocument/2006/relationships/hyperlink" Target="http://searchcio-midmarket.techtarget.com/definition/Apache" TargetMode="External"/><Relationship Id="rId6" Type="http://schemas.openxmlformats.org/officeDocument/2006/relationships/hyperlink" Target="http://searchenterpriselinux.techtarget.com/definition/MySQL" TargetMode="External"/><Relationship Id="rId7" Type="http://schemas.openxmlformats.org/officeDocument/2006/relationships/hyperlink" Target="http://searchenterpriselinux.techtarget.com/definition/PHP" TargetMode="External"/><Relationship Id="rId8" Type="http://schemas.openxmlformats.org/officeDocument/2006/relationships/hyperlink" Target="http://searchenterpriselinux.techtarget.com/definition/Per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www.cacti.net/" TargetMode="External"/><Relationship Id="rId4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tedleymeralus.com" TargetMode="External"/><Relationship Id="rId4" Type="http://schemas.openxmlformats.org/officeDocument/2006/relationships/hyperlink" Target="http://www.github.com/TechGameTeddy" TargetMode="External"/><Relationship Id="rId5" Type="http://schemas.openxmlformats.org/officeDocument/2006/relationships/hyperlink" Target="https://www.linkedin.com/in/tmeralus" TargetMode="External"/><Relationship Id="rId6" Type="http://schemas.openxmlformats.org/officeDocument/2006/relationships/image" Target="../media/image2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0" y="228975"/>
            <a:ext cx="8520600" cy="1229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Linux Learning Workshop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-279375" y="197897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Instructor: Tedley Meralus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Date: 03.27.17</a:t>
            </a:r>
          </a:p>
        </p:txBody>
      </p:sp>
      <p:pic>
        <p:nvPicPr>
          <p:cNvPr descr="linuxlearningscholar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700" y="1561637"/>
            <a:ext cx="25146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Route</a:t>
            </a:r>
            <a:r>
              <a:rPr lang="en"/>
              <a:t>	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4339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2400">
                <a:solidFill>
                  <a:srgbClr val="33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Route</a:t>
            </a:r>
            <a:r>
              <a:rPr b="1" lang="en" sz="2400">
                <a:solidFill>
                  <a:srgbClr val="33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Command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route</a:t>
            </a:r>
            <a:r>
              <a:rPr lang="en" sz="2400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command also shows and manipulate 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ip</a:t>
            </a:r>
            <a:r>
              <a:rPr lang="en" sz="2400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routing table. To see default routing table in 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Linux</a:t>
            </a:r>
            <a:r>
              <a:rPr lang="en" sz="2400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type the following command.</a:t>
            </a:r>
          </a:p>
          <a:p>
            <a:pPr lvl="0" rtl="0">
              <a:lnSpc>
                <a:spcPct val="1425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051E3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726" y="214475"/>
            <a:ext cx="3756974" cy="47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3600" y="2144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Adding and deleting routes 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16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Route Adding</a:t>
            </a:r>
          </a:p>
          <a:p>
            <a:pPr lvl="0" rtl="0">
              <a:lnSpc>
                <a:spcPct val="1425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51E30"/>
                </a:highlight>
                <a:latin typeface="Verdana"/>
                <a:ea typeface="Verdana"/>
                <a:cs typeface="Verdana"/>
                <a:sym typeface="Verdana"/>
              </a:rPr>
              <a:t># route add -net 10.10.10.0/24 gw 192.168.0.1</a:t>
            </a:r>
          </a:p>
          <a:p>
            <a:pPr lvl="0" rtl="0">
              <a:lnSpc>
                <a:spcPct val="1425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051E3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16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Route Deleting</a:t>
            </a:r>
          </a:p>
          <a:p>
            <a:pPr lvl="0" rtl="0">
              <a:lnSpc>
                <a:spcPct val="1425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51E30"/>
                </a:highlight>
                <a:latin typeface="Verdana"/>
                <a:ea typeface="Verdana"/>
                <a:cs typeface="Verdana"/>
                <a:sym typeface="Verdana"/>
              </a:rPr>
              <a:t># route del -net 10.10.10.0/24 gw 192.168.0.1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103" y="207575"/>
            <a:ext cx="3217771" cy="241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5250" y="2618375"/>
            <a:ext cx="2199849" cy="24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Honeypots </a:t>
            </a:r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hacked? Use a honeypot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362" y="1550400"/>
            <a:ext cx="351472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Honeypot?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honeypot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computer security mechanism set to detect, deflect, or, in some manner, counteract attempts at unauthorized use of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information systems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is similar to the police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baiting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criminal, conducting undercover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surveillance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and finally punishing the criminal.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Reasons to use </a:t>
            </a:r>
          </a:p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 not Winnie the Pooh, Honeypots 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362" y="1550400"/>
            <a:ext cx="351472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x="256900" y="253550"/>
            <a:ext cx="8123100" cy="54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Low false positives, high success</a:t>
            </a:r>
          </a:p>
        </p:txBody>
      </p:sp>
      <p:sp>
        <p:nvSpPr>
          <p:cNvPr id="156" name="Shape 156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ctrTitle"/>
          </p:nvPr>
        </p:nvSpPr>
        <p:spPr>
          <a:xfrm>
            <a:off x="256900" y="253550"/>
            <a:ext cx="8123100" cy="54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Ability to Confuse Hackers </a:t>
            </a:r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ctrTitle"/>
          </p:nvPr>
        </p:nvSpPr>
        <p:spPr>
          <a:xfrm>
            <a:off x="256900" y="253550"/>
            <a:ext cx="8123100" cy="54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Only a time sink, if you allow it</a:t>
            </a:r>
          </a:p>
        </p:txBody>
      </p:sp>
      <p:sp>
        <p:nvSpPr>
          <p:cNvPr id="168" name="Shape 168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ctrTitle"/>
          </p:nvPr>
        </p:nvSpPr>
        <p:spPr>
          <a:xfrm>
            <a:off x="256900" y="253550"/>
            <a:ext cx="8123100" cy="54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Training for a Security Team</a:t>
            </a:r>
          </a:p>
        </p:txBody>
      </p:sp>
      <p:sp>
        <p:nvSpPr>
          <p:cNvPr id="174" name="Shape 174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ctrTitle"/>
          </p:nvPr>
        </p:nvSpPr>
        <p:spPr>
          <a:xfrm>
            <a:off x="256900" y="253550"/>
            <a:ext cx="8123100" cy="54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Just like Linux, There are free tools </a:t>
            </a:r>
          </a:p>
        </p:txBody>
      </p:sp>
      <p:sp>
        <p:nvSpPr>
          <p:cNvPr id="180" name="Shape 180"/>
          <p:cNvSpPr txBox="1"/>
          <p:nvPr>
            <p:ph idx="1" type="subTitle"/>
          </p:nvPr>
        </p:nvSpPr>
        <p:spPr>
          <a:xfrm>
            <a:off x="256900" y="1080337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http://www.darkreading.com/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Networking in Linux 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Practic</a:t>
            </a:r>
            <a:r>
              <a:rPr lang="en"/>
              <a:t>al Networking concepts in Linux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0"/>
            <a:ext cx="6490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974" y="0"/>
            <a:ext cx="5208275" cy="52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ctrTitle"/>
          </p:nvPr>
        </p:nvSpPr>
        <p:spPr>
          <a:xfrm>
            <a:off x="510450" y="377725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What types of </a:t>
            </a:r>
            <a:r>
              <a:rPr lang="en"/>
              <a:t>Honeypots  are there? 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75" y="2203275"/>
            <a:ext cx="3186250" cy="286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4400" y="2272925"/>
            <a:ext cx="4126500" cy="25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7155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Production honeypots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are: </a:t>
            </a:r>
          </a:p>
          <a:p>
            <a:pPr indent="-228600" lvl="0" marL="457200" rtl="0">
              <a:spcBef>
                <a:spcPts val="0"/>
              </a:spcBef>
              <a:buClr>
                <a:srgbClr val="222222"/>
              </a:buClr>
              <a:buFont typeface="Arial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easy to use</a:t>
            </a:r>
          </a:p>
          <a:p>
            <a:pPr indent="-228600" lvl="0" marL="457200" rtl="0">
              <a:spcBef>
                <a:spcPts val="0"/>
              </a:spcBef>
              <a:buClr>
                <a:srgbClr val="222222"/>
              </a:buClr>
              <a:buFont typeface="Arial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capture only limited information </a:t>
            </a:r>
          </a:p>
          <a:p>
            <a:pPr indent="-228600" lvl="0" marL="457200" rtl="0">
              <a:spcBef>
                <a:spcPts val="0"/>
              </a:spcBef>
              <a:buClr>
                <a:srgbClr val="222222"/>
              </a:buClr>
              <a:buFont typeface="Arial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primarily by companies or corporations.</a:t>
            </a:r>
          </a:p>
          <a:p>
            <a:pPr indent="-228600" lvl="0" marL="457200" rtl="0">
              <a:spcBef>
                <a:spcPts val="0"/>
              </a:spcBef>
              <a:buClr>
                <a:srgbClr val="222222"/>
              </a:buClr>
              <a:buFont typeface="Arial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Production honeypots are placed inside the production network with other production servers by an organization to improve their overall state of security. </a:t>
            </a:r>
          </a:p>
          <a:p>
            <a:pPr indent="-228600" lvl="0" marL="457200" rtl="0">
              <a:spcBef>
                <a:spcPts val="0"/>
              </a:spcBef>
              <a:buClr>
                <a:srgbClr val="222222"/>
              </a:buClr>
              <a:buFont typeface="Arial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low-interaction honeypots, which are easier to deploy. </a:t>
            </a:r>
          </a:p>
          <a:p>
            <a:pPr indent="-228600" lvl="0" marL="457200" rtl="0">
              <a:spcBef>
                <a:spcPts val="0"/>
              </a:spcBef>
              <a:buClr>
                <a:srgbClr val="222222"/>
              </a:buClr>
              <a:buFont typeface="Arial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 give less information about the attacks or attackers than research honeypots.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7155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Research honeypots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are: 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gather information about the motives and tactics of the </a:t>
            </a:r>
            <a:r>
              <a:rPr lang="en">
                <a:solidFill>
                  <a:srgbClr val="0B0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Black hat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community targeting different networks. 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 not add direct value to a specific organization 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used to research the threats that organizations face and to learn how to better protect against those threats.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complex to deploy and maintain 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capture extensive information</a:t>
            </a:r>
          </a:p>
          <a:p>
            <a:pPr indent="-228600" lvl="0" marL="457200" rtl="0">
              <a:spcBef>
                <a:spcPts val="0"/>
              </a:spcBef>
              <a:buFont typeface="Arial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used primarily by research, military, or government organizations.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50" y="67575"/>
            <a:ext cx="7794175" cy="500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>
                <a:solidFill>
                  <a:srgbClr val="FFFFFF"/>
                </a:solidFill>
              </a:rPr>
              <a:t>Hackers Get Honeypots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0" name="Shape 220"/>
          <p:cNvSpPr txBox="1"/>
          <p:nvPr>
            <p:ph idx="1" type="subTitle"/>
          </p:nvPr>
        </p:nvSpPr>
        <p:spPr>
          <a:xfrm>
            <a:off x="510450" y="3182325"/>
            <a:ext cx="4749600" cy="141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a honeypot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 monitor data breaches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Find out leaks of breaches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Patch up breaches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122" y="40800"/>
            <a:ext cx="4824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Lets use LAMP</a:t>
            </a:r>
          </a:p>
        </p:txBody>
      </p:sp>
      <p:sp>
        <p:nvSpPr>
          <p:cNvPr id="232" name="Shape 23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Practical Networking concepts in Linux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152475"/>
            <a:ext cx="2355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LAMP?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1510850" y="91975"/>
            <a:ext cx="63720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0" y="510078"/>
            <a:ext cx="6191250" cy="412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550" y="2051825"/>
            <a:ext cx="2581599" cy="258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876298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90550" y="1428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LAMP	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7155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6C6C6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LAMP is an </a:t>
            </a:r>
            <a:r>
              <a:rPr lang="en" sz="2400" u="sng">
                <a:solidFill>
                  <a:srgbClr val="00B3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open source</a:t>
            </a:r>
            <a:r>
              <a:rPr lang="en" sz="2400">
                <a:solidFill>
                  <a:srgbClr val="6C6C6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Web development platform that uses </a:t>
            </a:r>
            <a:r>
              <a:rPr lang="en" sz="2400" u="sng">
                <a:solidFill>
                  <a:srgbClr val="00B3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Linux</a:t>
            </a:r>
            <a:r>
              <a:rPr lang="en" sz="2400">
                <a:solidFill>
                  <a:srgbClr val="6C6C6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as the operating system, </a:t>
            </a:r>
            <a:r>
              <a:rPr lang="en" sz="2400" u="sng">
                <a:solidFill>
                  <a:srgbClr val="00B3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Apache</a:t>
            </a:r>
            <a:r>
              <a:rPr lang="en" sz="2400">
                <a:solidFill>
                  <a:srgbClr val="6C6C6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as the Web server, </a:t>
            </a:r>
            <a:r>
              <a:rPr lang="en" sz="2400" u="sng">
                <a:solidFill>
                  <a:srgbClr val="00B3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MySQL</a:t>
            </a:r>
            <a:r>
              <a:rPr lang="en" sz="2400">
                <a:solidFill>
                  <a:srgbClr val="6C6C6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as the relational database management system and </a:t>
            </a:r>
            <a:r>
              <a:rPr lang="en" sz="2400" u="sng">
                <a:solidFill>
                  <a:srgbClr val="00B3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7"/>
              </a:rPr>
              <a:t>PHP</a:t>
            </a:r>
            <a:r>
              <a:rPr lang="en" sz="2400">
                <a:solidFill>
                  <a:srgbClr val="6C6C6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as the object-oriented scripting language. (Sometimes </a:t>
            </a:r>
            <a:r>
              <a:rPr lang="en" sz="2400" u="sng">
                <a:solidFill>
                  <a:srgbClr val="00B3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8"/>
              </a:rPr>
              <a:t>Perl</a:t>
            </a:r>
            <a:r>
              <a:rPr lang="en" sz="2400">
                <a:solidFill>
                  <a:srgbClr val="6C6C6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2400" u="sng">
                <a:solidFill>
                  <a:srgbClr val="00B3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9"/>
              </a:rPr>
              <a:t>Python</a:t>
            </a:r>
            <a:r>
              <a:rPr lang="en" sz="2400">
                <a:solidFill>
                  <a:srgbClr val="6C6C6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used instead of PHP.)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0775" y="2809875"/>
            <a:ext cx="6976574" cy="20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FFFFFF"/>
                </a:solidFill>
              </a:rPr>
              <a:t>Lets use a LAMP STACK	</a:t>
            </a:r>
            <a:r>
              <a:rPr lang="e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53" name="Shape 253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Practical Networking concepts in Linux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LAMP stack 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LAMP stack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popular open source web platform commonly used to run dynamic web sites and servers. It includes Linux, Apache, MySQL, and PHP/Python/Perl and is considered by many the platform of choice for development and deployment of high performance web applications which require a solid and reliable foundation.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 Software 	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Cacti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is an open source web based network monitoring tool front-end for the data logging tool called RRDtool.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It’s allow users to check the services at an interval of time and resulting in the graph format. For more information about Cacti refer the </a:t>
            </a:r>
            <a:r>
              <a:rPr lang="en">
                <a:solidFill>
                  <a:srgbClr val="328EC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official website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</a:p>
        </p:txBody>
      </p:sp>
      <p:sp>
        <p:nvSpPr>
          <p:cNvPr id="266" name="Shape 26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7" name="Shape 267" title="cacti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200" y="1249675"/>
            <a:ext cx="48768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19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that we have a web server lets move it to the cloud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8100"/>
            <a:ext cx="8674650" cy="39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the Cloud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practice of using a network of remote servers hosted on the Internet to store, manage, and process data, rather than a local server or a personal computer.</a:t>
            </a:r>
          </a:p>
        </p:txBody>
      </p:sp>
      <p:sp>
        <p:nvSpPr>
          <p:cNvPr id="282" name="Shape 28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022" y="1017725"/>
            <a:ext cx="4312675" cy="419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5090"/>
            <a:ext cx="8282975" cy="5011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FFFFFF"/>
                </a:solidFill>
              </a:rPr>
              <a:t>Examples of Cloud Computing </a:t>
            </a:r>
          </a:p>
        </p:txBody>
      </p:sp>
      <p:sp>
        <p:nvSpPr>
          <p:cNvPr id="297" name="Shape 297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Practical Networking concepts in Linux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75" y="29989"/>
            <a:ext cx="8366052" cy="50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 with the Instructor	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Name: </a:t>
            </a:r>
            <a:r>
              <a:rPr b="1" lang="en"/>
              <a:t>Tedley Meralus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email:tmeralus@gmail.com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Url: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www.tedleymeralus.com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Twitter: @TechGameTeddy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4"/>
              </a:rPr>
              <a:t>www.github.com/TechGameTeddy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Instagram: @TechGameTeddy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LInkedin name: </a:t>
            </a:r>
            <a:r>
              <a:rPr lang="en" u="sng">
                <a:solidFill>
                  <a:srgbClr val="6611CC"/>
                </a:solidFill>
                <a:highlight>
                  <a:srgbClr val="FAFAFA"/>
                </a:highlight>
                <a:hlinkClick r:id="rId5"/>
              </a:rPr>
              <a:t>https://www.linkedin.com/in/tmeralus</a:t>
            </a:r>
          </a:p>
        </p:txBody>
      </p:sp>
      <p:pic>
        <p:nvPicPr>
          <p:cNvPr descr="tmeheadshot.jpg" id="309" name="Shape 3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0774" y="377274"/>
            <a:ext cx="2662599" cy="26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Networking and Troubleshooting commands	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2250">
                <a:solidFill>
                  <a:srgbClr val="33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Ifconfig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b="1" sz="2250">
              <a:solidFill>
                <a:srgbClr val="33669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2250">
                <a:solidFill>
                  <a:srgbClr val="33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Iwconfig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iwconfig</a:t>
            </a:r>
            <a:r>
              <a:rPr lang="en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command in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Linux</a:t>
            </a:r>
            <a:r>
              <a:rPr lang="en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use to configure a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wireless network interface</a:t>
            </a:r>
            <a:r>
              <a:rPr lang="en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You can see and set the basic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Wi-Fi</a:t>
            </a:r>
            <a:r>
              <a:rPr lang="en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details like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SSID</a:t>
            </a:r>
            <a:r>
              <a:rPr lang="en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channel and encryption. You can refer man page of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iwconfig</a:t>
            </a:r>
            <a:r>
              <a:rPr lang="en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know more.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 you turn it off then on again? 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3840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2400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enable</a:t>
            </a:r>
            <a:r>
              <a:rPr lang="en" sz="2400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disable</a:t>
            </a:r>
            <a:r>
              <a:rPr lang="en" sz="2400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specific Interface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16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Enable eth0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6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Ifup eth0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6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16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Disable eth0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6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Ifdown eth0 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b="1" sz="16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4388075" y="1208700"/>
            <a:ext cx="41910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225" y="1017725"/>
            <a:ext cx="4260124" cy="36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05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19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Promiscuous mode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Ifconfig eth0 - promisc</a:t>
            </a:r>
          </a:p>
          <a:p>
            <a:pPr lvl="0">
              <a:spcBef>
                <a:spcPts val="0"/>
              </a:spcBef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Network interface</a:t>
            </a:r>
            <a:r>
              <a:rPr lang="en" sz="1350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only received packets belongs to that particular 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NIC</a:t>
            </a:r>
            <a:r>
              <a:rPr lang="en" sz="1350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If you put interface in 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promiscuous</a:t>
            </a:r>
            <a:r>
              <a:rPr lang="en" sz="1350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mode it will received all the packets. This is very useful to capture packets and analyze later. For this you may require superuser access.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rgbClr val="27272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rgbClr val="27272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Ping Pong and Traceroute  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PING</a:t>
            </a:r>
            <a:r>
              <a:rPr lang="en" sz="2400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Packet INternet Groper</a:t>
            </a:r>
            <a:r>
              <a:rPr lang="en" sz="2400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1350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command is the best way to test connectivity between 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two nodes</a:t>
            </a:r>
            <a:r>
              <a:rPr lang="en" sz="1350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Whether it is 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Local Area Network</a:t>
            </a:r>
            <a:r>
              <a:rPr lang="en" sz="1350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LAN</a:t>
            </a:r>
            <a:r>
              <a:rPr lang="en" sz="1350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or 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Wide Area Network</a:t>
            </a:r>
            <a:r>
              <a:rPr lang="en" sz="1350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WAN</a:t>
            </a:r>
            <a:r>
              <a:rPr lang="en" sz="1350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 Ping use 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ICMP</a:t>
            </a:r>
            <a:r>
              <a:rPr lang="en" sz="1350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Internet Control Message Protocol</a:t>
            </a:r>
            <a:r>
              <a:rPr lang="en" sz="1350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to communicate to other devices. You can ping host name of 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ip address</a:t>
            </a:r>
            <a:r>
              <a:rPr lang="en" sz="1350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using below command.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rgbClr val="27272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350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Ping 8.8.8.8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traceroute</a:t>
            </a:r>
            <a:r>
              <a:rPr lang="en" sz="1350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network troubleshooting utility which shows number of hops taken to reach destination also determine packets traveling path. Below we are tracing route to global </a:t>
            </a: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DNS server IP Address</a:t>
            </a:r>
            <a:r>
              <a:rPr lang="en" sz="1350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able to reach destination also shows path of that packet is traveling.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rgbClr val="27272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50">
              <a:solidFill>
                <a:srgbClr val="27272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NETSTAT 	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4339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2400">
                <a:solidFill>
                  <a:srgbClr val="33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NETSTAT Command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Netstat</a:t>
            </a:r>
            <a:r>
              <a:rPr lang="en" sz="2400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Network Statistic</a:t>
            </a:r>
            <a:r>
              <a:rPr lang="en" sz="2400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command display connection info, routing table information etc. To displays routing table information use option as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-r</a:t>
            </a:r>
            <a:r>
              <a:rPr lang="en" sz="2400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200" y="245850"/>
            <a:ext cx="4135175" cy="46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NSLookup		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4339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2400">
                <a:solidFill>
                  <a:srgbClr val="3366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NSLookup Command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nslookup</a:t>
            </a:r>
            <a:r>
              <a:rPr lang="en" sz="2400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command also use to find out 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DNS</a:t>
            </a:r>
            <a:r>
              <a:rPr lang="en" sz="2400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related query. The following examples shows 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Record</a:t>
            </a:r>
            <a:r>
              <a:rPr lang="en" sz="2400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IP Address</a:t>
            </a:r>
            <a:r>
              <a:rPr lang="en" sz="2400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of 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tecmint.com</a:t>
            </a:r>
            <a:r>
              <a:rPr lang="en" sz="2400">
                <a:solidFill>
                  <a:srgbClr val="27272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550" y="1017728"/>
            <a:ext cx="4124325" cy="33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