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1904F53-B41B-41EB-963F-23890CAA3B41}">
  <a:tblStyle styleId="{71904F53-B41B-41EB-963F-23890CAA3B41}"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jpg"/><Relationship Id="rId4"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inite.com/put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0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source.com/resources/what-open-sour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youtube.com/v/yVpbFMhOAwE" TargetMode="External"/><Relationship Id="rId4"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jp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228975"/>
            <a:ext cx="8520600" cy="1229700"/>
          </a:xfrm>
          <a:prstGeom prst="rect">
            <a:avLst/>
          </a:prstGeom>
        </p:spPr>
        <p:txBody>
          <a:bodyPr anchorCtr="0" anchor="b" bIns="91425" lIns="91425" rIns="91425" tIns="91425">
            <a:noAutofit/>
          </a:bodyPr>
          <a:lstStyle/>
          <a:p>
            <a:pPr lvl="0">
              <a:spcBef>
                <a:spcPts val="0"/>
              </a:spcBef>
              <a:buNone/>
            </a:pPr>
            <a:r>
              <a:rPr lang="en"/>
              <a:t>Linux Learning Workshop</a:t>
            </a:r>
          </a:p>
        </p:txBody>
      </p:sp>
      <p:sp>
        <p:nvSpPr>
          <p:cNvPr id="55" name="Shape 55"/>
          <p:cNvSpPr txBox="1"/>
          <p:nvPr>
            <p:ph idx="1" type="subTitle"/>
          </p:nvPr>
        </p:nvSpPr>
        <p:spPr>
          <a:xfrm>
            <a:off x="-279375" y="1978975"/>
            <a:ext cx="8520600" cy="792600"/>
          </a:xfrm>
          <a:prstGeom prst="rect">
            <a:avLst/>
          </a:prstGeom>
        </p:spPr>
        <p:txBody>
          <a:bodyPr anchorCtr="0" anchor="t" bIns="91425" lIns="91425" rIns="91425" tIns="91425">
            <a:noAutofit/>
          </a:bodyPr>
          <a:lstStyle/>
          <a:p>
            <a:pPr lvl="0">
              <a:spcBef>
                <a:spcPts val="0"/>
              </a:spcBef>
              <a:buNone/>
            </a:pPr>
            <a:r>
              <a:rPr lang="en">
                <a:solidFill>
                  <a:srgbClr val="000000"/>
                </a:solidFill>
              </a:rPr>
              <a:t>Instructor: Tedley Meralus</a:t>
            </a:r>
          </a:p>
          <a:p>
            <a:pPr lvl="0">
              <a:spcBef>
                <a:spcPts val="0"/>
              </a:spcBef>
              <a:buNone/>
            </a:pPr>
            <a:r>
              <a:rPr lang="en">
                <a:solidFill>
                  <a:srgbClr val="000000"/>
                </a:solidFill>
              </a:rPr>
              <a:t>Date: 03.13.17</a:t>
            </a:r>
          </a:p>
        </p:txBody>
      </p:sp>
      <p:pic>
        <p:nvPicPr>
          <p:cNvPr descr="linuxlearningscholar.png" id="56" name="Shape 56"/>
          <p:cNvPicPr preferRelativeResize="0"/>
          <p:nvPr/>
        </p:nvPicPr>
        <p:blipFill>
          <a:blip r:embed="rId3">
            <a:alphaModFix/>
          </a:blip>
          <a:stretch>
            <a:fillRect/>
          </a:stretch>
        </p:blipFill>
        <p:spPr>
          <a:xfrm>
            <a:off x="6317700" y="1561637"/>
            <a:ext cx="2514600" cy="307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80325"/>
            <a:ext cx="8520600" cy="572700"/>
          </a:xfrm>
          <a:prstGeom prst="rect">
            <a:avLst/>
          </a:prstGeom>
        </p:spPr>
        <p:txBody>
          <a:bodyPr anchorCtr="0" anchor="t" bIns="91425" lIns="91425" rIns="91425" tIns="91425">
            <a:noAutofit/>
          </a:bodyPr>
          <a:lstStyle/>
          <a:p>
            <a:pPr lvl="0" algn="ctr">
              <a:spcBef>
                <a:spcPts val="0"/>
              </a:spcBef>
              <a:buNone/>
            </a:pPr>
            <a:r>
              <a:rPr lang="en"/>
              <a:t>Linux in the workplace </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Why-Linux-is-Good-for-Businesses.jpg" id="113" name="Shape 113"/>
          <p:cNvPicPr preferRelativeResize="0"/>
          <p:nvPr/>
        </p:nvPicPr>
        <p:blipFill>
          <a:blip r:embed="rId3">
            <a:alphaModFix/>
          </a:blip>
          <a:stretch>
            <a:fillRect/>
          </a:stretch>
        </p:blipFill>
        <p:spPr>
          <a:xfrm>
            <a:off x="225675" y="904303"/>
            <a:ext cx="3710550" cy="4069224"/>
          </a:xfrm>
          <a:prstGeom prst="rect">
            <a:avLst/>
          </a:prstGeom>
          <a:noFill/>
          <a:ln>
            <a:noFill/>
          </a:ln>
        </p:spPr>
      </p:pic>
      <p:pic>
        <p:nvPicPr>
          <p:cNvPr descr="Question-open-source.jpg" id="114" name="Shape 114"/>
          <p:cNvPicPr preferRelativeResize="0"/>
          <p:nvPr/>
        </p:nvPicPr>
        <p:blipFill>
          <a:blip r:embed="rId4">
            <a:alphaModFix/>
          </a:blip>
          <a:stretch>
            <a:fillRect/>
          </a:stretch>
        </p:blipFill>
        <p:spPr>
          <a:xfrm>
            <a:off x="3936225" y="904308"/>
            <a:ext cx="5187856" cy="406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80325"/>
            <a:ext cx="8520600" cy="572700"/>
          </a:xfrm>
          <a:prstGeom prst="rect">
            <a:avLst/>
          </a:prstGeom>
        </p:spPr>
        <p:txBody>
          <a:bodyPr anchorCtr="0" anchor="t" bIns="91425" lIns="91425" rIns="91425" tIns="91425">
            <a:noAutofit/>
          </a:bodyPr>
          <a:lstStyle/>
          <a:p>
            <a:pPr indent="0" lvl="0" marL="50800" rtl="0" algn="ctr">
              <a:lnSpc>
                <a:spcPct val="125000"/>
              </a:lnSpc>
              <a:spcBef>
                <a:spcPts val="0"/>
              </a:spcBef>
              <a:buNone/>
            </a:pPr>
            <a:r>
              <a:rPr b="1" lang="en" sz="2400">
                <a:solidFill>
                  <a:srgbClr val="000000"/>
                </a:solidFill>
                <a:highlight>
                  <a:srgbClr val="FFFFFF"/>
                </a:highlight>
                <a:latin typeface="Trebuchet MS"/>
                <a:ea typeface="Trebuchet MS"/>
                <a:cs typeface="Trebuchet MS"/>
                <a:sym typeface="Trebuchet MS"/>
              </a:rPr>
              <a:t>OTRS </a:t>
            </a:r>
            <a:r>
              <a:rPr lang="en" sz="2400">
                <a:solidFill>
                  <a:srgbClr val="000000"/>
                </a:solidFill>
                <a:highlight>
                  <a:srgbClr val="FFFFFF"/>
                </a:highlight>
                <a:latin typeface="Trebuchet MS"/>
                <a:ea typeface="Trebuchet MS"/>
                <a:cs typeface="Trebuchet MS"/>
                <a:sym typeface="Trebuchet MS"/>
              </a:rPr>
              <a:t> Ticket Request System</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gentNavigationBar.png" id="121" name="Shape 121"/>
          <p:cNvPicPr preferRelativeResize="0"/>
          <p:nvPr/>
        </p:nvPicPr>
        <p:blipFill>
          <a:blip r:embed="rId3">
            <a:alphaModFix/>
          </a:blip>
          <a:stretch>
            <a:fillRect/>
          </a:stretch>
        </p:blipFill>
        <p:spPr>
          <a:xfrm>
            <a:off x="62900" y="734237"/>
            <a:ext cx="9143999" cy="4601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Content Management </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ontent-management-system-in-mumbai.jpg" id="128" name="Shape 128"/>
          <p:cNvPicPr preferRelativeResize="0"/>
          <p:nvPr/>
        </p:nvPicPr>
        <p:blipFill>
          <a:blip r:embed="rId3">
            <a:alphaModFix/>
          </a:blip>
          <a:stretch>
            <a:fillRect/>
          </a:stretch>
        </p:blipFill>
        <p:spPr>
          <a:xfrm>
            <a:off x="110800" y="1152475"/>
            <a:ext cx="8900799" cy="384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NETWORK BANDWIDTH UTILIZATION </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shot-monitoring.png" id="135" name="Shape 135"/>
          <p:cNvPicPr preferRelativeResize="0"/>
          <p:nvPr/>
        </p:nvPicPr>
        <p:blipFill>
          <a:blip r:embed="rId3">
            <a:alphaModFix/>
          </a:blip>
          <a:stretch>
            <a:fillRect/>
          </a:stretch>
        </p:blipFill>
        <p:spPr>
          <a:xfrm>
            <a:off x="0" y="88025"/>
            <a:ext cx="9143997" cy="4967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LETS GET STARTED</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letsgetstarted.png" id="142" name="Shape 142"/>
          <p:cNvPicPr preferRelativeResize="0"/>
          <p:nvPr/>
        </p:nvPicPr>
        <p:blipFill>
          <a:blip r:embed="rId3">
            <a:alphaModFix/>
          </a:blip>
          <a:stretch>
            <a:fillRect/>
          </a:stretch>
        </p:blipFill>
        <p:spPr>
          <a:xfrm>
            <a:off x="4" y="-5669"/>
            <a:ext cx="9143999" cy="5149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43200"/>
            <a:ext cx="8520600" cy="572700"/>
          </a:xfrm>
          <a:prstGeom prst="rect">
            <a:avLst/>
          </a:prstGeom>
        </p:spPr>
        <p:txBody>
          <a:bodyPr anchorCtr="0" anchor="t" bIns="91425" lIns="91425" rIns="91425" tIns="91425">
            <a:noAutofit/>
          </a:bodyPr>
          <a:lstStyle/>
          <a:p>
            <a:pPr lvl="0" algn="ctr">
              <a:spcBef>
                <a:spcPts val="0"/>
              </a:spcBef>
              <a:buNone/>
            </a:pPr>
            <a:r>
              <a:rPr lang="en"/>
              <a:t>Logging In</a:t>
            </a:r>
          </a:p>
        </p:txBody>
      </p:sp>
      <p:sp>
        <p:nvSpPr>
          <p:cNvPr id="148" name="Shape 148"/>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ctr">
              <a:spcBef>
                <a:spcPts val="0"/>
              </a:spcBef>
              <a:buNone/>
            </a:pPr>
            <a:r>
              <a:rPr b="1" lang="en"/>
              <a:t>3 ways to connect </a:t>
            </a:r>
          </a:p>
          <a:p>
            <a:pPr indent="-228600" lvl="0" marL="457200" rtl="0">
              <a:spcBef>
                <a:spcPts val="0"/>
              </a:spcBef>
              <a:buAutoNum type="arabicPeriod"/>
            </a:pPr>
            <a:r>
              <a:rPr b="1" lang="en"/>
              <a:t>Use Ninite Installer to install Putty</a:t>
            </a:r>
          </a:p>
          <a:p>
            <a:pPr indent="-342900" lvl="1" marL="914400" rtl="0">
              <a:spcBef>
                <a:spcPts val="0"/>
              </a:spcBef>
              <a:buSzPct val="100000"/>
              <a:buAutoNum type="alphaLcPeriod"/>
            </a:pPr>
            <a:r>
              <a:rPr lang="en" sz="1800" u="sng">
                <a:solidFill>
                  <a:schemeClr val="hlink"/>
                </a:solidFill>
                <a:hlinkClick r:id="rId3"/>
              </a:rPr>
              <a:t>https://ninite.com/putty/</a:t>
            </a:r>
          </a:p>
          <a:p>
            <a:pPr indent="-228600" lvl="0" marL="457200" rtl="0">
              <a:spcBef>
                <a:spcPts val="0"/>
              </a:spcBef>
              <a:buAutoNum type="arabicPeriod"/>
            </a:pPr>
            <a:r>
              <a:rPr b="1" lang="en"/>
              <a:t>Use Google Chrome and SSH Extension</a:t>
            </a:r>
          </a:p>
          <a:p>
            <a:pPr indent="-342900" lvl="1" marL="914400" rtl="0">
              <a:spcBef>
                <a:spcPts val="0"/>
              </a:spcBef>
              <a:buSzPct val="100000"/>
              <a:buAutoNum type="alphaLcPeriod"/>
            </a:pPr>
            <a:r>
              <a:rPr lang="en" sz="1800"/>
              <a:t>https://chrome.google.com/webstore/detail/secure-shell/pnhechapfaindjhompbnflcldabbghjo?hl=en</a:t>
            </a:r>
          </a:p>
          <a:p>
            <a:pPr lvl="0" algn="ctr">
              <a:lnSpc>
                <a:spcPct val="100000"/>
              </a:lnSpc>
              <a:spcBef>
                <a:spcPts val="0"/>
              </a:spcBef>
              <a:spcAft>
                <a:spcPts val="0"/>
              </a:spcAft>
              <a:buNone/>
            </a:pPr>
            <a:r>
              <a:rPr b="1" lang="en"/>
              <a:t>Username: </a:t>
            </a:r>
          </a:p>
          <a:p>
            <a:pPr lvl="0" algn="ctr">
              <a:lnSpc>
                <a:spcPct val="100000"/>
              </a:lnSpc>
              <a:spcBef>
                <a:spcPts val="0"/>
              </a:spcBef>
              <a:spcAft>
                <a:spcPts val="0"/>
              </a:spcAft>
              <a:buNone/>
            </a:pPr>
            <a:r>
              <a:rPr b="1" lang="en"/>
              <a:t>user@ubuntu-ACM-W-LLP port 22</a:t>
            </a:r>
          </a:p>
          <a:p>
            <a:pPr lvl="0" algn="ctr">
              <a:lnSpc>
                <a:spcPct val="100000"/>
              </a:lnSpc>
              <a:spcBef>
                <a:spcPts val="0"/>
              </a:spcBef>
              <a:spcAft>
                <a:spcPts val="0"/>
              </a:spcAft>
              <a:buNone/>
            </a:pPr>
            <a:r>
              <a:rPr b="1" lang="en"/>
              <a:t>Or </a:t>
            </a:r>
          </a:p>
          <a:p>
            <a:pPr lvl="0" rtl="0" algn="ctr">
              <a:lnSpc>
                <a:spcPct val="100000"/>
              </a:lnSpc>
              <a:spcBef>
                <a:spcPts val="0"/>
              </a:spcBef>
              <a:spcAft>
                <a:spcPts val="0"/>
              </a:spcAft>
              <a:buNone/>
            </a:pPr>
            <a:r>
              <a:rPr b="1" lang="en"/>
              <a:t>user@45.55.218.37 port 22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am I working in?</a:t>
            </a:r>
          </a:p>
          <a:p>
            <a:pPr lvl="0">
              <a:spcBef>
                <a:spcPts val="0"/>
              </a:spcBef>
              <a:buNone/>
            </a:pPr>
            <a:r>
              <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Check whos logged into a server with </a:t>
            </a:r>
            <a:r>
              <a:rPr b="1" i="1" lang="en" sz="2400">
                <a:solidFill>
                  <a:schemeClr val="dk1"/>
                </a:solidFill>
                <a:latin typeface="Times New Roman"/>
                <a:ea typeface="Times New Roman"/>
                <a:cs typeface="Times New Roman"/>
                <a:sym typeface="Times New Roman"/>
              </a:rPr>
              <a:t>who</a:t>
            </a:r>
          </a:p>
          <a:p>
            <a:pPr indent="-381000" lvl="0" marL="457200" rtl="0">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Checking linux with </a:t>
            </a:r>
            <a:r>
              <a:rPr b="1" i="1" lang="en" sz="2400">
                <a:solidFill>
                  <a:schemeClr val="dk1"/>
                </a:solidFill>
                <a:latin typeface="Times New Roman"/>
                <a:ea typeface="Times New Roman"/>
                <a:cs typeface="Times New Roman"/>
                <a:sym typeface="Times New Roman"/>
              </a:rPr>
              <a:t>Uname</a:t>
            </a:r>
          </a:p>
          <a:p>
            <a:pPr indent="-381000" lvl="0" marL="457200" rtl="0">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Check environment with </a:t>
            </a:r>
            <a:r>
              <a:rPr b="1" i="1" lang="en" sz="2400">
                <a:solidFill>
                  <a:schemeClr val="dk1"/>
                </a:solidFill>
                <a:latin typeface="Times New Roman"/>
                <a:ea typeface="Times New Roman"/>
                <a:cs typeface="Times New Roman"/>
                <a:sym typeface="Times New Roman"/>
              </a:rPr>
              <a:t>cat /etc/issue </a:t>
            </a:r>
          </a:p>
          <a:p>
            <a:pPr indent="-381000" lvl="0" marL="457200" rtl="0">
              <a:spcBef>
                <a:spcPts val="0"/>
              </a:spcBef>
              <a:spcAft>
                <a:spcPts val="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Check environment with </a:t>
            </a:r>
            <a:r>
              <a:rPr b="1" i="1" lang="en" sz="2400">
                <a:solidFill>
                  <a:schemeClr val="dk1"/>
                </a:solidFill>
                <a:latin typeface="Times New Roman"/>
                <a:ea typeface="Times New Roman"/>
                <a:cs typeface="Times New Roman"/>
                <a:sym typeface="Times New Roman"/>
              </a:rPr>
              <a:t>cat /etc/*release</a:t>
            </a:r>
          </a:p>
          <a:p>
            <a:pPr indent="-381000" lvl="0" marL="457200" rtl="0">
              <a:spcBef>
                <a:spcPts val="0"/>
              </a:spcBef>
              <a:spcAft>
                <a:spcPts val="0"/>
              </a:spcAft>
              <a:buClr>
                <a:schemeClr val="dk1"/>
              </a:buClr>
              <a:buSzPct val="100000"/>
              <a:buFont typeface="Times New Roman"/>
              <a:buChar char="●"/>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Software List </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package.jpg" id="161" name="Shape 161"/>
          <p:cNvPicPr preferRelativeResize="0"/>
          <p:nvPr/>
        </p:nvPicPr>
        <p:blipFill>
          <a:blip r:embed="rId3">
            <a:alphaModFix/>
          </a:blip>
          <a:stretch>
            <a:fillRect/>
          </a:stretch>
        </p:blipFill>
        <p:spPr>
          <a:xfrm>
            <a:off x="1974400" y="952500"/>
            <a:ext cx="5798850" cy="419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b="1" lang="en" sz="3600"/>
              <a:t>INSTALLING PACKAGES</a:t>
            </a:r>
          </a:p>
        </p:txBody>
      </p:sp>
      <p:pic>
        <p:nvPicPr>
          <p:cNvPr descr="debian_ubuntu_package.png" id="167" name="Shape 167"/>
          <p:cNvPicPr preferRelativeResize="0"/>
          <p:nvPr/>
        </p:nvPicPr>
        <p:blipFill>
          <a:blip r:embed="rId3">
            <a:alphaModFix/>
          </a:blip>
          <a:stretch>
            <a:fillRect/>
          </a:stretch>
        </p:blipFill>
        <p:spPr>
          <a:xfrm>
            <a:off x="3093653" y="1800800"/>
            <a:ext cx="2984700" cy="328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Package Managers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t/>
            </a:r>
            <a:endParaRPr sz="2400"/>
          </a:p>
        </p:txBody>
      </p:sp>
      <p:graphicFrame>
        <p:nvGraphicFramePr>
          <p:cNvPr id="174" name="Shape 174"/>
          <p:cNvGraphicFramePr/>
          <p:nvPr/>
        </p:nvGraphicFramePr>
        <p:xfrm>
          <a:off x="311700" y="1095625"/>
          <a:ext cx="3000000" cy="3000000"/>
        </p:xfrm>
        <a:graphic>
          <a:graphicData uri="http://schemas.openxmlformats.org/drawingml/2006/table">
            <a:tbl>
              <a:tblPr>
                <a:solidFill>
                  <a:srgbClr val="FFFFFF"/>
                </a:solidFill>
                <a:tableStyleId>{71904F53-B41B-41EB-963F-23890CAA3B41}</a:tableStyleId>
              </a:tblPr>
              <a:tblGrid>
                <a:gridCol w="2487925"/>
                <a:gridCol w="1681025"/>
                <a:gridCol w="4168950"/>
              </a:tblGrid>
              <a:tr h="633725">
                <a:tc>
                  <a:txBody>
                    <a:bodyPr>
                      <a:noAutofit/>
                    </a:bodyPr>
                    <a:lstStyle/>
                    <a:p>
                      <a:pPr lvl="0" rtl="0" algn="ctr">
                        <a:lnSpc>
                          <a:spcPct val="115000"/>
                        </a:lnSpc>
                        <a:spcBef>
                          <a:spcPts val="0"/>
                        </a:spcBef>
                        <a:buNone/>
                      </a:pPr>
                      <a:r>
                        <a:rPr b="1" lang="en">
                          <a:highlight>
                            <a:srgbClr val="FFFFFF"/>
                          </a:highlight>
                        </a:rPr>
                        <a:t>Operating System</a:t>
                      </a:r>
                    </a:p>
                  </a:txBody>
                  <a:tcPr marT="76200" marB="76200" marR="152400" marL="152400">
                    <a:lnL cap="flat" cmpd="sng">
                      <a:solidFill>
                        <a:srgbClr val="CBCBCB"/>
                      </a:solidFill>
                      <a:prstDash val="solid"/>
                      <a:round/>
                      <a:headEnd len="med" w="med" type="none"/>
                      <a:tailEnd len="med" w="med" type="none"/>
                    </a:lnL>
                    <a:lnR cap="flat" cmpd="sng" w="9525">
                      <a:solidFill>
                        <a:srgbClr val="CBCBCB"/>
                      </a:solidFill>
                      <a:prstDash val="solid"/>
                      <a:round/>
                      <a:headEnd len="med" w="med" type="none"/>
                      <a:tailEnd len="med" w="med" type="none"/>
                    </a:lnR>
                  </a:tcPr>
                </a:tc>
                <a:tc>
                  <a:txBody>
                    <a:bodyPr>
                      <a:noAutofit/>
                    </a:bodyPr>
                    <a:lstStyle/>
                    <a:p>
                      <a:pPr lvl="0" rtl="0" algn="ctr">
                        <a:lnSpc>
                          <a:spcPct val="115000"/>
                        </a:lnSpc>
                        <a:spcBef>
                          <a:spcPts val="0"/>
                        </a:spcBef>
                        <a:buNone/>
                      </a:pPr>
                      <a:r>
                        <a:rPr b="1" lang="en">
                          <a:highlight>
                            <a:srgbClr val="FFFFFF"/>
                          </a:highlight>
                        </a:rPr>
                        <a:t>Format</a:t>
                      </a:r>
                    </a:p>
                  </a:txBody>
                  <a:tcPr marT="76200" marB="76200" marR="152400" marL="152400">
                    <a:lnL cap="flat" cmpd="sng" w="9525">
                      <a:solidFill>
                        <a:srgbClr val="CBCBCB"/>
                      </a:solidFill>
                      <a:prstDash val="solid"/>
                      <a:round/>
                      <a:headEnd len="med" w="med" type="none"/>
                      <a:tailEnd len="med" w="med" type="none"/>
                    </a:lnL>
                    <a:lnR cap="flat" cmpd="sng" w="9525">
                      <a:solidFill>
                        <a:srgbClr val="CBCBCB"/>
                      </a:solidFill>
                      <a:prstDash val="solid"/>
                      <a:round/>
                      <a:headEnd len="med" w="med" type="none"/>
                      <a:tailEnd len="med" w="med" type="none"/>
                    </a:lnR>
                  </a:tcPr>
                </a:tc>
                <a:tc>
                  <a:txBody>
                    <a:bodyPr>
                      <a:noAutofit/>
                    </a:bodyPr>
                    <a:lstStyle/>
                    <a:p>
                      <a:pPr lvl="0" rtl="0" algn="ctr">
                        <a:lnSpc>
                          <a:spcPct val="115000"/>
                        </a:lnSpc>
                        <a:spcBef>
                          <a:spcPts val="0"/>
                        </a:spcBef>
                        <a:buNone/>
                      </a:pPr>
                      <a:r>
                        <a:rPr b="1" lang="en">
                          <a:highlight>
                            <a:srgbClr val="FFFFFF"/>
                          </a:highlight>
                        </a:rPr>
                        <a:t>Tool(s)</a:t>
                      </a:r>
                    </a:p>
                  </a:txBody>
                  <a:tcPr marT="76200" marB="76200" marR="152400" marL="152400">
                    <a:lnL cap="flat" cmpd="sng" w="9525">
                      <a:solidFill>
                        <a:srgbClr val="CBCBCB"/>
                      </a:solidFill>
                      <a:prstDash val="solid"/>
                      <a:round/>
                      <a:headEnd len="med" w="med" type="none"/>
                      <a:tailEnd len="med" w="med" type="none"/>
                    </a:lnL>
                  </a:tcPr>
                </a:tc>
              </a:tr>
              <a:tr h="650375">
                <a:tc>
                  <a:txBody>
                    <a:bodyPr>
                      <a:noAutofit/>
                    </a:bodyPr>
                    <a:lstStyle/>
                    <a:p>
                      <a:pPr lvl="0" rtl="0">
                        <a:lnSpc>
                          <a:spcPct val="115000"/>
                        </a:lnSpc>
                        <a:spcBef>
                          <a:spcPts val="0"/>
                        </a:spcBef>
                        <a:buNone/>
                      </a:pPr>
                      <a:r>
                        <a:rPr lang="en">
                          <a:highlight>
                            <a:srgbClr val="FFFFFF"/>
                          </a:highlight>
                        </a:rPr>
                        <a:t>Debian</a:t>
                      </a:r>
                    </a:p>
                  </a:txBody>
                  <a:tcPr marT="76200" marB="76200" marR="123825" marL="123825">
                    <a:lnL cap="flat" cmpd="sng">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.deb</a:t>
                      </a:r>
                    </a:p>
                  </a:txBody>
                  <a:tcPr marT="76200" marB="76200" marR="123825" marL="123825">
                    <a:lnL cap="flat" cmpd="sng" w="9525">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apt</a:t>
                      </a:r>
                      <a:r>
                        <a:rPr lang="en">
                          <a:highlight>
                            <a:srgbClr val="FFFFFF"/>
                          </a:highlight>
                        </a:rPr>
                        <a:t>, </a:t>
                      </a:r>
                      <a:r>
                        <a:rPr lang="en">
                          <a:highlight>
                            <a:srgbClr val="FFFFFF"/>
                          </a:highlight>
                          <a:latin typeface="Verdana"/>
                          <a:ea typeface="Verdana"/>
                          <a:cs typeface="Verdana"/>
                          <a:sym typeface="Verdana"/>
                        </a:rPr>
                        <a:t>apt-cache</a:t>
                      </a:r>
                      <a:r>
                        <a:rPr lang="en">
                          <a:highlight>
                            <a:srgbClr val="FFFFFF"/>
                          </a:highlight>
                        </a:rPr>
                        <a:t>, </a:t>
                      </a:r>
                      <a:r>
                        <a:rPr lang="en">
                          <a:highlight>
                            <a:srgbClr val="FFFFFF"/>
                          </a:highlight>
                          <a:latin typeface="Verdana"/>
                          <a:ea typeface="Verdana"/>
                          <a:cs typeface="Verdana"/>
                          <a:sym typeface="Verdana"/>
                        </a:rPr>
                        <a:t>apt-get</a:t>
                      </a:r>
                      <a:r>
                        <a:rPr lang="en">
                          <a:highlight>
                            <a:srgbClr val="FFFFFF"/>
                          </a:highlight>
                        </a:rPr>
                        <a:t>, </a:t>
                      </a:r>
                      <a:r>
                        <a:rPr lang="en">
                          <a:highlight>
                            <a:srgbClr val="FFFFFF"/>
                          </a:highlight>
                          <a:latin typeface="Verdana"/>
                          <a:ea typeface="Verdana"/>
                          <a:cs typeface="Verdana"/>
                          <a:sym typeface="Verdana"/>
                        </a:rPr>
                        <a:t>dpkg</a:t>
                      </a:r>
                    </a:p>
                  </a:txBody>
                  <a:tcPr marT="76200" marB="76200" marR="123825" marL="123825">
                    <a:lnL cap="flat" cmpd="sng" w="9525">
                      <a:solidFill>
                        <a:srgbClr val="E5E5E5"/>
                      </a:solidFill>
                      <a:prstDash val="solid"/>
                      <a:round/>
                      <a:headEnd len="med" w="med" type="none"/>
                      <a:tailEnd len="med" w="med" type="none"/>
                    </a:lnL>
                  </a:tcPr>
                </a:tc>
              </a:tr>
              <a:tr h="650375">
                <a:tc>
                  <a:txBody>
                    <a:bodyPr>
                      <a:noAutofit/>
                    </a:bodyPr>
                    <a:lstStyle/>
                    <a:p>
                      <a:pPr lvl="0" rtl="0">
                        <a:lnSpc>
                          <a:spcPct val="115000"/>
                        </a:lnSpc>
                        <a:spcBef>
                          <a:spcPts val="0"/>
                        </a:spcBef>
                        <a:buNone/>
                      </a:pPr>
                      <a:r>
                        <a:rPr lang="en">
                          <a:highlight>
                            <a:srgbClr val="FFFFFF"/>
                          </a:highlight>
                        </a:rPr>
                        <a:t>Ubuntu</a:t>
                      </a:r>
                    </a:p>
                  </a:txBody>
                  <a:tcPr marT="76200" marB="76200" marR="123825" marL="123825">
                    <a:lnL cap="flat" cmpd="sng">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.deb</a:t>
                      </a:r>
                    </a:p>
                  </a:txBody>
                  <a:tcPr marT="76200" marB="76200" marR="123825" marL="123825">
                    <a:lnL cap="flat" cmpd="sng" w="9525">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apt</a:t>
                      </a:r>
                      <a:r>
                        <a:rPr lang="en">
                          <a:highlight>
                            <a:srgbClr val="FFFFFF"/>
                          </a:highlight>
                        </a:rPr>
                        <a:t>, </a:t>
                      </a:r>
                      <a:r>
                        <a:rPr lang="en">
                          <a:highlight>
                            <a:srgbClr val="FFFFFF"/>
                          </a:highlight>
                          <a:latin typeface="Verdana"/>
                          <a:ea typeface="Verdana"/>
                          <a:cs typeface="Verdana"/>
                          <a:sym typeface="Verdana"/>
                        </a:rPr>
                        <a:t>apt-cache</a:t>
                      </a:r>
                      <a:r>
                        <a:rPr lang="en">
                          <a:highlight>
                            <a:srgbClr val="FFFFFF"/>
                          </a:highlight>
                        </a:rPr>
                        <a:t>, </a:t>
                      </a:r>
                      <a:r>
                        <a:rPr lang="en">
                          <a:highlight>
                            <a:srgbClr val="FFFFFF"/>
                          </a:highlight>
                          <a:latin typeface="Verdana"/>
                          <a:ea typeface="Verdana"/>
                          <a:cs typeface="Verdana"/>
                          <a:sym typeface="Verdana"/>
                        </a:rPr>
                        <a:t>apt-get</a:t>
                      </a:r>
                      <a:r>
                        <a:rPr lang="en">
                          <a:highlight>
                            <a:srgbClr val="FFFFFF"/>
                          </a:highlight>
                        </a:rPr>
                        <a:t>, </a:t>
                      </a:r>
                      <a:r>
                        <a:rPr lang="en">
                          <a:highlight>
                            <a:srgbClr val="FFFFFF"/>
                          </a:highlight>
                          <a:latin typeface="Verdana"/>
                          <a:ea typeface="Verdana"/>
                          <a:cs typeface="Verdana"/>
                          <a:sym typeface="Verdana"/>
                        </a:rPr>
                        <a:t>dpkg</a:t>
                      </a:r>
                    </a:p>
                  </a:txBody>
                  <a:tcPr marT="76200" marB="76200" marR="123825" marL="123825">
                    <a:lnL cap="flat" cmpd="sng" w="9525">
                      <a:solidFill>
                        <a:srgbClr val="E5E5E5"/>
                      </a:solidFill>
                      <a:prstDash val="solid"/>
                      <a:round/>
                      <a:headEnd len="med" w="med" type="none"/>
                      <a:tailEnd len="med" w="med" type="none"/>
                    </a:lnL>
                  </a:tcPr>
                </a:tc>
              </a:tr>
              <a:tr h="650375">
                <a:tc>
                  <a:txBody>
                    <a:bodyPr>
                      <a:noAutofit/>
                    </a:bodyPr>
                    <a:lstStyle/>
                    <a:p>
                      <a:pPr lvl="0" rtl="0">
                        <a:lnSpc>
                          <a:spcPct val="115000"/>
                        </a:lnSpc>
                        <a:spcBef>
                          <a:spcPts val="0"/>
                        </a:spcBef>
                        <a:buNone/>
                      </a:pPr>
                      <a:r>
                        <a:rPr lang="en">
                          <a:highlight>
                            <a:srgbClr val="FFFFFF"/>
                          </a:highlight>
                        </a:rPr>
                        <a:t>CentOS</a:t>
                      </a:r>
                    </a:p>
                  </a:txBody>
                  <a:tcPr marT="76200" marB="76200" marR="123825" marL="123825">
                    <a:lnL cap="flat" cmpd="sng">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.rpm</a:t>
                      </a:r>
                    </a:p>
                  </a:txBody>
                  <a:tcPr marT="76200" marB="76200" marR="123825" marL="123825">
                    <a:lnL cap="flat" cmpd="sng" w="9525">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yum</a:t>
                      </a:r>
                    </a:p>
                  </a:txBody>
                  <a:tcPr marT="76200" marB="76200" marR="123825" marL="123825">
                    <a:lnL cap="flat" cmpd="sng" w="9525">
                      <a:solidFill>
                        <a:srgbClr val="E5E5E5"/>
                      </a:solidFill>
                      <a:prstDash val="solid"/>
                      <a:round/>
                      <a:headEnd len="med" w="med" type="none"/>
                      <a:tailEnd len="med" w="med" type="none"/>
                    </a:lnL>
                  </a:tcPr>
                </a:tc>
              </a:tr>
              <a:tr h="650375">
                <a:tc>
                  <a:txBody>
                    <a:bodyPr>
                      <a:noAutofit/>
                    </a:bodyPr>
                    <a:lstStyle/>
                    <a:p>
                      <a:pPr lvl="0" rtl="0">
                        <a:lnSpc>
                          <a:spcPct val="115000"/>
                        </a:lnSpc>
                        <a:spcBef>
                          <a:spcPts val="0"/>
                        </a:spcBef>
                        <a:buNone/>
                      </a:pPr>
                      <a:r>
                        <a:rPr lang="en">
                          <a:highlight>
                            <a:srgbClr val="FFFFFF"/>
                          </a:highlight>
                        </a:rPr>
                        <a:t>Fedora</a:t>
                      </a:r>
                    </a:p>
                  </a:txBody>
                  <a:tcPr marT="76200" marB="76200" marR="123825" marL="123825">
                    <a:lnL cap="flat" cmpd="sng">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.rpm</a:t>
                      </a:r>
                    </a:p>
                  </a:txBody>
                  <a:tcPr marT="76200" marB="76200" marR="123825" marL="123825">
                    <a:lnL cap="flat" cmpd="sng" w="9525">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dnf</a:t>
                      </a:r>
                    </a:p>
                  </a:txBody>
                  <a:tcPr marT="76200" marB="76200" marR="123825" marL="123825">
                    <a:lnL cap="flat" cmpd="sng" w="9525">
                      <a:solidFill>
                        <a:srgbClr val="E5E5E5"/>
                      </a:solidFill>
                      <a:prstDash val="solid"/>
                      <a:round/>
                      <a:headEnd len="med" w="med" type="none"/>
                      <a:tailEnd len="med" w="med" type="none"/>
                    </a:lnL>
                  </a:tcPr>
                </a:tc>
              </a:tr>
              <a:tr h="650375">
                <a:tc>
                  <a:txBody>
                    <a:bodyPr>
                      <a:noAutofit/>
                    </a:bodyPr>
                    <a:lstStyle/>
                    <a:p>
                      <a:pPr lvl="0" rtl="0">
                        <a:lnSpc>
                          <a:spcPct val="115000"/>
                        </a:lnSpc>
                        <a:spcBef>
                          <a:spcPts val="0"/>
                        </a:spcBef>
                        <a:buNone/>
                      </a:pPr>
                      <a:r>
                        <a:rPr lang="en">
                          <a:highlight>
                            <a:srgbClr val="FFFFFF"/>
                          </a:highlight>
                        </a:rPr>
                        <a:t>FreeBSD</a:t>
                      </a:r>
                    </a:p>
                  </a:txBody>
                  <a:tcPr marT="76200" marB="76200" marR="123825" marL="123825">
                    <a:lnL cap="flat" cmpd="sng">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rPr>
                        <a:t>Ports, </a:t>
                      </a:r>
                      <a:r>
                        <a:rPr lang="en">
                          <a:highlight>
                            <a:srgbClr val="FFFFFF"/>
                          </a:highlight>
                          <a:latin typeface="Verdana"/>
                          <a:ea typeface="Verdana"/>
                          <a:cs typeface="Verdana"/>
                          <a:sym typeface="Verdana"/>
                        </a:rPr>
                        <a:t>.txz</a:t>
                      </a:r>
                    </a:p>
                  </a:txBody>
                  <a:tcPr marT="76200" marB="76200" marR="123825" marL="123825">
                    <a:lnL cap="flat" cmpd="sng" w="9525">
                      <a:solidFill>
                        <a:srgbClr val="E5E5E5"/>
                      </a:solidFill>
                      <a:prstDash val="solid"/>
                      <a:round/>
                      <a:headEnd len="med" w="med" type="none"/>
                      <a:tailEnd len="med" w="med" type="none"/>
                    </a:lnL>
                    <a:lnR cap="flat" cmpd="sng" w="9525">
                      <a:solidFill>
                        <a:srgbClr val="E5E5E5"/>
                      </a:solidFill>
                      <a:prstDash val="solid"/>
                      <a:round/>
                      <a:headEnd len="med" w="med" type="none"/>
                      <a:tailEnd len="med" w="med" type="none"/>
                    </a:lnR>
                  </a:tcPr>
                </a:tc>
                <a:tc>
                  <a:txBody>
                    <a:bodyPr>
                      <a:noAutofit/>
                    </a:bodyPr>
                    <a:lstStyle/>
                    <a:p>
                      <a:pPr lvl="0" rtl="0">
                        <a:lnSpc>
                          <a:spcPct val="115000"/>
                        </a:lnSpc>
                        <a:spcBef>
                          <a:spcPts val="0"/>
                        </a:spcBef>
                        <a:buNone/>
                      </a:pPr>
                      <a:r>
                        <a:rPr lang="en">
                          <a:highlight>
                            <a:srgbClr val="FFFFFF"/>
                          </a:highlight>
                          <a:latin typeface="Verdana"/>
                          <a:ea typeface="Verdana"/>
                          <a:cs typeface="Verdana"/>
                          <a:sym typeface="Verdana"/>
                        </a:rPr>
                        <a:t>make</a:t>
                      </a:r>
                      <a:r>
                        <a:rPr lang="en">
                          <a:highlight>
                            <a:srgbClr val="FFFFFF"/>
                          </a:highlight>
                        </a:rPr>
                        <a:t>, </a:t>
                      </a:r>
                      <a:r>
                        <a:rPr lang="en">
                          <a:highlight>
                            <a:srgbClr val="FFFFFF"/>
                          </a:highlight>
                          <a:latin typeface="Verdana"/>
                          <a:ea typeface="Verdana"/>
                          <a:cs typeface="Verdana"/>
                          <a:sym typeface="Verdana"/>
                        </a:rPr>
                        <a:t>pkg</a:t>
                      </a:r>
                    </a:p>
                  </a:txBody>
                  <a:tcPr marT="76200" marB="76200" marR="123825" marL="123825">
                    <a:lnL cap="flat" cmpd="sng" w="9525">
                      <a:solidFill>
                        <a:srgbClr val="E5E5E5"/>
                      </a:solidFill>
                      <a:prstDash val="solid"/>
                      <a:round/>
                      <a:headEnd len="med" w="med" type="none"/>
                      <a:tailEnd len="med" w="med" type="none"/>
                    </a:ln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311708" y="178650"/>
            <a:ext cx="8520600" cy="2052600"/>
          </a:xfrm>
          <a:prstGeom prst="rect">
            <a:avLst/>
          </a:prstGeom>
        </p:spPr>
        <p:txBody>
          <a:bodyPr anchorCtr="0" anchor="b" bIns="91425" lIns="91425" rIns="91425" tIns="91425">
            <a:noAutofit/>
          </a:bodyPr>
          <a:lstStyle/>
          <a:p>
            <a:pPr lvl="0">
              <a:spcBef>
                <a:spcPts val="0"/>
              </a:spcBef>
              <a:buNone/>
            </a:pPr>
            <a:r>
              <a:rPr lang="en"/>
              <a:t>Welcome to the excited world of Linux</a:t>
            </a:r>
          </a:p>
        </p:txBody>
      </p:sp>
      <p:pic>
        <p:nvPicPr>
          <p:cNvPr descr="linuxFreedom.png" id="62" name="Shape 62"/>
          <p:cNvPicPr preferRelativeResize="0"/>
          <p:nvPr/>
        </p:nvPicPr>
        <p:blipFill>
          <a:blip r:embed="rId3">
            <a:alphaModFix/>
          </a:blip>
          <a:stretch>
            <a:fillRect/>
          </a:stretch>
        </p:blipFill>
        <p:spPr>
          <a:xfrm>
            <a:off x="0" y="2125300"/>
            <a:ext cx="3552974" cy="3018200"/>
          </a:xfrm>
          <a:prstGeom prst="rect">
            <a:avLst/>
          </a:prstGeom>
          <a:noFill/>
          <a:ln>
            <a:noFill/>
          </a:ln>
        </p:spPr>
      </p:pic>
      <p:pic>
        <p:nvPicPr>
          <p:cNvPr descr="tuxdance.jpg" id="63" name="Shape 63"/>
          <p:cNvPicPr preferRelativeResize="0"/>
          <p:nvPr/>
        </p:nvPicPr>
        <p:blipFill>
          <a:blip r:embed="rId4">
            <a:alphaModFix/>
          </a:blip>
          <a:stretch>
            <a:fillRect/>
          </a:stretch>
        </p:blipFill>
        <p:spPr>
          <a:xfrm>
            <a:off x="3618800" y="2125300"/>
            <a:ext cx="5525199" cy="3295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93500"/>
            <a:ext cx="8520600" cy="572700"/>
          </a:xfrm>
          <a:prstGeom prst="rect">
            <a:avLst/>
          </a:prstGeom>
        </p:spPr>
        <p:txBody>
          <a:bodyPr anchorCtr="0" anchor="t" bIns="91425" lIns="91425" rIns="91425" tIns="91425">
            <a:noAutofit/>
          </a:bodyPr>
          <a:lstStyle/>
          <a:p>
            <a:pPr lvl="0" algn="ctr">
              <a:spcBef>
                <a:spcPts val="0"/>
              </a:spcBef>
              <a:buNone/>
            </a:pPr>
            <a:r>
              <a:rPr lang="en"/>
              <a:t>NEOFETCH</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solidFill>
                  <a:srgbClr val="24292E"/>
                </a:solidFill>
                <a:highlight>
                  <a:srgbClr val="FFFFFF"/>
                </a:highlight>
              </a:rPr>
              <a:t>Neofetch is a CLI system information tool written in BASH. Neofetch displays information about your system next to an image, your OS logo, or any ascii file of your choice. The main purpose of Neofetch is to be used in screenshots to show other users what OS/Distro you're running, what Theme/Icons you're using and etc.</a:t>
            </a:r>
          </a:p>
        </p:txBody>
      </p:sp>
      <p:pic>
        <p:nvPicPr>
          <p:cNvPr descr="neofetch.png" id="181" name="Shape 181"/>
          <p:cNvPicPr preferRelativeResize="0"/>
          <p:nvPr/>
        </p:nvPicPr>
        <p:blipFill>
          <a:blip r:embed="rId3">
            <a:alphaModFix/>
          </a:blip>
          <a:stretch>
            <a:fillRect/>
          </a:stretch>
        </p:blipFill>
        <p:spPr>
          <a:xfrm>
            <a:off x="201225" y="901300"/>
            <a:ext cx="8710274" cy="4242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Installing a packages	</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latin typeface="Times New Roman"/>
                <a:ea typeface="Times New Roman"/>
                <a:cs typeface="Times New Roman"/>
                <a:sym typeface="Times New Roman"/>
              </a:rPr>
              <a:t>PPA: </a:t>
            </a:r>
          </a:p>
          <a:p>
            <a:pPr lvl="0">
              <a:spcBef>
                <a:spcPts val="0"/>
              </a:spcBef>
              <a:buNone/>
            </a:pPr>
            <a:r>
              <a:rPr lang="en" sz="2400">
                <a:solidFill>
                  <a:schemeClr val="dk1"/>
                </a:solidFill>
                <a:highlight>
                  <a:srgbClr val="FAFAFA"/>
                </a:highlight>
                <a:latin typeface="Times New Roman"/>
                <a:ea typeface="Times New Roman"/>
                <a:cs typeface="Times New Roman"/>
                <a:sym typeface="Times New Roman"/>
              </a:rPr>
              <a:t>sudo add-apt-repository ppa:dawidd0811/neofetch</a:t>
            </a:r>
          </a:p>
          <a:p>
            <a:pPr lvl="0">
              <a:spcBef>
                <a:spcPts val="0"/>
              </a:spcBef>
              <a:buNone/>
            </a:pPr>
            <a:r>
              <a:rPr lang="en" sz="2400">
                <a:solidFill>
                  <a:schemeClr val="dk1"/>
                </a:solidFill>
                <a:highlight>
                  <a:srgbClr val="FAFAFA"/>
                </a:highlight>
                <a:latin typeface="Times New Roman"/>
                <a:ea typeface="Times New Roman"/>
                <a:cs typeface="Times New Roman"/>
                <a:sym typeface="Times New Roman"/>
              </a:rPr>
              <a:t>sudo apt update &amp;&amp; sudo apt install neofetch</a:t>
            </a:r>
          </a:p>
          <a:p>
            <a:pPr lvl="0">
              <a:spcBef>
                <a:spcPts val="0"/>
              </a:spcBef>
              <a:buNone/>
            </a:pPr>
            <a:r>
              <a:rPr lang="en" sz="2400">
                <a:solidFill>
                  <a:schemeClr val="dk1"/>
                </a:solidFill>
                <a:highlight>
                  <a:srgbClr val="FAFAFA"/>
                </a:highlight>
                <a:latin typeface="Times New Roman"/>
                <a:ea typeface="Times New Roman"/>
                <a:cs typeface="Times New Roman"/>
                <a:sym typeface="Times New Roman"/>
              </a:rPr>
              <a:t>DPGK --list</a:t>
            </a:r>
          </a:p>
          <a:p>
            <a:pPr lvl="0">
              <a:spcBef>
                <a:spcPts val="0"/>
              </a:spcBef>
              <a:buNone/>
            </a:pPr>
            <a:r>
              <a:rPr lang="en" sz="2400">
                <a:solidFill>
                  <a:schemeClr val="dk1"/>
                </a:solidFill>
                <a:highlight>
                  <a:srgbClr val="FAFAFA"/>
                </a:highlight>
                <a:latin typeface="Times New Roman"/>
                <a:ea typeface="Times New Roman"/>
                <a:cs typeface="Times New Roman"/>
                <a:sym typeface="Times New Roman"/>
              </a:rPr>
              <a:t>OUTPUT DPKG List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Outputting a file or command </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rPr>
              <a:t>Output a file &gt;&gt; neofetch.txt</a:t>
            </a:r>
          </a:p>
          <a:p>
            <a:pPr lvl="0">
              <a:spcBef>
                <a:spcPts val="0"/>
              </a:spcBef>
              <a:buNone/>
            </a:pPr>
            <a:r>
              <a:rPr lang="en">
                <a:solidFill>
                  <a:srgbClr val="000000"/>
                </a:solidFill>
              </a:rPr>
              <a:t>Output Neofetch to new directory  &gt;&gt; /home/PUBLIC/neofetch.txt</a:t>
            </a:r>
          </a:p>
          <a:p>
            <a:pPr lvl="0">
              <a:spcBef>
                <a:spcPts val="0"/>
              </a:spcBef>
              <a:buNone/>
            </a:pPr>
            <a:r>
              <a:rPr lang="en">
                <a:solidFill>
                  <a:srgbClr val="000000"/>
                </a:solidFill>
              </a:rPr>
              <a:t>Create new directory with </a:t>
            </a:r>
          </a:p>
          <a:p>
            <a:pPr lvl="0">
              <a:spcBef>
                <a:spcPts val="0"/>
              </a:spcBef>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226375"/>
            <a:ext cx="8520600" cy="572700"/>
          </a:xfrm>
          <a:prstGeom prst="rect">
            <a:avLst/>
          </a:prstGeom>
        </p:spPr>
        <p:txBody>
          <a:bodyPr anchorCtr="0" anchor="t" bIns="91425" lIns="91425" rIns="91425" tIns="91425">
            <a:noAutofit/>
          </a:bodyPr>
          <a:lstStyle/>
          <a:p>
            <a:pPr lvl="0" algn="ctr">
              <a:spcBef>
                <a:spcPts val="0"/>
              </a:spcBef>
              <a:buNone/>
            </a:pPr>
            <a:r>
              <a:rPr lang="en"/>
              <a:t>Most used and useful commands </a:t>
            </a:r>
          </a:p>
        </p:txBody>
      </p:sp>
      <p:sp>
        <p:nvSpPr>
          <p:cNvPr id="199" name="Shape 199"/>
          <p:cNvSpPr txBox="1"/>
          <p:nvPr>
            <p:ph idx="1" type="body"/>
          </p:nvPr>
        </p:nvSpPr>
        <p:spPr>
          <a:xfrm>
            <a:off x="311700" y="799075"/>
            <a:ext cx="8520600" cy="3416400"/>
          </a:xfrm>
          <a:prstGeom prst="rect">
            <a:avLst/>
          </a:prstGeom>
        </p:spPr>
        <p:txBody>
          <a:bodyPr anchorCtr="0" anchor="t" bIns="91425" lIns="91425" rIns="91425" tIns="91425">
            <a:noAutofit/>
          </a:bodyPr>
          <a:lstStyle/>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MV - move files in from one location to another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LS - list/show files in current directory</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RM- remove a file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Dir - directory, or folder in a filesystem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Touch -command to create a file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Pwd - Print working directory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MAN - manual of commands within Unix system </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CD - change directory or move within a filesystem</a:t>
            </a:r>
          </a:p>
          <a:p>
            <a:pPr indent="-368300" lvl="0" marL="457200" rtl="0">
              <a:lnSpc>
                <a:spcPct val="142857"/>
              </a:lnSpc>
              <a:spcBef>
                <a:spcPts val="0"/>
              </a:spcBef>
              <a:spcAft>
                <a:spcPts val="800"/>
              </a:spcAft>
              <a:buClr>
                <a:srgbClr val="222222"/>
              </a:buClr>
              <a:buSzPct val="100000"/>
              <a:buFont typeface="Times New Roman"/>
            </a:pPr>
            <a:r>
              <a:rPr lang="en" sz="2200">
                <a:solidFill>
                  <a:srgbClr val="222222"/>
                </a:solidFill>
                <a:latin typeface="Times New Roman"/>
                <a:ea typeface="Times New Roman"/>
                <a:cs typeface="Times New Roman"/>
                <a:sym typeface="Times New Roman"/>
              </a:rPr>
              <a:t>CAT - concatenate, reads a file within a filesystem </a:t>
            </a:r>
          </a:p>
          <a:p>
            <a:pPr indent="-368300" lvl="0" marL="457200" rtl="0">
              <a:lnSpc>
                <a:spcPct val="142857"/>
              </a:lnSpc>
              <a:spcBef>
                <a:spcPts val="0"/>
              </a:spcBef>
              <a:spcAft>
                <a:spcPts val="800"/>
              </a:spcAft>
              <a:buClr>
                <a:srgbClr val="222222"/>
              </a:buClr>
              <a:buSzPct val="100000"/>
              <a:buFont typeface="Times New Roman"/>
            </a:pPr>
            <a:r>
              <a:t/>
            </a:r>
            <a:endParaRPr sz="2200">
              <a:solidFill>
                <a:srgbClr val="22222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ASSIGNMENT</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buAutoNum type="arabicPeriod"/>
            </a:pPr>
            <a:r>
              <a:rPr lang="en" sz="2000">
                <a:solidFill>
                  <a:srgbClr val="000000"/>
                </a:solidFill>
              </a:rPr>
              <a:t>Navigate to PUBLIC Folder </a:t>
            </a:r>
          </a:p>
          <a:p>
            <a:pPr indent="-355600" lvl="0" marL="457200" rtl="0">
              <a:spcBef>
                <a:spcPts val="0"/>
              </a:spcBef>
              <a:buClr>
                <a:srgbClr val="000000"/>
              </a:buClr>
              <a:buSzPct val="100000"/>
              <a:buAutoNum type="arabicPeriod"/>
            </a:pPr>
            <a:r>
              <a:rPr lang="en" sz="2000">
                <a:solidFill>
                  <a:srgbClr val="000000"/>
                </a:solidFill>
              </a:rPr>
              <a:t>Create folder with first initial and last name ex: tmeralus</a:t>
            </a:r>
          </a:p>
          <a:p>
            <a:pPr indent="-355600" lvl="0" marL="457200" rtl="0">
              <a:spcBef>
                <a:spcPts val="0"/>
              </a:spcBef>
              <a:buClr>
                <a:srgbClr val="000000"/>
              </a:buClr>
              <a:buSzPct val="100000"/>
              <a:buAutoNum type="arabicPeriod"/>
            </a:pPr>
            <a:r>
              <a:rPr lang="en" sz="2000">
                <a:solidFill>
                  <a:srgbClr val="000000"/>
                </a:solidFill>
              </a:rPr>
              <a:t>Navigate through each folder in Assignment directory</a:t>
            </a:r>
          </a:p>
          <a:p>
            <a:pPr indent="-342900" lvl="1" marL="914400" rtl="0">
              <a:spcBef>
                <a:spcPts val="0"/>
              </a:spcBef>
              <a:buClr>
                <a:srgbClr val="000000"/>
              </a:buClr>
              <a:buSzPct val="100000"/>
              <a:buAutoNum type="alphaLcPeriod"/>
            </a:pPr>
            <a:r>
              <a:rPr lang="en" sz="1800">
                <a:solidFill>
                  <a:srgbClr val="000000"/>
                </a:solidFill>
              </a:rPr>
              <a:t>Choose favorite female actress and copy to new directory</a:t>
            </a:r>
          </a:p>
          <a:p>
            <a:pPr indent="-342900" lvl="1" marL="914400" rtl="0">
              <a:spcBef>
                <a:spcPts val="0"/>
              </a:spcBef>
              <a:buClr>
                <a:srgbClr val="000000"/>
              </a:buClr>
              <a:buSzPct val="100000"/>
              <a:buAutoNum type="alphaLcPeriod"/>
            </a:pPr>
            <a:r>
              <a:rPr lang="en" sz="1800">
                <a:solidFill>
                  <a:srgbClr val="000000"/>
                </a:solidFill>
              </a:rPr>
              <a:t>Choose favorite song and copy to new directory </a:t>
            </a:r>
          </a:p>
          <a:p>
            <a:pPr indent="-342900" lvl="1" marL="914400" rtl="0">
              <a:spcBef>
                <a:spcPts val="0"/>
              </a:spcBef>
              <a:buClr>
                <a:srgbClr val="000000"/>
              </a:buClr>
              <a:buSzPct val="100000"/>
              <a:buAutoNum type="alphaLcPeriod"/>
            </a:pPr>
            <a:r>
              <a:rPr lang="en" sz="1800">
                <a:solidFill>
                  <a:srgbClr val="000000"/>
                </a:solidFill>
              </a:rPr>
              <a:t>Choose favorite movie and copy to new directory </a:t>
            </a:r>
          </a:p>
          <a:p>
            <a:pPr indent="-355600" lvl="0" marL="457200" rtl="0">
              <a:spcBef>
                <a:spcPts val="0"/>
              </a:spcBef>
              <a:buClr>
                <a:srgbClr val="000000"/>
              </a:buClr>
              <a:buSzPct val="100000"/>
              <a:buAutoNum type="arabicPeriod"/>
            </a:pPr>
            <a:r>
              <a:rPr lang="en" sz="2000">
                <a:solidFill>
                  <a:srgbClr val="000000"/>
                </a:solidFill>
              </a:rPr>
              <a:t>Navigate to user folder</a:t>
            </a:r>
          </a:p>
          <a:p>
            <a:pPr indent="-342900" lvl="1" marL="914400" rtl="0">
              <a:spcBef>
                <a:spcPts val="0"/>
              </a:spcBef>
              <a:buClr>
                <a:srgbClr val="000000"/>
              </a:buClr>
              <a:buSzPct val="100000"/>
              <a:buAutoNum type="alphaLcPeriod"/>
            </a:pPr>
            <a:r>
              <a:rPr lang="en" sz="1800">
                <a:solidFill>
                  <a:srgbClr val="000000"/>
                </a:solidFill>
              </a:rPr>
              <a:t>Output each file to make them text files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NEXT WEEK</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lnSpc>
                <a:spcPct val="125000"/>
              </a:lnSpc>
              <a:spcBef>
                <a:spcPts val="1000"/>
              </a:spcBef>
              <a:spcAft>
                <a:spcPts val="0"/>
              </a:spcAft>
              <a:buNone/>
            </a:pPr>
            <a:r>
              <a:rPr lang="en" sz="2400">
                <a:solidFill>
                  <a:srgbClr val="000000"/>
                </a:solidFill>
                <a:latin typeface="Proxima Nova"/>
                <a:ea typeface="Proxima Nova"/>
                <a:cs typeface="Proxima Nova"/>
                <a:sym typeface="Proxima Nova"/>
              </a:rPr>
              <a:t> Bash Scripting </a:t>
            </a:r>
          </a:p>
          <a:p>
            <a:pPr lvl="0" rtl="0" algn="ctr">
              <a:lnSpc>
                <a:spcPct val="125000"/>
              </a:lnSpc>
              <a:spcBef>
                <a:spcPts val="1000"/>
              </a:spcBef>
              <a:spcAft>
                <a:spcPts val="0"/>
              </a:spcAft>
              <a:buNone/>
            </a:pPr>
            <a:r>
              <a:rPr lang="en" sz="2400">
                <a:solidFill>
                  <a:srgbClr val="000000"/>
                </a:solidFill>
                <a:latin typeface="Proxima Nova"/>
                <a:ea typeface="Proxima Nova"/>
                <a:cs typeface="Proxima Nova"/>
                <a:sym typeface="Proxima Nova"/>
              </a:rPr>
              <a:t>Understanding the Shell</a:t>
            </a:r>
          </a:p>
          <a:p>
            <a:pPr lvl="0" rtl="0" algn="ctr">
              <a:lnSpc>
                <a:spcPct val="125000"/>
              </a:lnSpc>
              <a:spcBef>
                <a:spcPts val="1000"/>
              </a:spcBef>
              <a:spcAft>
                <a:spcPts val="0"/>
              </a:spcAft>
              <a:buNone/>
            </a:pPr>
            <a:r>
              <a:rPr lang="en" sz="2400">
                <a:solidFill>
                  <a:srgbClr val="000000"/>
                </a:solidFill>
                <a:latin typeface="Proxima Nova"/>
                <a:ea typeface="Proxima Nova"/>
                <a:cs typeface="Proxima Nova"/>
                <a:sym typeface="Proxima Nova"/>
              </a:rPr>
              <a:t>Basic bash scripts</a:t>
            </a:r>
          </a:p>
          <a:p>
            <a:pPr indent="0" lvl="0" marL="0" rtl="0">
              <a:lnSpc>
                <a:spcPct val="125000"/>
              </a:lnSpc>
              <a:spcBef>
                <a:spcPts val="1000"/>
              </a:spcBef>
              <a:spcAft>
                <a:spcPts val="0"/>
              </a:spcAft>
              <a:buNone/>
            </a:pPr>
            <a:r>
              <a:t/>
            </a:r>
            <a:endParaRPr sz="2400">
              <a:solidFill>
                <a:srgbClr val="000000"/>
              </a:solidFill>
              <a:latin typeface="Proxima Nova"/>
              <a:ea typeface="Proxima Nova"/>
              <a:cs typeface="Proxima Nova"/>
              <a:sym typeface="Proxima Nova"/>
            </a:endParaRPr>
          </a:p>
          <a:p>
            <a:pPr indent="0" lvl="0" marL="457200" rtl="0">
              <a:lnSpc>
                <a:spcPct val="125000"/>
              </a:lnSpc>
              <a:spcBef>
                <a:spcPts val="1000"/>
              </a:spcBef>
              <a:spcAft>
                <a:spcPts val="0"/>
              </a:spcAft>
              <a:buNone/>
            </a:pPr>
            <a:r>
              <a:rPr lang="en" sz="2400">
                <a:solidFill>
                  <a:srgbClr val="000000"/>
                </a:solidFill>
                <a:latin typeface="Proxima Nova"/>
                <a:ea typeface="Proxima Nova"/>
                <a:cs typeface="Proxima Nova"/>
                <a:sym typeface="Proxima Nova"/>
              </a:rPr>
              <a:t>“If you have to do anything twice, it should be automated”</a:t>
            </a:r>
          </a:p>
          <a:p>
            <a:pPr indent="-69850" lvl="0" marL="457200" rtl="0">
              <a:lnSpc>
                <a:spcPct val="125000"/>
              </a:lnSpc>
              <a:spcBef>
                <a:spcPts val="1000"/>
              </a:spcBef>
              <a:spcAft>
                <a:spcPts val="0"/>
              </a:spcAft>
              <a:buClr>
                <a:schemeClr val="dk1"/>
              </a:buClr>
              <a:buSzPct val="45833"/>
              <a:buFont typeface="Arial"/>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1878675"/>
            <a:ext cx="8520600" cy="925800"/>
          </a:xfrm>
          <a:prstGeom prst="rect">
            <a:avLst/>
          </a:prstGeom>
        </p:spPr>
        <p:txBody>
          <a:bodyPr anchorCtr="0" anchor="t" bIns="91425" lIns="91425" rIns="91425" tIns="91425">
            <a:noAutofit/>
          </a:bodyPr>
          <a:lstStyle/>
          <a:p>
            <a:pPr lvl="0" algn="ctr">
              <a:spcBef>
                <a:spcPts val="0"/>
              </a:spcBef>
              <a:buNone/>
            </a:pPr>
            <a:r>
              <a:rPr lang="en" sz="7200"/>
              <a:t>What is Linux?</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Linux?</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1700"/>
              </a:spcBef>
              <a:spcAft>
                <a:spcPts val="1700"/>
              </a:spcAft>
              <a:buNone/>
            </a:pPr>
            <a:r>
              <a:rPr lang="en" sz="2400">
                <a:solidFill>
                  <a:srgbClr val="5D6770"/>
                </a:solidFill>
                <a:highlight>
                  <a:srgbClr val="FFFFFF"/>
                </a:highlight>
              </a:rPr>
              <a:t>Linux is the best-known and most-used </a:t>
            </a:r>
            <a:r>
              <a:rPr lang="en" sz="2400">
                <a:solidFill>
                  <a:srgbClr val="1690BC"/>
                </a:solidFill>
                <a:highlight>
                  <a:srgbClr val="FFFFFF"/>
                </a:highlight>
                <a:hlinkClick r:id="rId3"/>
              </a:rPr>
              <a:t>open source</a:t>
            </a:r>
            <a:r>
              <a:rPr lang="en" sz="2400">
                <a:solidFill>
                  <a:srgbClr val="5D6770"/>
                </a:solidFill>
                <a:highlight>
                  <a:srgbClr val="FFFFFF"/>
                </a:highlight>
              </a:rPr>
              <a:t> operating system. As an operating system, Linux is software that sits underneath all of the other software on a computer,</a:t>
            </a:r>
          </a:p>
          <a:p>
            <a:pPr lvl="0" rtl="0">
              <a:spcBef>
                <a:spcPts val="1700"/>
              </a:spcBef>
              <a:spcAft>
                <a:spcPts val="1700"/>
              </a:spcAft>
              <a:buClr>
                <a:schemeClr val="dk1"/>
              </a:buClr>
              <a:buSzPct val="45833"/>
              <a:buFont typeface="Arial"/>
              <a:buNone/>
            </a:pPr>
            <a:r>
              <a:t/>
            </a:r>
            <a:endParaRPr sz="2400">
              <a:solidFill>
                <a:srgbClr val="5D6770"/>
              </a:solidFill>
              <a:highlight>
                <a:srgbClr val="FFFFFF"/>
              </a:highlight>
            </a:endParaRPr>
          </a:p>
          <a:p>
            <a:pPr lvl="0" rtl="0">
              <a:spcBef>
                <a:spcPts val="0"/>
              </a:spcBef>
              <a:spcAft>
                <a:spcPts val="0"/>
              </a:spcAft>
              <a:buClr>
                <a:schemeClr val="dk1"/>
              </a:buClr>
              <a:buSzPct val="45833"/>
              <a:buFont typeface="Arial"/>
              <a:buNone/>
            </a:pPr>
            <a:r>
              <a:t/>
            </a:r>
            <a:endParaRPr sz="2400">
              <a:solidFill>
                <a:srgbClr val="5D6770"/>
              </a:solidFill>
              <a:highlight>
                <a:srgbClr val="FFFFFF"/>
              </a:highlight>
            </a:endParaRPr>
          </a:p>
          <a:p>
            <a:pPr lvl="0">
              <a:spcBef>
                <a:spcPts val="0"/>
              </a:spcBef>
              <a:buNone/>
            </a:pPr>
            <a:r>
              <a:t/>
            </a:r>
            <a:endParaRPr sz="2400">
              <a:solidFill>
                <a:srgbClr val="4A4A4A"/>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makes Linux different?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1700"/>
              </a:spcBef>
              <a:spcAft>
                <a:spcPts val="1700"/>
              </a:spcAft>
              <a:buClr>
                <a:schemeClr val="dk1"/>
              </a:buClr>
              <a:buSzPct val="45833"/>
              <a:buFont typeface="Arial"/>
              <a:buNone/>
            </a:pPr>
            <a:r>
              <a:rPr lang="en" sz="2400">
                <a:solidFill>
                  <a:srgbClr val="5D6770"/>
                </a:solidFill>
                <a:highlight>
                  <a:srgbClr val="FFFFFF"/>
                </a:highlight>
              </a:rPr>
              <a:t>Linux also is different from other operating systems in many important ways. Linux is open source software. The code used to create Linux is free and available to the public to view, edit, and—for users with the appropriate skills—to contribute to.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lnSpc>
                <a:spcPct val="100000"/>
              </a:lnSpc>
              <a:spcBef>
                <a:spcPts val="0"/>
              </a:spcBef>
              <a:spcAft>
                <a:spcPts val="0"/>
              </a:spcAft>
              <a:buClr>
                <a:schemeClr val="dk1"/>
              </a:buClr>
              <a:buSzPct val="25000"/>
              <a:buFont typeface="Arial"/>
              <a:buNone/>
            </a:pPr>
            <a:r>
              <a:rPr lang="en" sz="6000">
                <a:solidFill>
                  <a:schemeClr val="dk1"/>
                </a:solidFill>
              </a:rPr>
              <a:t>How is Linux Built </a:t>
            </a:r>
          </a:p>
          <a:p>
            <a:pPr lvl="0" algn="ctr">
              <a:spcBef>
                <a:spcPts val="0"/>
              </a:spcBef>
              <a:buNone/>
            </a:pPr>
            <a:r>
              <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descr="While Linux is running our phones, friend requests, tweets, financial trades, ATMs and more, most of us don't know how it's actually built. This short video takes you inside the process by which the largest collaborative development project in the history of computing is organized. Based on the annual report &quot;Who Writes Linux,&quot; this is a powerful and inspiring story of how Linux has become a community-driven phenomenon. More information about Linux and The Linux Foundation can be found at http://www.linuxfoundation.org and http://www.linux.com" id="90" name="Shape 90" title="How Linux is Built">
            <a:hlinkClick r:id="rId3"/>
          </p:cNvPr>
          <p:cNvSpPr/>
          <p:nvPr/>
        </p:nvSpPr>
        <p:spPr>
          <a:xfrm>
            <a:off x="0" y="0"/>
            <a:ext cx="9144000" cy="5143500"/>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4375" y="533075"/>
            <a:ext cx="6581100" cy="572700"/>
          </a:xfrm>
          <a:prstGeom prst="rect">
            <a:avLst/>
          </a:prstGeom>
        </p:spPr>
        <p:txBody>
          <a:bodyPr anchorCtr="0" anchor="t" bIns="91425" lIns="91425" rIns="91425" tIns="91425">
            <a:noAutofit/>
          </a:bodyPr>
          <a:lstStyle/>
          <a:p>
            <a:pPr lvl="0" algn="ctr">
              <a:spcBef>
                <a:spcPts val="0"/>
              </a:spcBef>
              <a:buNone/>
            </a:pPr>
            <a:r>
              <a:rPr b="1" lang="en" sz="3000"/>
              <a:t>LINUX AT HOME</a:t>
            </a:r>
          </a:p>
        </p:txBody>
      </p:sp>
      <p:pic>
        <p:nvPicPr>
          <p:cNvPr descr="kodi.jpg" id="96" name="Shape 96"/>
          <p:cNvPicPr preferRelativeResize="0"/>
          <p:nvPr/>
        </p:nvPicPr>
        <p:blipFill>
          <a:blip r:embed="rId3">
            <a:alphaModFix/>
          </a:blip>
          <a:stretch>
            <a:fillRect/>
          </a:stretch>
        </p:blipFill>
        <p:spPr>
          <a:xfrm>
            <a:off x="6199875" y="0"/>
            <a:ext cx="2944124" cy="2492100"/>
          </a:xfrm>
          <a:prstGeom prst="rect">
            <a:avLst/>
          </a:prstGeom>
          <a:noFill/>
          <a:ln>
            <a:noFill/>
          </a:ln>
        </p:spPr>
      </p:pic>
      <p:pic>
        <p:nvPicPr>
          <p:cNvPr descr="raspberry-pi-home-server.png" id="97" name="Shape 97"/>
          <p:cNvPicPr preferRelativeResize="0"/>
          <p:nvPr/>
        </p:nvPicPr>
        <p:blipFill>
          <a:blip r:embed="rId4">
            <a:alphaModFix/>
          </a:blip>
          <a:stretch>
            <a:fillRect/>
          </a:stretch>
        </p:blipFill>
        <p:spPr>
          <a:xfrm>
            <a:off x="6124400" y="2541849"/>
            <a:ext cx="3019599" cy="2601651"/>
          </a:xfrm>
          <a:prstGeom prst="rect">
            <a:avLst/>
          </a:prstGeom>
          <a:noFill/>
          <a:ln>
            <a:noFill/>
          </a:ln>
        </p:spPr>
      </p:pic>
      <p:sp>
        <p:nvSpPr>
          <p:cNvPr id="98" name="Shape 98"/>
          <p:cNvSpPr txBox="1"/>
          <p:nvPr/>
        </p:nvSpPr>
        <p:spPr>
          <a:xfrm>
            <a:off x="3596675" y="2741525"/>
            <a:ext cx="7243800" cy="845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9" name="Shape 99"/>
          <p:cNvSpPr txBox="1"/>
          <p:nvPr/>
        </p:nvSpPr>
        <p:spPr>
          <a:xfrm>
            <a:off x="440150" y="1422275"/>
            <a:ext cx="5319600" cy="3483600"/>
          </a:xfrm>
          <a:prstGeom prst="rect">
            <a:avLst/>
          </a:prstGeom>
          <a:noFill/>
          <a:ln>
            <a:noFill/>
          </a:ln>
        </p:spPr>
        <p:txBody>
          <a:bodyPr anchorCtr="0" anchor="ctr" bIns="91425" lIns="91425" rIns="91425" tIns="91425">
            <a:noAutofit/>
          </a:bodyPr>
          <a:lstStyle/>
          <a:p>
            <a:pPr lvl="0" rtl="0">
              <a:lnSpc>
                <a:spcPct val="100000"/>
              </a:lnSpc>
              <a:spcBef>
                <a:spcPts val="3000"/>
              </a:spcBef>
              <a:buClr>
                <a:schemeClr val="dk1"/>
              </a:buClr>
              <a:buSzPct val="61111"/>
              <a:buFont typeface="Arial"/>
              <a:buNone/>
            </a:pPr>
            <a:r>
              <a:rPr b="1" lang="en" sz="1800">
                <a:solidFill>
                  <a:schemeClr val="dk1"/>
                </a:solidFill>
              </a:rPr>
              <a:t>1. Host a photo album</a:t>
            </a:r>
          </a:p>
          <a:p>
            <a:pPr lvl="0" rtl="0">
              <a:lnSpc>
                <a:spcPct val="100000"/>
              </a:lnSpc>
              <a:spcBef>
                <a:spcPts val="3000"/>
              </a:spcBef>
              <a:buNone/>
            </a:pPr>
            <a:r>
              <a:rPr b="1" lang="en" sz="1800">
                <a:solidFill>
                  <a:schemeClr val="dk1"/>
                </a:solidFill>
              </a:rPr>
              <a:t>2. Build a media server</a:t>
            </a:r>
          </a:p>
          <a:p>
            <a:pPr lvl="0" rtl="0">
              <a:lnSpc>
                <a:spcPct val="100000"/>
              </a:lnSpc>
              <a:spcBef>
                <a:spcPts val="3000"/>
              </a:spcBef>
              <a:buNone/>
            </a:pPr>
            <a:r>
              <a:rPr b="1" lang="en" sz="1800">
                <a:solidFill>
                  <a:schemeClr val="dk1"/>
                </a:solidFill>
              </a:rPr>
              <a:t>3. Make sweet music</a:t>
            </a:r>
          </a:p>
          <a:p>
            <a:pPr lvl="0" rtl="0">
              <a:lnSpc>
                <a:spcPct val="100000"/>
              </a:lnSpc>
              <a:spcBef>
                <a:spcPts val="3000"/>
              </a:spcBef>
              <a:buNone/>
            </a:pPr>
            <a:r>
              <a:rPr b="1" lang="en" sz="1800">
                <a:solidFill>
                  <a:schemeClr val="dk1"/>
                </a:solidFill>
              </a:rPr>
              <a:t>4. Write interactive fiction</a:t>
            </a:r>
          </a:p>
          <a:p>
            <a:pPr lvl="0" rtl="0">
              <a:lnSpc>
                <a:spcPct val="100000"/>
              </a:lnSpc>
              <a:spcBef>
                <a:spcPts val="3000"/>
              </a:spcBef>
              <a:buClr>
                <a:schemeClr val="dk1"/>
              </a:buClr>
              <a:buSzPct val="61111"/>
              <a:buFont typeface="Arial"/>
              <a:buNone/>
            </a:pPr>
            <a:r>
              <a:rPr b="1" lang="en" sz="1800">
                <a:solidFill>
                  <a:schemeClr val="dk1"/>
                </a:solidFill>
              </a:rPr>
              <a:t>5. Secure remote desktops</a:t>
            </a:r>
          </a:p>
          <a:p>
            <a:pPr lvl="0" rtl="0">
              <a:lnSpc>
                <a:spcPct val="100000"/>
              </a:lnSpc>
              <a:spcBef>
                <a:spcPts val="3000"/>
              </a:spcBef>
              <a:buClr>
                <a:schemeClr val="dk1"/>
              </a:buClr>
              <a:buSzPct val="61111"/>
              <a:buFont typeface="Arial"/>
              <a:buNone/>
            </a:pPr>
            <a:r>
              <a:rPr b="1" lang="en" sz="1800">
                <a:solidFill>
                  <a:schemeClr val="dk1"/>
                </a:solidFill>
              </a:rPr>
              <a:t>6. Record a podcast</a:t>
            </a:r>
          </a:p>
          <a:p>
            <a:pPr lvl="0">
              <a:lnSpc>
                <a:spcPct val="100000"/>
              </a:lnSpc>
              <a:spcBef>
                <a:spcPts val="0"/>
              </a:spcBef>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Linux at Home	</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wesome-Kali-Linux-desktop-with-black-element-theme-conkycolor-and-cairodock.png" id="106" name="Shape 106"/>
          <p:cNvPicPr preferRelativeResize="0"/>
          <p:nvPr/>
        </p:nvPicPr>
        <p:blipFill>
          <a:blip r:embed="rId3">
            <a:alphaModFix/>
          </a:blip>
          <a:stretch>
            <a:fillRect/>
          </a:stretch>
        </p:blipFill>
        <p:spPr>
          <a:xfrm>
            <a:off x="75449" y="0"/>
            <a:ext cx="894139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