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1" r:id="rId2"/>
    <p:sldId id="2519" r:id="rId3"/>
    <p:sldId id="2520" r:id="rId4"/>
    <p:sldId id="2521" r:id="rId5"/>
    <p:sldId id="252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ágina estándar con 1 espacio de trabajo 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4669" y="1787857"/>
            <a:ext cx="10504080" cy="4338306"/>
          </a:xfrm>
          <a:prstGeom prst="rect">
            <a:avLst/>
          </a:prstGeom>
        </p:spPr>
        <p:txBody>
          <a:bodyPr vert="horz"/>
          <a:lstStyle>
            <a:lvl1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None/>
              <a:defRPr sz="1200" b="1">
                <a:latin typeface="Arial" pitchFamily="34" charset="0"/>
                <a:cs typeface="Arial" pitchFamily="34" charset="0"/>
              </a:defRPr>
            </a:lvl1pPr>
            <a:lvl2pPr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 sz="1200" b="1">
                <a:latin typeface="Arial" pitchFamily="34" charset="0"/>
                <a:cs typeface="Arial" pitchFamily="34" charset="0"/>
              </a:defRPr>
            </a:lvl2pPr>
            <a:lvl3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endParaRPr lang="es-ES_tradnl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907584" y="6465535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A812D078-7868-4A06-A596-74B7E12C50E4}" type="slidenum">
              <a:rPr lang="es-ES" smtClean="0">
                <a:solidFill>
                  <a:srgbClr val="35261A"/>
                </a:solidFill>
              </a:rPr>
              <a:pPr/>
              <a:t>‹Nº›</a:t>
            </a:fld>
            <a:endParaRPr lang="es-ES" dirty="0">
              <a:solidFill>
                <a:srgbClr val="35261A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761999" y="262988"/>
            <a:ext cx="10906751" cy="40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l" defTabSz="355600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  <a:defRPr lang="es-ES_tradnl" sz="20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es-ES_tradnl" dirty="0"/>
              <a:t>1. Haga clic para editar título</a:t>
            </a:r>
          </a:p>
        </p:txBody>
      </p:sp>
      <p:sp>
        <p:nvSpPr>
          <p:cNvPr id="11" name="Triángulo isósceles 9"/>
          <p:cNvSpPr>
            <a:spLocks noChangeAspect="1"/>
          </p:cNvSpPr>
          <p:nvPr userDrawn="1"/>
        </p:nvSpPr>
        <p:spPr bwMode="auto">
          <a:xfrm rot="5400000" flipH="1">
            <a:off x="423333" y="348857"/>
            <a:ext cx="406400" cy="270933"/>
          </a:xfrm>
          <a:prstGeom prst="triangle">
            <a:avLst>
              <a:gd name="adj" fmla="val 50000"/>
            </a:avLst>
          </a:prstGeom>
          <a:solidFill>
            <a:srgbClr val="376091"/>
          </a:solidFill>
          <a:ln w="9525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es-ES" sz="1800" kern="0" dirty="0">
              <a:solidFill>
                <a:srgbClr val="B9C800"/>
              </a:solidFill>
              <a:latin typeface="Calibri" charset="0"/>
            </a:endParaRPr>
          </a:p>
        </p:txBody>
      </p:sp>
      <p:sp>
        <p:nvSpPr>
          <p:cNvPr id="12" name="13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182866" y="634166"/>
            <a:ext cx="10482527" cy="611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B9C8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 </a:t>
            </a:r>
          </a:p>
        </p:txBody>
      </p:sp>
    </p:spTree>
    <p:extLst>
      <p:ext uri="{BB962C8B-B14F-4D97-AF65-F5344CB8AC3E}">
        <p14:creationId xmlns:p14="http://schemas.microsoft.com/office/powerpoint/2010/main" val="18804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8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2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0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3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6636-27E3-401C-85F3-58FF18C232B9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4329-F8D2-498A-97EA-79147D77118A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03/11/2020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6636-27E3-401C-85F3-58FF18C232B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E3CD3E1-EF07-4A1F-AF94-2A6F02E5E262}"/>
              </a:ext>
            </a:extLst>
          </p:cNvPr>
          <p:cNvCxnSpPr>
            <a:cxnSpLocks/>
          </p:cNvCxnSpPr>
          <p:nvPr/>
        </p:nvCxnSpPr>
        <p:spPr>
          <a:xfrm>
            <a:off x="5447928" y="3654979"/>
            <a:ext cx="0" cy="999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4054854-4C01-490A-8806-610D304E3157}"/>
              </a:ext>
            </a:extLst>
          </p:cNvPr>
          <p:cNvCxnSpPr>
            <a:cxnSpLocks/>
          </p:cNvCxnSpPr>
          <p:nvPr/>
        </p:nvCxnSpPr>
        <p:spPr>
          <a:xfrm>
            <a:off x="8522736" y="3664042"/>
            <a:ext cx="0" cy="999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3BAA93F-7B55-4A65-AD9E-B8CA15D30358}"/>
              </a:ext>
            </a:extLst>
          </p:cNvPr>
          <p:cNvCxnSpPr>
            <a:cxnSpLocks/>
          </p:cNvCxnSpPr>
          <p:nvPr/>
        </p:nvCxnSpPr>
        <p:spPr>
          <a:xfrm>
            <a:off x="5109140" y="2315810"/>
            <a:ext cx="0" cy="999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5ADDD37-FB0A-4281-86BF-63BB14DA5242}"/>
              </a:ext>
            </a:extLst>
          </p:cNvPr>
          <p:cNvCxnSpPr>
            <a:cxnSpLocks/>
          </p:cNvCxnSpPr>
          <p:nvPr/>
        </p:nvCxnSpPr>
        <p:spPr>
          <a:xfrm>
            <a:off x="3970446" y="3664042"/>
            <a:ext cx="4619" cy="945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661D2D2-4064-4AE1-A974-EC1752D9DC46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rot="16200000" flipH="1">
            <a:off x="5352648" y="2736843"/>
            <a:ext cx="2491254" cy="766714"/>
          </a:xfrm>
          <a:prstGeom prst="bentConnector3">
            <a:avLst>
              <a:gd name="adj1" fmla="val 724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93" y="280635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(1/5)</a:t>
            </a:r>
            <a:endParaRPr lang="es-ES" dirty="0"/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0C41C1E9-3350-4805-BF77-D3C523D9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436582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Jurídicos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Teresa Álvaro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2214974" y="20257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257D1723-53A8-4DF7-A1BC-5174E45C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136" y="43687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Formalización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Alves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E36D4C89-4C52-4C8D-A62D-D41D55FD999B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 rot="16200000" flipH="1">
            <a:off x="6877814" y="1211677"/>
            <a:ext cx="2494194" cy="3819986"/>
          </a:xfrm>
          <a:prstGeom prst="bentConnector3">
            <a:avLst>
              <a:gd name="adj1" fmla="val 724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50">
            <a:extLst>
              <a:ext uri="{FF2B5EF4-FFF2-40B4-BE49-F238E27FC236}">
                <a16:creationId xmlns:a16="http://schemas.microsoft.com/office/drawing/2014/main" id="{518F3E33-4372-45A1-82DD-7A7E7668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800" y="436080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y Mantenimiento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Activos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Olaya De La Torre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C8FBA4C2-15F9-479A-B0C4-A3BAD1C1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832" y="43687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Admisión y Saneamiento Reg.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Leticia Estébanez</a:t>
            </a: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2E68810A-213C-4B7B-A355-12D89833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7304" y="43687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Aragón</a:t>
            </a:r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5617318" y="1302173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D813184A-E179-4C41-9A11-9E7314FA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060" y="4360672"/>
            <a:ext cx="1226773" cy="580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Admon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Reclamaciones</a:t>
            </a: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Notificaciones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Mamen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Sánchez-Beato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502" y="6394804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>
                <a:solidFill>
                  <a:srgbClr val="35261A"/>
                </a:solidFill>
                <a:latin typeface="Calibri"/>
              </a:rPr>
              <a:pPr/>
              <a:t>1</a:t>
            </a:fld>
            <a:endParaRPr lang="es-ES" dirty="0">
              <a:solidFill>
                <a:srgbClr val="35261A"/>
              </a:solidFill>
              <a:latin typeface="Calibri"/>
            </a:endParaRP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057835CB-122A-47C5-9C36-F9BE2A65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2138979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Operaciones AAII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P. Navas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CE27CCA-AF1F-4DEC-93DF-58D646821994}"/>
              </a:ext>
            </a:extLst>
          </p:cNvPr>
          <p:cNvCxnSpPr>
            <a:cxnSpLocks/>
            <a:stCxn id="48" idx="3"/>
            <a:endCxn id="53" idx="2"/>
          </p:cNvCxnSpPr>
          <p:nvPr/>
        </p:nvCxnSpPr>
        <p:spPr>
          <a:xfrm flipV="1">
            <a:off x="5707024" y="1874573"/>
            <a:ext cx="507894" cy="55060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D83965B7-FD7D-4A76-A9C6-3074B8B8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1919049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Cerberus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Charles Cruz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84F46CA-127D-4830-9CA0-F11A56BF5B06}"/>
              </a:ext>
            </a:extLst>
          </p:cNvPr>
          <p:cNvCxnSpPr>
            <a:cxnSpLocks/>
            <a:stCxn id="53" idx="2"/>
            <a:endCxn id="21" idx="1"/>
          </p:cNvCxnSpPr>
          <p:nvPr/>
        </p:nvCxnSpPr>
        <p:spPr>
          <a:xfrm rot="16200000" flipH="1">
            <a:off x="6314157" y="1775334"/>
            <a:ext cx="330676" cy="52915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114">
            <a:extLst>
              <a:ext uri="{FF2B5EF4-FFF2-40B4-BE49-F238E27FC236}">
                <a16:creationId xmlns:a16="http://schemas.microsoft.com/office/drawing/2014/main" id="{6783F7A7-E752-4C8A-B8DE-AD3F20AAD231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rot="5400000">
            <a:off x="3027078" y="1180927"/>
            <a:ext cx="2494194" cy="3881486"/>
          </a:xfrm>
          <a:prstGeom prst="bentConnector3">
            <a:avLst>
              <a:gd name="adj1" fmla="val 7229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0">
            <a:extLst>
              <a:ext uri="{FF2B5EF4-FFF2-40B4-BE49-F238E27FC236}">
                <a16:creationId xmlns:a16="http://schemas.microsoft.com/office/drawing/2014/main" id="{EDFB34AD-ABD0-4330-907D-E29B4C98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276" y="264586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 REAM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Alvaro Pérez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71B3C77-9CF2-40F6-B710-3C423B48C43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214918" y="2932067"/>
            <a:ext cx="536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65">
            <a:extLst>
              <a:ext uri="{FF2B5EF4-FFF2-40B4-BE49-F238E27FC236}">
                <a16:creationId xmlns:a16="http://schemas.microsoft.com/office/drawing/2014/main" id="{6357FF90-7ACA-4BD4-A177-E3AF8CD39B69}"/>
              </a:ext>
            </a:extLst>
          </p:cNvPr>
          <p:cNvSpPr txBox="1">
            <a:spLocks/>
          </p:cNvSpPr>
          <p:nvPr/>
        </p:nvSpPr>
        <p:spPr bwMode="gray">
          <a:xfrm>
            <a:off x="4511824" y="2867400"/>
            <a:ext cx="1194632" cy="56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>
            <a:defPPr>
              <a:defRPr lang="es-ES"/>
            </a:defPPr>
            <a:lvl1pPr algn="ctr">
              <a:defRPr sz="1000" kern="0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s-ES" sz="900" dirty="0"/>
          </a:p>
          <a:p>
            <a:r>
              <a:rPr lang="es-ES" sz="900" dirty="0"/>
              <a:t>Calidad del Dato y Gestión de </a:t>
            </a:r>
            <a:r>
              <a:rPr lang="es-ES" sz="900" dirty="0" err="1"/>
              <a:t>KPIs</a:t>
            </a:r>
            <a:endParaRPr lang="es-ES" sz="900" dirty="0"/>
          </a:p>
          <a:p>
            <a:r>
              <a:rPr lang="es-ES" sz="900" b="1" dirty="0"/>
              <a:t>Iván García</a:t>
            </a:r>
          </a:p>
          <a:p>
            <a:endParaRPr lang="es-ES_tradnl" sz="900" dirty="0"/>
          </a:p>
        </p:txBody>
      </p:sp>
    </p:spTree>
    <p:extLst>
      <p:ext uri="{BB962C8B-B14F-4D97-AF65-F5344CB8AC3E}">
        <p14:creationId xmlns:p14="http://schemas.microsoft.com/office/powerpoint/2010/main" val="280995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F6D0C21C-0160-4CE4-90AC-617390FFC708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5485494" y="4053650"/>
            <a:ext cx="1783332" cy="15194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430E117B-324D-4A9F-BB8B-693E92113A1D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288775" y="3734118"/>
            <a:ext cx="1093473" cy="130985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93" y="280635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(2/5)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2214974" y="20257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8810119-84E6-4839-9673-9D16197165EA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rot="5400000">
            <a:off x="5323519" y="1907993"/>
            <a:ext cx="803346" cy="7416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0">
            <a:extLst>
              <a:ext uri="{FF2B5EF4-FFF2-40B4-BE49-F238E27FC236}">
                <a16:creationId xmlns:a16="http://schemas.microsoft.com/office/drawing/2014/main" id="{C8FBA4C2-15F9-479A-B0C4-A3BAD1C1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784" y="268047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Admisión y Saneamiento Reg.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Leticia Estébanez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5498400" y="1304728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0256" y="6394804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>
                <a:solidFill>
                  <a:srgbClr val="35261A"/>
                </a:solidFill>
                <a:latin typeface="Calibri"/>
              </a:rPr>
              <a:pPr/>
              <a:t>2</a:t>
            </a:fld>
            <a:endParaRPr lang="es-ES" dirty="0">
              <a:solidFill>
                <a:srgbClr val="35261A"/>
              </a:solidFill>
              <a:latin typeface="Calibri"/>
            </a:endParaRP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057835CB-122A-47C5-9C36-F9BE2A65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2680474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Operaciones AAII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P. Navas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8FBAACB-ECE4-4F4D-9052-49622172BFB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770019" y="3667030"/>
            <a:ext cx="13098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50">
            <a:extLst>
              <a:ext uri="{FF2B5EF4-FFF2-40B4-BE49-F238E27FC236}">
                <a16:creationId xmlns:a16="http://schemas.microsoft.com/office/drawing/2014/main" id="{F2844FAE-296A-44DF-8D79-682191C0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003" y="3397030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Rocío Chicharro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B5BE5BBE-971D-4E70-A463-558165674FA1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4770024" y="3237955"/>
            <a:ext cx="130981" cy="1799532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57 Conector recto">
            <a:extLst>
              <a:ext uri="{FF2B5EF4-FFF2-40B4-BE49-F238E27FC236}">
                <a16:creationId xmlns:a16="http://schemas.microsoft.com/office/drawing/2014/main" id="{1B46F376-5A99-48F3-8594-15E3D6A0F311}"/>
              </a:ext>
            </a:extLst>
          </p:cNvPr>
          <p:cNvCxnSpPr>
            <a:cxnSpLocks/>
          </p:cNvCxnSpPr>
          <p:nvPr/>
        </p:nvCxnSpPr>
        <p:spPr>
          <a:xfrm>
            <a:off x="4901003" y="4367784"/>
            <a:ext cx="0" cy="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0">
            <a:extLst>
              <a:ext uri="{FF2B5EF4-FFF2-40B4-BE49-F238E27FC236}">
                <a16:creationId xmlns:a16="http://schemas.microsoft.com/office/drawing/2014/main" id="{B0CE0754-6398-4EF8-9F44-31696C2E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003" y="407634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Inscripción y Cargas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Jesús A. García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50">
            <a:extLst>
              <a:ext uri="{FF2B5EF4-FFF2-40B4-BE49-F238E27FC236}">
                <a16:creationId xmlns:a16="http://schemas.microsoft.com/office/drawing/2014/main" id="{6299B7CA-6DF8-4390-A074-55959DDE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003" y="476748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Ofertas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Olga Suárez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57 Conector recto">
            <a:extLst>
              <a:ext uri="{FF2B5EF4-FFF2-40B4-BE49-F238E27FC236}">
                <a16:creationId xmlns:a16="http://schemas.microsoft.com/office/drawing/2014/main" id="{CAA17B27-7F44-4F12-8DCB-04684A7D41E4}"/>
              </a:ext>
            </a:extLst>
          </p:cNvPr>
          <p:cNvCxnSpPr>
            <a:cxnSpLocks/>
          </p:cNvCxnSpPr>
          <p:nvPr/>
        </p:nvCxnSpPr>
        <p:spPr>
          <a:xfrm>
            <a:off x="7270909" y="62534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50">
            <a:extLst>
              <a:ext uri="{FF2B5EF4-FFF2-40B4-BE49-F238E27FC236}">
                <a16:creationId xmlns:a16="http://schemas.microsoft.com/office/drawing/2014/main" id="{02AD4DEA-E651-43C1-9ACE-CD0A8A61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805" y="339231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Documental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García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07FAF52-F6F3-468A-AD4A-0BE4A1CC82A2}"/>
              </a:ext>
            </a:extLst>
          </p:cNvPr>
          <p:cNvCxnSpPr>
            <a:cxnSpLocks/>
            <a:stCxn id="53" idx="2"/>
            <a:endCxn id="48" idx="0"/>
          </p:cNvCxnSpPr>
          <p:nvPr/>
        </p:nvCxnSpPr>
        <p:spPr>
          <a:xfrm rot="16200000" flipH="1">
            <a:off x="6065135" y="1907993"/>
            <a:ext cx="803346" cy="7416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0">
            <a:extLst>
              <a:ext uri="{FF2B5EF4-FFF2-40B4-BE49-F238E27FC236}">
                <a16:creationId xmlns:a16="http://schemas.microsoft.com/office/drawing/2014/main" id="{76F32529-5B43-44F5-ACC7-ADF8C6E9D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808" y="4070750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REAM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Raúl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Pecharromán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50">
            <a:extLst>
              <a:ext uri="{FF2B5EF4-FFF2-40B4-BE49-F238E27FC236}">
                <a16:creationId xmlns:a16="http://schemas.microsoft.com/office/drawing/2014/main" id="{C00CAA16-4164-43CE-9E88-98E1C520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31" y="4735087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REAM</a:t>
            </a: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EFB0D70-BBE5-4EAE-86F1-EB19ECBD3486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296021" y="3678517"/>
            <a:ext cx="1547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0426D75-9889-4829-B25C-281F1B7985A2}"/>
              </a:ext>
            </a:extLst>
          </p:cNvPr>
          <p:cNvCxnSpPr>
            <a:endCxn id="21" idx="1"/>
          </p:cNvCxnSpPr>
          <p:nvPr/>
        </p:nvCxnSpPr>
        <p:spPr>
          <a:xfrm flipV="1">
            <a:off x="6312024" y="4356950"/>
            <a:ext cx="154785" cy="4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5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82818362-FCC5-4549-BE7E-B22999F924BF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6218483" y="2928427"/>
            <a:ext cx="187070" cy="2462823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93" y="280635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(3/5)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2214974" y="16016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8810119-84E6-4839-9673-9D16197165E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973520" y="1892223"/>
            <a:ext cx="0" cy="178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50">
            <a:extLst>
              <a:ext uri="{FF2B5EF4-FFF2-40B4-BE49-F238E27FC236}">
                <a16:creationId xmlns:a16="http://schemas.microsoft.com/office/drawing/2014/main" id="{518F3E33-4372-45A1-82DD-7A7E7668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080" y="2356023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Mtto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Activos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Olaya De La Torre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5375920" y="1319822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D813184A-E179-4C41-9A11-9E7314FA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922" y="2356023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Reclam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</a:t>
            </a:r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Mamen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Sánchez-Beato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502" y="6394804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>
                <a:solidFill>
                  <a:srgbClr val="35261A"/>
                </a:solidFill>
                <a:latin typeface="Calibri"/>
              </a:rPr>
              <a:pPr/>
              <a:t>3</a:t>
            </a:fld>
            <a:endParaRPr lang="es-ES" dirty="0">
              <a:solidFill>
                <a:srgbClr val="35261A"/>
              </a:solidFill>
              <a:latin typeface="Calibri"/>
            </a:endParaRP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5C77F7D-BF9A-4535-830C-5BB2D20350E9}"/>
              </a:ext>
            </a:extLst>
          </p:cNvPr>
          <p:cNvCxnSpPr>
            <a:cxnSpLocks/>
          </p:cNvCxnSpPr>
          <p:nvPr/>
        </p:nvCxnSpPr>
        <p:spPr>
          <a:xfrm>
            <a:off x="6196217" y="4060546"/>
            <a:ext cx="164773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16949D92-AC1E-40DA-A6C3-9ACEE83BDB5A}"/>
              </a:ext>
            </a:extLst>
          </p:cNvPr>
          <p:cNvCxnSpPr>
            <a:cxnSpLocks/>
          </p:cNvCxnSpPr>
          <p:nvPr/>
        </p:nvCxnSpPr>
        <p:spPr>
          <a:xfrm>
            <a:off x="6218943" y="3352786"/>
            <a:ext cx="164773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50">
            <a:extLst>
              <a:ext uri="{FF2B5EF4-FFF2-40B4-BE49-F238E27FC236}">
                <a16:creationId xmlns:a16="http://schemas.microsoft.com/office/drawing/2014/main" id="{5D492CFA-C92D-4DDF-AAD8-3543196E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96" y="308658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Ortiz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50">
            <a:extLst>
              <a:ext uri="{FF2B5EF4-FFF2-40B4-BE49-F238E27FC236}">
                <a16:creationId xmlns:a16="http://schemas.microsoft.com/office/drawing/2014/main" id="{60C26DF3-0CC6-4EA9-9671-BBD94F33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96" y="3734476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Llaves y Tasaciones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Rial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BCDE3C9C-B199-45FC-8A21-21FEF1E317E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665721" y="3350546"/>
            <a:ext cx="130985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50">
            <a:extLst>
              <a:ext uri="{FF2B5EF4-FFF2-40B4-BE49-F238E27FC236}">
                <a16:creationId xmlns:a16="http://schemas.microsoft.com/office/drawing/2014/main" id="{6EDA4BD5-4655-4C8C-9070-2D1B5C43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05" y="3080546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CCPP y  Provisiones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D7BF4A0B-DC31-4338-B47F-3358CDC5C848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665726" y="2932595"/>
            <a:ext cx="130981" cy="1799532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57 Conector recto">
            <a:extLst>
              <a:ext uri="{FF2B5EF4-FFF2-40B4-BE49-F238E27FC236}">
                <a16:creationId xmlns:a16="http://schemas.microsoft.com/office/drawing/2014/main" id="{FE71D276-F1E1-479A-A638-4498F2508D85}"/>
              </a:ext>
            </a:extLst>
          </p:cNvPr>
          <p:cNvCxnSpPr>
            <a:cxnSpLocks/>
          </p:cNvCxnSpPr>
          <p:nvPr/>
        </p:nvCxnSpPr>
        <p:spPr>
          <a:xfrm>
            <a:off x="4796705" y="4051300"/>
            <a:ext cx="0" cy="0"/>
          </a:xfrm>
          <a:prstGeom prst="line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50">
            <a:extLst>
              <a:ext uri="{FF2B5EF4-FFF2-40B4-BE49-F238E27FC236}">
                <a16:creationId xmlns:a16="http://schemas.microsoft.com/office/drawing/2014/main" id="{EE072B3B-F6E8-4778-B726-6DD7DFC8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05" y="375986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Impuestos, Gastos y Back Office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Ónega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F3D52071-3DC7-4137-AFE4-934CAFDC65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0493" y="3413652"/>
            <a:ext cx="1101440" cy="130985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50">
            <a:extLst>
              <a:ext uri="{FF2B5EF4-FFF2-40B4-BE49-F238E27FC236}">
                <a16:creationId xmlns:a16="http://schemas.microsoft.com/office/drawing/2014/main" id="{E1ECEBAD-4BE2-426F-88E2-CA98882C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05" y="446212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Gestión Reclamaciones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Mariola Torres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50">
            <a:extLst>
              <a:ext uri="{FF2B5EF4-FFF2-40B4-BE49-F238E27FC236}">
                <a16:creationId xmlns:a16="http://schemas.microsoft.com/office/drawing/2014/main" id="{B0538156-5E76-4D79-BC53-BB31E9B4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705" y="5100302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Administración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Aída Carabal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BA52AF56-956C-4073-A0E8-F83F27F73524}"/>
              </a:ext>
            </a:extLst>
          </p:cNvPr>
          <p:cNvCxnSpPr>
            <a:cxnSpLocks/>
          </p:cNvCxnSpPr>
          <p:nvPr/>
        </p:nvCxnSpPr>
        <p:spPr>
          <a:xfrm rot="10800000">
            <a:off x="4665726" y="3532873"/>
            <a:ext cx="130981" cy="1799532"/>
          </a:xfrm>
          <a:prstGeom prst="bentConnector2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B5AC8D1B-857F-4533-B74F-D984548CF29A}"/>
              </a:ext>
            </a:extLst>
          </p:cNvPr>
          <p:cNvCxnSpPr>
            <a:endCxn id="171" idx="0"/>
          </p:cNvCxnSpPr>
          <p:nvPr/>
        </p:nvCxnSpPr>
        <p:spPr>
          <a:xfrm>
            <a:off x="5973520" y="2072943"/>
            <a:ext cx="829160" cy="28308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11F95375-2B78-4247-B2DF-1445E10784D0}"/>
              </a:ext>
            </a:extLst>
          </p:cNvPr>
          <p:cNvCxnSpPr>
            <a:cxnSpLocks/>
            <a:endCxn id="61" idx="0"/>
          </p:cNvCxnSpPr>
          <p:nvPr/>
        </p:nvCxnSpPr>
        <p:spPr>
          <a:xfrm rot="10800000" flipV="1">
            <a:off x="5215522" y="2070857"/>
            <a:ext cx="757998" cy="28516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0">
            <a:extLst>
              <a:ext uri="{FF2B5EF4-FFF2-40B4-BE49-F238E27FC236}">
                <a16:creationId xmlns:a16="http://schemas.microsoft.com/office/drawing/2014/main" id="{5EBB224B-C264-4521-AE25-D710A8B6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34" y="446212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Entrada y Mantenimiento 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González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4E644122-61D6-4350-A7AC-E152A0F7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53" y="5121248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Servicios Ocupaciones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24EE88D-B2C9-462E-B32E-E48A1D0E9E85}"/>
              </a:ext>
            </a:extLst>
          </p:cNvPr>
          <p:cNvCxnSpPr>
            <a:cxnSpLocks/>
          </p:cNvCxnSpPr>
          <p:nvPr/>
        </p:nvCxnSpPr>
        <p:spPr>
          <a:xfrm>
            <a:off x="6208124" y="4732127"/>
            <a:ext cx="164773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6AF33F-8F01-4945-8574-4666F19254DF}"/>
              </a:ext>
            </a:extLst>
          </p:cNvPr>
          <p:cNvCxnSpPr/>
          <p:nvPr/>
        </p:nvCxnSpPr>
        <p:spPr>
          <a:xfrm>
            <a:off x="5932305" y="3065134"/>
            <a:ext cx="0" cy="579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A083854-E0FF-46E5-A844-8539C11209DE}"/>
              </a:ext>
            </a:extLst>
          </p:cNvPr>
          <p:cNvCxnSpPr>
            <a:cxnSpLocks/>
          </p:cNvCxnSpPr>
          <p:nvPr/>
        </p:nvCxnSpPr>
        <p:spPr>
          <a:xfrm>
            <a:off x="7575133" y="3065134"/>
            <a:ext cx="0" cy="507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6450584-92A3-4D65-8761-9A12B42D53DB}"/>
              </a:ext>
            </a:extLst>
          </p:cNvPr>
          <p:cNvCxnSpPr>
            <a:stCxn id="20" idx="2"/>
          </p:cNvCxnSpPr>
          <p:nvPr/>
        </p:nvCxnSpPr>
        <p:spPr>
          <a:xfrm>
            <a:off x="5932306" y="1779828"/>
            <a:ext cx="3223" cy="641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7F4CBFA-842D-46D3-87E1-1AB734DBC020}"/>
              </a:ext>
            </a:extLst>
          </p:cNvPr>
          <p:cNvCxnSpPr>
            <a:cxnSpLocks/>
            <a:stCxn id="45" idx="2"/>
            <a:endCxn id="78" idx="0"/>
          </p:cNvCxnSpPr>
          <p:nvPr/>
        </p:nvCxnSpPr>
        <p:spPr>
          <a:xfrm rot="5400000">
            <a:off x="4763744" y="2280432"/>
            <a:ext cx="768707" cy="157486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93" y="280635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(4/5)</a:t>
            </a:r>
            <a:endParaRPr lang="es-ES" dirty="0"/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0C41C1E9-3350-4805-BF77-D3C523D9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28" y="2111111"/>
            <a:ext cx="1195200" cy="57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Jurídicos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Teresa Álvaro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2082242" y="26092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089C8F45-05CE-4543-9585-5C04D1EA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537" y="3446757"/>
            <a:ext cx="1022400" cy="554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Viv. Soc.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Robles</a:t>
            </a:r>
          </a:p>
        </p:txBody>
      </p:sp>
      <p:sp>
        <p:nvSpPr>
          <p:cNvPr id="78" name="Rectangle 50">
            <a:extLst>
              <a:ext uri="{FF2B5EF4-FFF2-40B4-BE49-F238E27FC236}">
                <a16:creationId xmlns:a16="http://schemas.microsoft.com/office/drawing/2014/main" id="{DC118A71-F424-468C-9CA1-90C97268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464" y="3452218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Asesoramiento Inmobiliario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Consuelo Carles</a:t>
            </a:r>
          </a:p>
        </p:txBody>
      </p:sp>
      <p:sp>
        <p:nvSpPr>
          <p:cNvPr id="79" name="Rectangle 50">
            <a:extLst>
              <a:ext uri="{FF2B5EF4-FFF2-40B4-BE49-F238E27FC236}">
                <a16:creationId xmlns:a16="http://schemas.microsoft.com/office/drawing/2014/main" id="{FA13B897-080F-4086-908B-7FF9FB0E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817" y="3458229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Contratación y Comercialización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Mª Dolores Sevillano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502" y="6394804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>
                <a:solidFill>
                  <a:srgbClr val="35261A"/>
                </a:solidFill>
                <a:latin typeface="Calibri"/>
              </a:rPr>
              <a:pPr/>
              <a:t>4</a:t>
            </a:fld>
            <a:endParaRPr lang="es-ES" dirty="0">
              <a:solidFill>
                <a:srgbClr val="35261A"/>
              </a:solidFill>
              <a:latin typeface="Calibri"/>
            </a:endParaRPr>
          </a:p>
        </p:txBody>
      </p:sp>
      <p:sp>
        <p:nvSpPr>
          <p:cNvPr id="104" name="Rectangle 50">
            <a:extLst>
              <a:ext uri="{FF2B5EF4-FFF2-40B4-BE49-F238E27FC236}">
                <a16:creationId xmlns:a16="http://schemas.microsoft.com/office/drawing/2014/main" id="{EEB6E1BF-92E8-40E7-8894-89040AC7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640" y="3446757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Contencioso Inmobiliario y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Saneam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Jurídico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Rocío Fernández</a:t>
            </a:r>
          </a:p>
        </p:txBody>
      </p:sp>
      <p:sp>
        <p:nvSpPr>
          <p:cNvPr id="105" name="Rectangle 50">
            <a:extLst>
              <a:ext uri="{FF2B5EF4-FFF2-40B4-BE49-F238E27FC236}">
                <a16:creationId xmlns:a16="http://schemas.microsoft.com/office/drawing/2014/main" id="{234CDB18-3CE4-4558-B03D-D29AFE55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824" y="3448753"/>
            <a:ext cx="10224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Cristina Martín</a:t>
            </a:r>
          </a:p>
        </p:txBody>
      </p:sp>
      <p:cxnSp>
        <p:nvCxnSpPr>
          <p:cNvPr id="126" name="57 Conector recto">
            <a:extLst>
              <a:ext uri="{FF2B5EF4-FFF2-40B4-BE49-F238E27FC236}">
                <a16:creationId xmlns:a16="http://schemas.microsoft.com/office/drawing/2014/main" id="{CAA17B27-7F44-4F12-8DCB-04684A7D41E4}"/>
              </a:ext>
            </a:extLst>
          </p:cNvPr>
          <p:cNvCxnSpPr>
            <a:cxnSpLocks/>
          </p:cNvCxnSpPr>
          <p:nvPr/>
        </p:nvCxnSpPr>
        <p:spPr>
          <a:xfrm>
            <a:off x="7465195" y="67059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2D18F03A-3D2B-40C8-96CF-2D47703BEA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3510" y="1425531"/>
            <a:ext cx="763246" cy="327920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983826DF-AFB2-4327-B756-726E9A071569}"/>
              </a:ext>
            </a:extLst>
          </p:cNvPr>
          <p:cNvCxnSpPr>
            <a:cxnSpLocks/>
            <a:stCxn id="45" idx="2"/>
            <a:endCxn id="79" idx="0"/>
          </p:cNvCxnSpPr>
          <p:nvPr/>
        </p:nvCxnSpPr>
        <p:spPr>
          <a:xfrm rot="5400000">
            <a:off x="3954414" y="1477116"/>
            <a:ext cx="774718" cy="318751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65">
            <a:extLst>
              <a:ext uri="{FF2B5EF4-FFF2-40B4-BE49-F238E27FC236}">
                <a16:creationId xmlns:a16="http://schemas.microsoft.com/office/drawing/2014/main" id="{32D680C6-12BD-4504-8581-070C1D828868}"/>
              </a:ext>
            </a:extLst>
          </p:cNvPr>
          <p:cNvSpPr txBox="1">
            <a:spLocks/>
          </p:cNvSpPr>
          <p:nvPr/>
        </p:nvSpPr>
        <p:spPr bwMode="gray">
          <a:xfrm>
            <a:off x="5334705" y="1207427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6FA7577-7B65-46A6-AF6E-EBBF12D6B49B}"/>
              </a:ext>
            </a:extLst>
          </p:cNvPr>
          <p:cNvCxnSpPr>
            <a:cxnSpLocks/>
          </p:cNvCxnSpPr>
          <p:nvPr/>
        </p:nvCxnSpPr>
        <p:spPr>
          <a:xfrm>
            <a:off x="6774990" y="3030377"/>
            <a:ext cx="120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77191D6-9FD1-4AAC-BE9C-DFE97368ACEF}"/>
              </a:ext>
            </a:extLst>
          </p:cNvPr>
          <p:cNvCxnSpPr>
            <a:cxnSpLocks/>
          </p:cNvCxnSpPr>
          <p:nvPr/>
        </p:nvCxnSpPr>
        <p:spPr>
          <a:xfrm>
            <a:off x="6774990" y="2584998"/>
            <a:ext cx="120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D6FE46A-9157-4780-89B5-6DFE72ABF8B7}"/>
              </a:ext>
            </a:extLst>
          </p:cNvPr>
          <p:cNvCxnSpPr>
            <a:cxnSpLocks/>
          </p:cNvCxnSpPr>
          <p:nvPr/>
        </p:nvCxnSpPr>
        <p:spPr>
          <a:xfrm flipV="1">
            <a:off x="4527521" y="5457494"/>
            <a:ext cx="1202400" cy="3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ED9709D-99FC-495E-8560-CACBE3F85B5F}"/>
              </a:ext>
            </a:extLst>
          </p:cNvPr>
          <p:cNvCxnSpPr>
            <a:cxnSpLocks/>
          </p:cNvCxnSpPr>
          <p:nvPr/>
        </p:nvCxnSpPr>
        <p:spPr>
          <a:xfrm flipV="1">
            <a:off x="4532506" y="3073575"/>
            <a:ext cx="1047285" cy="12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D3318A2-90C5-4546-B1EA-5D55A09CE8C1}"/>
              </a:ext>
            </a:extLst>
          </p:cNvPr>
          <p:cNvCxnSpPr>
            <a:cxnSpLocks/>
          </p:cNvCxnSpPr>
          <p:nvPr/>
        </p:nvCxnSpPr>
        <p:spPr>
          <a:xfrm flipV="1">
            <a:off x="4532507" y="3574412"/>
            <a:ext cx="1164647" cy="3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87646BF-B49A-4E45-9BF7-56F15DA13301}"/>
              </a:ext>
            </a:extLst>
          </p:cNvPr>
          <p:cNvCxnSpPr>
            <a:cxnSpLocks/>
          </p:cNvCxnSpPr>
          <p:nvPr/>
        </p:nvCxnSpPr>
        <p:spPr>
          <a:xfrm flipV="1">
            <a:off x="4532507" y="4008417"/>
            <a:ext cx="1164647" cy="1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B604C4D-D4ED-4A01-B852-0E05B6503EA2}"/>
              </a:ext>
            </a:extLst>
          </p:cNvPr>
          <p:cNvCxnSpPr>
            <a:cxnSpLocks/>
          </p:cNvCxnSpPr>
          <p:nvPr/>
        </p:nvCxnSpPr>
        <p:spPr>
          <a:xfrm flipV="1">
            <a:off x="4532507" y="4519956"/>
            <a:ext cx="1197415" cy="8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1418A5A-5E85-4E6A-83F4-A9DAE67DFE65}"/>
              </a:ext>
            </a:extLst>
          </p:cNvPr>
          <p:cNvCxnSpPr>
            <a:cxnSpLocks/>
          </p:cNvCxnSpPr>
          <p:nvPr/>
        </p:nvCxnSpPr>
        <p:spPr>
          <a:xfrm>
            <a:off x="4532507" y="4982921"/>
            <a:ext cx="1197414" cy="24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237C71-EABF-48B2-98E8-FC1E3910D00E}"/>
              </a:ext>
            </a:extLst>
          </p:cNvPr>
          <p:cNvCxnSpPr/>
          <p:nvPr/>
        </p:nvCxnSpPr>
        <p:spPr>
          <a:xfrm>
            <a:off x="4532510" y="2584998"/>
            <a:ext cx="6993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A7CD718-C97D-49AB-A21C-3C1CBDDDD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9681" y="3935503"/>
            <a:ext cx="3762660" cy="27701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 Título">
            <a:extLst>
              <a:ext uri="{FF2B5EF4-FFF2-40B4-BE49-F238E27FC236}">
                <a16:creationId xmlns:a16="http://schemas.microsoft.com/office/drawing/2014/main" id="{1278D467-A0C2-4FCD-90CD-75F4C234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93" y="280635"/>
            <a:ext cx="8180063" cy="404663"/>
          </a:xfrm>
        </p:spPr>
        <p:txBody>
          <a:bodyPr/>
          <a:lstStyle/>
          <a:p>
            <a:r>
              <a:rPr lang="es-ES_tradnl" dirty="0"/>
              <a:t>REAL ESTATE ASSET MANAGEMENT (5/5)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BBCF49-0521-4966-B39F-6A120E1A5FDC}"/>
              </a:ext>
            </a:extLst>
          </p:cNvPr>
          <p:cNvCxnSpPr>
            <a:cxnSpLocks/>
          </p:cNvCxnSpPr>
          <p:nvPr/>
        </p:nvCxnSpPr>
        <p:spPr>
          <a:xfrm>
            <a:off x="2214974" y="16437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257D1723-53A8-4DF7-A1BC-5174E45C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62" y="1897632"/>
            <a:ext cx="1195200" cy="40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Formalización</a:t>
            </a:r>
          </a:p>
          <a:p>
            <a:pPr algn="ctr"/>
            <a:r>
              <a:rPr lang="es-ES_tradnl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Alves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C6A1D9EC-055B-42D2-B6BF-8F60045E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702" y="5276985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GenCat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Abraham Chillón</a:t>
            </a:r>
          </a:p>
          <a:p>
            <a:pPr algn="ctr"/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D8810119-84E6-4839-9673-9D16197165E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189544" y="1438602"/>
            <a:ext cx="0" cy="221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0">
            <a:extLst>
              <a:ext uri="{FF2B5EF4-FFF2-40B4-BE49-F238E27FC236}">
                <a16:creationId xmlns:a16="http://schemas.microsoft.com/office/drawing/2014/main" id="{2E68810A-213C-4B7B-A355-12D89833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990" y="1902877"/>
            <a:ext cx="1195200" cy="40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Publicación</a:t>
            </a:r>
          </a:p>
          <a:p>
            <a:pPr algn="ctr"/>
            <a:r>
              <a:rPr lang="es-ES" sz="9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Aragón</a:t>
            </a:r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E6FDB5A-FB47-45EE-9981-BE41D66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-11721"/>
            <a:ext cx="77470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165">
            <a:extLst>
              <a:ext uri="{FF2B5EF4-FFF2-40B4-BE49-F238E27FC236}">
                <a16:creationId xmlns:a16="http://schemas.microsoft.com/office/drawing/2014/main" id="{4DB92013-2E91-420A-BADF-A4FEBDC4B374}"/>
              </a:ext>
            </a:extLst>
          </p:cNvPr>
          <p:cNvSpPr txBox="1">
            <a:spLocks/>
          </p:cNvSpPr>
          <p:nvPr/>
        </p:nvSpPr>
        <p:spPr bwMode="gray">
          <a:xfrm>
            <a:off x="5591944" y="866201"/>
            <a:ext cx="1195200" cy="572400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>
            <a:defPPr>
              <a:defRPr lang="es-ES"/>
            </a:defPPr>
            <a:lvl1pPr algn="ctr">
              <a:defRPr sz="1100" kern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s-ES_tradnl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 </a:t>
            </a:r>
            <a:r>
              <a:rPr lang="es-ES_tradnl" sz="9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s-ES_tradnl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  <a:p>
            <a:r>
              <a:rPr lang="es-ES_tradnl" sz="9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Pozuelo</a:t>
            </a:r>
          </a:p>
          <a:p>
            <a:endParaRPr lang="es-ES_tradnl" sz="900" b="1" dirty="0">
              <a:solidFill>
                <a:prstClr val="white"/>
              </a:solidFill>
            </a:endParaRPr>
          </a:p>
        </p:txBody>
      </p:sp>
      <p:sp>
        <p:nvSpPr>
          <p:cNvPr id="80" name="2 Marcador de número de diapositiva">
            <a:extLst>
              <a:ext uri="{FF2B5EF4-FFF2-40B4-BE49-F238E27FC236}">
                <a16:creationId xmlns:a16="http://schemas.microsoft.com/office/drawing/2014/main" id="{26CB963F-840F-4083-98FE-156E668B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502" y="6394804"/>
            <a:ext cx="2133600" cy="365125"/>
          </a:xfrm>
        </p:spPr>
        <p:txBody>
          <a:bodyPr/>
          <a:lstStyle/>
          <a:p>
            <a:fld id="{A812D078-7868-4A06-A596-74B7E12C50E4}" type="slidenum">
              <a:rPr lang="es-ES">
                <a:solidFill>
                  <a:srgbClr val="35261A"/>
                </a:solidFill>
                <a:latin typeface="Calibri"/>
              </a:rPr>
              <a:pPr/>
              <a:t>5</a:t>
            </a:fld>
            <a:endParaRPr lang="es-ES" dirty="0">
              <a:solidFill>
                <a:srgbClr val="35261A"/>
              </a:solidFill>
              <a:latin typeface="Calibri"/>
            </a:endParaRPr>
          </a:p>
        </p:txBody>
      </p:sp>
      <p:sp>
        <p:nvSpPr>
          <p:cNvPr id="111" name="Rectangle 50">
            <a:extLst>
              <a:ext uri="{FF2B5EF4-FFF2-40B4-BE49-F238E27FC236}">
                <a16:creationId xmlns:a16="http://schemas.microsoft.com/office/drawing/2014/main" id="{A576D3F9-8814-4376-ADC3-939A2604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883" y="4787442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Singulares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50">
            <a:extLst>
              <a:ext uri="{FF2B5EF4-FFF2-40B4-BE49-F238E27FC236}">
                <a16:creationId xmlns:a16="http://schemas.microsoft.com/office/drawing/2014/main" id="{EF840DB2-CF6D-425A-933F-31513EB42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883" y="2389521"/>
            <a:ext cx="1204019" cy="390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Bankia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Saul Capellán</a:t>
            </a:r>
          </a:p>
        </p:txBody>
      </p:sp>
      <p:sp>
        <p:nvSpPr>
          <p:cNvPr id="122" name="Rectangle 50">
            <a:extLst>
              <a:ext uri="{FF2B5EF4-FFF2-40B4-BE49-F238E27FC236}">
                <a16:creationId xmlns:a16="http://schemas.microsoft.com/office/drawing/2014/main" id="{AC634852-0131-4C28-B8D2-5F2737A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74" y="4307525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Sareb</a:t>
            </a:r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Amparo Giménez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50">
            <a:extLst>
              <a:ext uri="{FF2B5EF4-FFF2-40B4-BE49-F238E27FC236}">
                <a16:creationId xmlns:a16="http://schemas.microsoft.com/office/drawing/2014/main" id="{438F9E53-A2BD-4637-9767-D235FC3A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746" y="2389520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 y Calidad</a:t>
            </a:r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269ECC68-485C-4E02-A4F6-85B219AA4381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 rot="16200000" flipH="1">
            <a:off x="6548931" y="1079215"/>
            <a:ext cx="464275" cy="1183046"/>
          </a:xfrm>
          <a:prstGeom prst="bentConnector3">
            <a:avLst>
              <a:gd name="adj1" fmla="val 481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5DF2E6F6-23D8-48B7-96F4-B2C80CF4187E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 rot="5400000">
            <a:off x="5415638" y="1123725"/>
            <a:ext cx="459030" cy="1088782"/>
          </a:xfrm>
          <a:prstGeom prst="bentConnector3">
            <a:avLst>
              <a:gd name="adj1" fmla="val 481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D623118-F363-4CF9-8279-B7F5245881D6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6227539" y="2879220"/>
            <a:ext cx="1228612" cy="10380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0">
            <a:extLst>
              <a:ext uri="{FF2B5EF4-FFF2-40B4-BE49-F238E27FC236}">
                <a16:creationId xmlns:a16="http://schemas.microsoft.com/office/drawing/2014/main" id="{26DF31C8-03F1-4D41-8C21-C1327378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74" y="3814066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Liberbank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 Gutiérrez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1ADB536B-3EAB-4454-9041-3A42FE1D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74" y="3351101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Cajamar / BBVA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Esther Pérez  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BA41BD7D-F9DA-4976-862F-DE1B9227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673" y="2869527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Formal. </a:t>
            </a:r>
            <a:r>
              <a:rPr lang="es-ES_tradnl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Cerberus</a:t>
            </a:r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Nuria Esteban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4A1A32C5-EB33-4984-B224-DFBEAC0E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76" y="2853903"/>
            <a:ext cx="120877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Divarian</a:t>
            </a:r>
            <a:r>
              <a:rPr lang="es-E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BBVA, Apple y Carteras </a:t>
            </a:r>
            <a:r>
              <a:rPr lang="es-ES" sz="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Cerberus</a:t>
            </a:r>
            <a:endParaRPr lang="es-ES" sz="9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Raúl Blanco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2D664819-1E58-4AE5-86AB-68D6979C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883" y="5759859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Conducciones </a:t>
            </a:r>
            <a:r>
              <a:rPr lang="es-ES" sz="900" kern="0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Resolutarias</a:t>
            </a:r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Díez</a:t>
            </a:r>
          </a:p>
          <a:p>
            <a:pPr algn="ctr"/>
            <a:endParaRPr lang="es-ES_tradnl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B264B25D-EDDE-4E66-BCC7-A12017C6D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746" y="3349227"/>
            <a:ext cx="1202400" cy="3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Liberbank, Bankia, Sareb y Cajamar</a:t>
            </a:r>
          </a:p>
          <a:p>
            <a:pPr algn="ctr"/>
            <a:r>
              <a:rPr lang="es-ES" sz="9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Anselmo Rueda</a:t>
            </a:r>
          </a:p>
          <a:p>
            <a:pPr algn="ctr"/>
            <a:endParaRPr lang="es-ES_tradnl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517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Panorámica</PresentationFormat>
  <Paragraphs>177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2_Tema de Office</vt:lpstr>
      <vt:lpstr>REAL ESTATE ASSET MANAGEMENT (1/5)</vt:lpstr>
      <vt:lpstr>REAL ESTATE ASSET MANAGEMENT (2/5)</vt:lpstr>
      <vt:lpstr>REAL ESTATE ASSET MANAGEMENT (3/5)</vt:lpstr>
      <vt:lpstr>REAL ESTATE ASSET MANAGEMENT (4/5)</vt:lpstr>
      <vt:lpstr>REAL ESTATE ASSET MANAGEMENT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ASSET MANAGEMENT (1/5)</dc:title>
  <dc:creator>Ana Illanes Cortes</dc:creator>
  <cp:lastModifiedBy>Ana Illanes Cortes</cp:lastModifiedBy>
  <cp:revision>1</cp:revision>
  <dcterms:created xsi:type="dcterms:W3CDTF">2020-11-03T16:35:04Z</dcterms:created>
  <dcterms:modified xsi:type="dcterms:W3CDTF">2020-11-03T16:35:21Z</dcterms:modified>
</cp:coreProperties>
</file>