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34" r:id="rId2"/>
  </p:sldMasterIdLst>
  <p:notesMasterIdLst>
    <p:notesMasterId r:id="rId30"/>
  </p:notesMasterIdLst>
  <p:sldIdLst>
    <p:sldId id="2490" r:id="rId3"/>
    <p:sldId id="2524" r:id="rId4"/>
    <p:sldId id="376" r:id="rId5"/>
    <p:sldId id="2497" r:id="rId6"/>
    <p:sldId id="2528" r:id="rId7"/>
    <p:sldId id="378" r:id="rId8"/>
    <p:sldId id="377" r:id="rId9"/>
    <p:sldId id="369" r:id="rId10"/>
    <p:sldId id="2527" r:id="rId11"/>
    <p:sldId id="370" r:id="rId12"/>
    <p:sldId id="2507" r:id="rId13"/>
    <p:sldId id="2499" r:id="rId14"/>
    <p:sldId id="371" r:id="rId15"/>
    <p:sldId id="2519" r:id="rId16"/>
    <p:sldId id="2520" r:id="rId17"/>
    <p:sldId id="2521" r:id="rId18"/>
    <p:sldId id="2522" r:id="rId19"/>
    <p:sldId id="372" r:id="rId20"/>
    <p:sldId id="2526" r:id="rId21"/>
    <p:sldId id="2523" r:id="rId22"/>
    <p:sldId id="360" r:id="rId23"/>
    <p:sldId id="2500" r:id="rId24"/>
    <p:sldId id="2501" r:id="rId25"/>
    <p:sldId id="2525" r:id="rId26"/>
    <p:sldId id="2511" r:id="rId27"/>
    <p:sldId id="375" r:id="rId28"/>
    <p:sldId id="347" r:id="rId29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01"/>
    <a:srgbClr val="99CCFF"/>
    <a:srgbClr val="FFFF99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78580" autoAdjust="0"/>
  </p:normalViewPr>
  <p:slideViewPr>
    <p:cSldViewPr>
      <p:cViewPr varScale="1">
        <p:scale>
          <a:sx n="86" d="100"/>
          <a:sy n="86" d="100"/>
        </p:scale>
        <p:origin x="13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6" y="4"/>
            <a:ext cx="2945659" cy="496332"/>
          </a:xfrm>
          <a:prstGeom prst="rect">
            <a:avLst/>
          </a:prstGeom>
        </p:spPr>
        <p:txBody>
          <a:bodyPr vert="horz" lIns="91395" tIns="45699" rIns="91395" bIns="45699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8" y="4"/>
            <a:ext cx="2945659" cy="496332"/>
          </a:xfrm>
          <a:prstGeom prst="rect">
            <a:avLst/>
          </a:prstGeom>
        </p:spPr>
        <p:txBody>
          <a:bodyPr vert="horz" lIns="91395" tIns="45699" rIns="91395" bIns="45699" rtlCol="0"/>
          <a:lstStyle>
            <a:lvl1pPr algn="r">
              <a:defRPr sz="1200"/>
            </a:lvl1pPr>
          </a:lstStyle>
          <a:p>
            <a:fld id="{9D66C48B-D336-46B8-9B2B-44F110BC0C44}" type="datetimeFigureOut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5" tIns="45699" rIns="91395" bIns="45699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8"/>
            <a:ext cx="5438140" cy="4466987"/>
          </a:xfrm>
          <a:prstGeom prst="rect">
            <a:avLst/>
          </a:prstGeom>
        </p:spPr>
        <p:txBody>
          <a:bodyPr vert="horz" lIns="91395" tIns="45699" rIns="91395" bIns="4569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6" y="9428588"/>
            <a:ext cx="2945659" cy="496332"/>
          </a:xfrm>
          <a:prstGeom prst="rect">
            <a:avLst/>
          </a:prstGeom>
        </p:spPr>
        <p:txBody>
          <a:bodyPr vert="horz" lIns="91395" tIns="45699" rIns="91395" bIns="45699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8" y="9428588"/>
            <a:ext cx="2945659" cy="496332"/>
          </a:xfrm>
          <a:prstGeom prst="rect">
            <a:avLst/>
          </a:prstGeom>
        </p:spPr>
        <p:txBody>
          <a:bodyPr vert="horz" lIns="91395" tIns="45699" rIns="91395" bIns="45699" rtlCol="0" anchor="b"/>
          <a:lstStyle>
            <a:lvl1pPr algn="r">
              <a:defRPr sz="1200"/>
            </a:lvl1pPr>
          </a:lstStyle>
          <a:p>
            <a:fld id="{4C79766C-98AF-4FE8-B25D-0B3822F53C2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114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9766C-98AF-4FE8-B25D-0B3822F53C28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733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20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6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21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71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22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01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23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00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27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7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2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0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3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7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7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5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3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6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1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7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0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11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67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520A-939E-43AB-A995-735AD8570CB4}" type="slidenum">
              <a:rPr lang="es-ES" smtClean="0">
                <a:solidFill>
                  <a:prstClr val="black"/>
                </a:solidFill>
              </a:rPr>
              <a:pPr/>
              <a:t>12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0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6E3-425F-4CCC-B57B-D8C139CA435F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FF2F-24AE-4A36-927A-EC2D54247B8C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8BE2-B860-40EB-9DCC-DB7A03AE6763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ágina estándar con 1 espacio de trabajo 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3502" y="1787857"/>
            <a:ext cx="7878060" cy="4338306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600"/>
              </a:lnSpc>
              <a:spcBef>
                <a:spcPts val="600"/>
              </a:spcBef>
              <a:spcAft>
                <a:spcPts val="1200"/>
              </a:spcAft>
              <a:buNone/>
              <a:defRPr sz="1200" b="1">
                <a:latin typeface="Arial" pitchFamily="34" charset="0"/>
                <a:cs typeface="Arial" pitchFamily="34" charset="0"/>
              </a:defRPr>
            </a:lvl1pPr>
            <a:lvl2pPr>
              <a:lnSpc>
                <a:spcPts val="16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 sz="1200" b="1">
                <a:latin typeface="Arial" pitchFamily="34" charset="0"/>
                <a:cs typeface="Arial" pitchFamily="34" charset="0"/>
              </a:defRPr>
            </a:lvl2pPr>
            <a:lvl3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4pPr>
            <a:lvl5pPr>
              <a:buNone/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endParaRPr lang="es-ES_tradnl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71499" y="249875"/>
            <a:ext cx="81800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defTabSz="355600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  <a:defRPr lang="es-ES_tradnl" sz="20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es-ES_tradnl" dirty="0"/>
              <a:t>1. Haga clic para editar título</a:t>
            </a:r>
          </a:p>
        </p:txBody>
      </p:sp>
      <p:sp>
        <p:nvSpPr>
          <p:cNvPr id="11" name="Triángulo isósceles 9"/>
          <p:cNvSpPr>
            <a:spLocks noChangeAspect="1"/>
          </p:cNvSpPr>
          <p:nvPr userDrawn="1"/>
        </p:nvSpPr>
        <p:spPr bwMode="auto">
          <a:xfrm rot="5400000" flipH="1">
            <a:off x="266700" y="382723"/>
            <a:ext cx="406400" cy="203200"/>
          </a:xfrm>
          <a:prstGeom prst="triangle">
            <a:avLst>
              <a:gd name="adj" fmla="val 50000"/>
            </a:avLst>
          </a:prstGeom>
          <a:solidFill>
            <a:srgbClr val="376091"/>
          </a:solidFill>
          <a:ln w="9525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2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887149" y="634165"/>
            <a:ext cx="7861895" cy="611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B9C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34440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MY" sz="180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008114" y="97770"/>
            <a:ext cx="5809941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4309" y="868016"/>
            <a:ext cx="6704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sp>
        <p:nvSpPr>
          <p:cNvPr id="7" name="TextBox 14"/>
          <p:cNvSpPr txBox="1"/>
          <p:nvPr userDrawn="1"/>
        </p:nvSpPr>
        <p:spPr>
          <a:xfrm>
            <a:off x="8002185" y="6430791"/>
            <a:ext cx="38536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fld id="{260E2A6B-A809-4840-BF14-8648BC0BDF87}" type="slidenum">
              <a:rPr lang="id-ID" sz="1100" b="0" smtClean="0">
                <a:solidFill>
                  <a:srgbClr val="FFFFFF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100" b="0" dirty="0">
              <a:solidFill>
                <a:srgbClr val="FFFFFF"/>
              </a:solidFill>
            </a:endParaRPr>
          </a:p>
        </p:txBody>
      </p:sp>
      <p:pic>
        <p:nvPicPr>
          <p:cNvPr id="8" name="Imagen 7" descr="logo-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852" y="233939"/>
            <a:ext cx="540935" cy="1216325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 flipV="1">
            <a:off x="1104712" y="802073"/>
            <a:ext cx="6350145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5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87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9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47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25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22C6-28A6-4723-83C0-B676EA6BEE3C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30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1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54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33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08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ágina estándar con 1 espacio de trabajo 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3502" y="1787857"/>
            <a:ext cx="7878060" cy="4338306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600"/>
              </a:lnSpc>
              <a:spcBef>
                <a:spcPts val="600"/>
              </a:spcBef>
              <a:spcAft>
                <a:spcPts val="1200"/>
              </a:spcAft>
              <a:buNone/>
              <a:defRPr sz="1200" b="1">
                <a:latin typeface="Arial" pitchFamily="34" charset="0"/>
                <a:cs typeface="Arial" pitchFamily="34" charset="0"/>
              </a:defRPr>
            </a:lvl1pPr>
            <a:lvl2pPr>
              <a:lnSpc>
                <a:spcPts val="16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 sz="1200" b="1">
                <a:latin typeface="Arial" pitchFamily="34" charset="0"/>
                <a:cs typeface="Arial" pitchFamily="34" charset="0"/>
              </a:defRPr>
            </a:lvl2pPr>
            <a:lvl3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4pPr>
            <a:lvl5pPr>
              <a:buNone/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endParaRPr lang="es-ES_tradnl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71499" y="249875"/>
            <a:ext cx="81800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defTabSz="355600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  <a:defRPr lang="es-ES_tradnl" sz="20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es-ES_tradnl" dirty="0"/>
              <a:t>1. Haga clic para editar título</a:t>
            </a:r>
          </a:p>
        </p:txBody>
      </p:sp>
      <p:sp>
        <p:nvSpPr>
          <p:cNvPr id="11" name="Triángulo isósceles 9"/>
          <p:cNvSpPr>
            <a:spLocks noChangeAspect="1"/>
          </p:cNvSpPr>
          <p:nvPr userDrawn="1"/>
        </p:nvSpPr>
        <p:spPr bwMode="auto">
          <a:xfrm rot="5400000" flipH="1">
            <a:off x="266700" y="382723"/>
            <a:ext cx="406400" cy="203200"/>
          </a:xfrm>
          <a:prstGeom prst="triangle">
            <a:avLst>
              <a:gd name="adj" fmla="val 50000"/>
            </a:avLst>
          </a:prstGeom>
          <a:solidFill>
            <a:srgbClr val="376091"/>
          </a:solidFill>
          <a:ln w="9525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2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887149" y="634165"/>
            <a:ext cx="7861895" cy="611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B9C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 </a:t>
            </a:r>
          </a:p>
        </p:txBody>
      </p:sp>
    </p:spTree>
    <p:extLst>
      <p:ext uri="{BB962C8B-B14F-4D97-AF65-F5344CB8AC3E}">
        <p14:creationId xmlns:p14="http://schemas.microsoft.com/office/powerpoint/2010/main" val="188221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D78E-4F2D-42B5-B514-B35F9BDBF560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BAE6-5C40-4E60-A251-CC2C2791318C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B7F5-370C-4CFE-B288-395913D15270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82C5-D271-4103-A233-52DA9D9E0851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155F-14D3-46F9-AC3F-D31FAA970CB7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EEC-8FC8-4414-A6B2-E363F79543CC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89-ADFC-4730-8FD8-171D43BD81DB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3BBA-41F8-4338-B9CE-37077F40AAD0}" type="datetime1">
              <a:rPr lang="es-ES" smtClean="0"/>
              <a:pPr/>
              <a:t>02/12/2020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B803-0BE9-4990-88AD-93BB8ACDE12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47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02/12/2020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6636-27E3-401C-85F3-58FF18C232B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70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C174FC4-902D-4A0D-B7BD-AF3EE8CB1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1"/>
          <a:stretch/>
        </p:blipFill>
        <p:spPr>
          <a:xfrm>
            <a:off x="-1514960" y="6001"/>
            <a:ext cx="12183765" cy="6845999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rot="10800000">
            <a:off x="0" y="1088159"/>
            <a:ext cx="5297420" cy="4658968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 dirty="0"/>
          </a:p>
        </p:txBody>
      </p:sp>
      <p:pic>
        <p:nvPicPr>
          <p:cNvPr id="12" name="Picture 11" descr="logo-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716" y="1456268"/>
            <a:ext cx="793094" cy="133749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53991" y="4537345"/>
            <a:ext cx="2357567" cy="0"/>
          </a:xfrm>
          <a:prstGeom prst="line">
            <a:avLst/>
          </a:prstGeom>
          <a:ln w="28575" cmpd="sng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4">
            <a:extLst>
              <a:ext uri="{FF2B5EF4-FFF2-40B4-BE49-F238E27FC236}">
                <a16:creationId xmlns:a16="http://schemas.microsoft.com/office/drawing/2014/main" id="{A551A979-9041-4BCD-9C28-00A361CC4C26}"/>
              </a:ext>
            </a:extLst>
          </p:cNvPr>
          <p:cNvSpPr txBox="1"/>
          <p:nvPr/>
        </p:nvSpPr>
        <p:spPr>
          <a:xfrm>
            <a:off x="548994" y="3057829"/>
            <a:ext cx="286025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s-ES_tradnl" sz="2400" b="1" dirty="0">
                <a:solidFill>
                  <a:srgbClr val="FFFFFF"/>
                </a:solidFill>
              </a:rPr>
              <a:t>Estructura Organizativa 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10DBEC8-8FB0-4589-8EE4-7EFA41580ED2}"/>
              </a:ext>
            </a:extLst>
          </p:cNvPr>
          <p:cNvSpPr txBox="1"/>
          <p:nvPr/>
        </p:nvSpPr>
        <p:spPr>
          <a:xfrm>
            <a:off x="625890" y="4185704"/>
            <a:ext cx="207574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s-ES_tradnl" sz="1600" dirty="0">
                <a:solidFill>
                  <a:srgbClr val="FFFFFF"/>
                </a:solidFill>
              </a:rPr>
              <a:t>Diciembre 2020</a:t>
            </a:r>
          </a:p>
          <a:p>
            <a:pPr defTabSz="685800"/>
            <a:endParaRPr lang="es-ES_tradnl" sz="1600" dirty="0">
              <a:solidFill>
                <a:srgbClr val="FFFFFF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2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6ABA90C-2B46-4750-9311-794C62A130ED}"/>
              </a:ext>
            </a:extLst>
          </p:cNvPr>
          <p:cNvCxnSpPr>
            <a:cxnSpLocks/>
          </p:cNvCxnSpPr>
          <p:nvPr/>
        </p:nvCxnSpPr>
        <p:spPr>
          <a:xfrm>
            <a:off x="6638696" y="3977670"/>
            <a:ext cx="0" cy="7403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188145D-E883-4C7B-B3F2-2429F4D4B4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90546" y="1521164"/>
            <a:ext cx="2509632" cy="2386668"/>
          </a:xfrm>
          <a:prstGeom prst="bentConnector3">
            <a:avLst>
              <a:gd name="adj1" fmla="val 10078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C28F9BAA-7F96-4003-B11B-9C596EF32BBB}"/>
              </a:ext>
            </a:extLst>
          </p:cNvPr>
          <p:cNvCxnSpPr>
            <a:cxnSpLocks/>
          </p:cNvCxnSpPr>
          <p:nvPr/>
        </p:nvCxnSpPr>
        <p:spPr>
          <a:xfrm>
            <a:off x="2958478" y="3419002"/>
            <a:ext cx="12935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CE75646F-D526-4B4B-8333-153D06D75113}"/>
              </a:ext>
            </a:extLst>
          </p:cNvPr>
          <p:cNvCxnSpPr/>
          <p:nvPr/>
        </p:nvCxnSpPr>
        <p:spPr>
          <a:xfrm>
            <a:off x="4252028" y="2887601"/>
            <a:ext cx="0" cy="5624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F4AF268D-9AD7-461B-A315-E9837532051C}"/>
              </a:ext>
            </a:extLst>
          </p:cNvPr>
          <p:cNvCxnSpPr>
            <a:cxnSpLocks/>
          </p:cNvCxnSpPr>
          <p:nvPr/>
        </p:nvCxnSpPr>
        <p:spPr>
          <a:xfrm>
            <a:off x="3545457" y="3977670"/>
            <a:ext cx="0" cy="564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D75C3ED9-0DD7-4232-9F53-B7D1E7D73119}"/>
              </a:ext>
            </a:extLst>
          </p:cNvPr>
          <p:cNvCxnSpPr>
            <a:cxnSpLocks/>
          </p:cNvCxnSpPr>
          <p:nvPr/>
        </p:nvCxnSpPr>
        <p:spPr>
          <a:xfrm>
            <a:off x="5161573" y="3977670"/>
            <a:ext cx="0" cy="7403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92" y="111357"/>
            <a:ext cx="8180063" cy="743217"/>
          </a:xfrm>
        </p:spPr>
        <p:txBody>
          <a:bodyPr/>
          <a:lstStyle/>
          <a:p>
            <a:r>
              <a:rPr lang="es-ES_tradnl" dirty="0"/>
              <a:t>DIRECCIÓN NEGOCIO INMOBILIARIO</a:t>
            </a:r>
            <a:br>
              <a:rPr lang="es-ES_tradnl" dirty="0"/>
            </a:br>
            <a:r>
              <a:rPr lang="es-ES_tradnl" dirty="0"/>
              <a:t>DESARROLLO INMOBILIARIO</a:t>
            </a:r>
            <a:endParaRPr lang="es-ES" dirty="0"/>
          </a:p>
        </p:txBody>
      </p:sp>
      <p:sp>
        <p:nvSpPr>
          <p:cNvPr id="15" name="Rectangle 50">
            <a:extLst>
              <a:ext uri="{FF2B5EF4-FFF2-40B4-BE49-F238E27FC236}">
                <a16:creationId xmlns:a16="http://schemas.microsoft.com/office/drawing/2014/main" id="{AECFF352-057E-4945-829B-969360E9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764" y="2492896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Desarrollo Inmobiliario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David Ejeda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026D2F72-46B1-4B49-9CDB-285D879B5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65">
            <a:extLst>
              <a:ext uri="{FF2B5EF4-FFF2-40B4-BE49-F238E27FC236}">
                <a16:creationId xmlns:a16="http://schemas.microsoft.com/office/drawing/2014/main" id="{F385AF1E-8528-4E23-A7F8-74CE9FFFA0F3}"/>
              </a:ext>
            </a:extLst>
          </p:cNvPr>
          <p:cNvSpPr txBox="1">
            <a:spLocks/>
          </p:cNvSpPr>
          <p:nvPr/>
        </p:nvSpPr>
        <p:spPr bwMode="gray">
          <a:xfrm>
            <a:off x="3654428" y="1322944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>
                <a:solidFill>
                  <a:prstClr val="white"/>
                </a:solidFill>
              </a:rPr>
              <a:t>Dirección Negocio Inmobiliario</a:t>
            </a:r>
          </a:p>
          <a:p>
            <a:r>
              <a:rPr lang="es-ES_tradnl" sz="900" b="1" dirty="0">
                <a:solidFill>
                  <a:prstClr val="white"/>
                </a:solidFill>
              </a:rPr>
              <a:t>Juan Lostao</a:t>
            </a:r>
            <a:endParaRPr lang="es-ES_tradnl" sz="900" b="1" dirty="0"/>
          </a:p>
        </p:txBody>
      </p:sp>
      <p:sp>
        <p:nvSpPr>
          <p:cNvPr id="27" name="2 Marcador de número de diapositiva">
            <a:extLst>
              <a:ext uri="{FF2B5EF4-FFF2-40B4-BE49-F238E27FC236}">
                <a16:creationId xmlns:a16="http://schemas.microsoft.com/office/drawing/2014/main" id="{A3E6822A-DC14-44FA-9C29-2F148F4C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58355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10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63D2BC52-F611-47A8-82E7-4FC5D0DB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96" y="4407035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Desarrollo Negocio DI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Juan Carlos Cobas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36" name="Rectangle 50">
            <a:extLst>
              <a:ext uri="{FF2B5EF4-FFF2-40B4-BE49-F238E27FC236}">
                <a16:creationId xmlns:a16="http://schemas.microsoft.com/office/drawing/2014/main" id="{7D26CB1A-B8D2-44DE-87A9-9E2EBBA4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37" y="4399487"/>
            <a:ext cx="1195200" cy="59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Producción Suelo DI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Jose Carlos Córdoba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39" name="Rectangle 50">
            <a:extLst>
              <a:ext uri="{FF2B5EF4-FFF2-40B4-BE49-F238E27FC236}">
                <a16:creationId xmlns:a16="http://schemas.microsoft.com/office/drawing/2014/main" id="{55AF68F8-346B-433C-A20E-F6AAE158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41" y="439321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Estrategia DI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Luis M. </a:t>
            </a:r>
            <a:r>
              <a:rPr lang="es-ES_tradnl" sz="900" b="1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Gª</a:t>
            </a:r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Tobaruela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1134DFB9-EFAC-4470-B732-CED6D7D18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193" y="4417919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Producción </a:t>
            </a: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Edificación DI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Juan M. </a:t>
            </a:r>
            <a:r>
              <a:rPr lang="es-ES_tradnl" sz="900" b="1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Fdez</a:t>
            </a:r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- Mico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67" name="Rectangle 50">
            <a:extLst>
              <a:ext uri="{FF2B5EF4-FFF2-40B4-BE49-F238E27FC236}">
                <a16:creationId xmlns:a16="http://schemas.microsoft.com/office/drawing/2014/main" id="{01237147-D5F5-4FA4-B852-CCBFB7395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17" y="322901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DTCC DI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Elena Castro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86E346A-E3BF-4350-A55B-DDB54E1AD5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0745" y="3994802"/>
            <a:ext cx="2381282" cy="380496"/>
          </a:xfrm>
          <a:prstGeom prst="bentConnector3">
            <a:avLst>
              <a:gd name="adj1" fmla="val 1004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4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827CF3D-CB71-4BFD-9459-7B21E814117F}"/>
              </a:ext>
            </a:extLst>
          </p:cNvPr>
          <p:cNvCxnSpPr>
            <a:cxnSpLocks/>
          </p:cNvCxnSpPr>
          <p:nvPr/>
        </p:nvCxnSpPr>
        <p:spPr>
          <a:xfrm>
            <a:off x="976856" y="3606904"/>
            <a:ext cx="2122" cy="588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8B37D08-1AC9-4B70-BC5F-22C5AE435843}"/>
              </a:ext>
            </a:extLst>
          </p:cNvPr>
          <p:cNvCxnSpPr>
            <a:cxnSpLocks/>
          </p:cNvCxnSpPr>
          <p:nvPr/>
        </p:nvCxnSpPr>
        <p:spPr>
          <a:xfrm>
            <a:off x="7351204" y="3609347"/>
            <a:ext cx="0" cy="51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85E02BD-8A0F-44B0-87DE-9036882DDF74}"/>
              </a:ext>
            </a:extLst>
          </p:cNvPr>
          <p:cNvCxnSpPr>
            <a:cxnSpLocks/>
          </p:cNvCxnSpPr>
          <p:nvPr/>
        </p:nvCxnSpPr>
        <p:spPr>
          <a:xfrm>
            <a:off x="5853184" y="3543747"/>
            <a:ext cx="0" cy="532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62F2C4A-747E-469B-AB7B-1E0EC7E235D2}"/>
              </a:ext>
            </a:extLst>
          </p:cNvPr>
          <p:cNvCxnSpPr>
            <a:cxnSpLocks/>
          </p:cNvCxnSpPr>
          <p:nvPr/>
        </p:nvCxnSpPr>
        <p:spPr>
          <a:xfrm>
            <a:off x="4294081" y="3618873"/>
            <a:ext cx="2122" cy="588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A8317BF-CD29-42EE-A310-3E70B444E0BD}"/>
              </a:ext>
            </a:extLst>
          </p:cNvPr>
          <p:cNvCxnSpPr>
            <a:cxnSpLocks/>
          </p:cNvCxnSpPr>
          <p:nvPr/>
        </p:nvCxnSpPr>
        <p:spPr>
          <a:xfrm>
            <a:off x="2644645" y="3640002"/>
            <a:ext cx="2122" cy="588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492077" y="148568"/>
            <a:ext cx="8044113" cy="743217"/>
          </a:xfrm>
        </p:spPr>
        <p:txBody>
          <a:bodyPr/>
          <a:lstStyle/>
          <a:p>
            <a:r>
              <a:rPr lang="es-ES" dirty="0"/>
              <a:t>DIRECCIÓN NEGOCIO INMOBILIARIO </a:t>
            </a:r>
            <a:br>
              <a:rPr lang="es-ES" dirty="0"/>
            </a:br>
            <a:r>
              <a:rPr lang="es-ES" dirty="0"/>
              <a:t>GESTIÓN DE CUENTAS CLAVE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27 Rectángulo"/>
          <p:cNvSpPr/>
          <p:nvPr/>
        </p:nvSpPr>
        <p:spPr>
          <a:xfrm>
            <a:off x="3707904" y="1674205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endParaRPr lang="es-ES_tradnl" sz="900" kern="0" dirty="0">
              <a:solidFill>
                <a:schemeClr val="bg1"/>
              </a:solidFill>
              <a:latin typeface="Arial"/>
            </a:endParaRPr>
          </a:p>
          <a:p>
            <a:pPr algn="ctr"/>
            <a:endParaRPr lang="es-ES_tradnl" sz="900" kern="0" dirty="0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es-ES_tradnl" sz="900" kern="0" dirty="0">
                <a:solidFill>
                  <a:schemeClr val="bg1"/>
                </a:solidFill>
                <a:latin typeface="Arial"/>
              </a:rPr>
              <a:t>Dirección Negocio Inmobiliario</a:t>
            </a:r>
          </a:p>
          <a:p>
            <a:pPr algn="ctr"/>
            <a:r>
              <a:rPr lang="es-ES_tradnl" sz="900" b="1" kern="0" dirty="0">
                <a:solidFill>
                  <a:schemeClr val="bg1"/>
                </a:solidFill>
                <a:latin typeface="Arial"/>
              </a:rPr>
              <a:t>Juan Lostao</a:t>
            </a:r>
          </a:p>
          <a:p>
            <a:pPr algn="ctr"/>
            <a:endParaRPr lang="es-ES_tradnl" sz="900" kern="0" dirty="0">
              <a:solidFill>
                <a:schemeClr val="bg1"/>
              </a:solidFill>
              <a:latin typeface="Arial"/>
            </a:endParaRPr>
          </a:p>
          <a:p>
            <a:pPr algn="ctr"/>
            <a:endParaRPr lang="es-ES_tradnl" sz="900" kern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86007" y="3140018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es-ES_tradnl" sz="900" kern="0" dirty="0">
                <a:solidFill>
                  <a:schemeClr val="bg1"/>
                </a:solidFill>
                <a:latin typeface="Arial"/>
              </a:rPr>
              <a:t>KAM Bankia</a:t>
            </a:r>
          </a:p>
          <a:p>
            <a:pPr algn="ctr"/>
            <a:r>
              <a:rPr lang="es-ES_tradnl" sz="900" b="1" kern="0" dirty="0">
                <a:solidFill>
                  <a:schemeClr val="bg1"/>
                </a:solidFill>
                <a:latin typeface="Arial"/>
              </a:rPr>
              <a:t>Jaime </a:t>
            </a:r>
            <a:r>
              <a:rPr lang="es-ES_tradnl" sz="900" b="1" kern="0" dirty="0" err="1">
                <a:solidFill>
                  <a:schemeClr val="bg1"/>
                </a:solidFill>
                <a:latin typeface="Arial"/>
              </a:rPr>
              <a:t>Maynau</a:t>
            </a:r>
            <a:endParaRPr lang="es-ES_tradnl" sz="900" b="1" kern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6775818" y="3140018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es-ES_tradnl" sz="900" kern="0" dirty="0">
                <a:solidFill>
                  <a:schemeClr val="bg1"/>
                </a:solidFill>
                <a:latin typeface="Arial"/>
              </a:rPr>
              <a:t>KAM Sareb</a:t>
            </a:r>
          </a:p>
          <a:p>
            <a:pPr algn="ctr"/>
            <a:r>
              <a:rPr lang="es-ES_tradnl" sz="900" b="1" kern="0" dirty="0">
                <a:solidFill>
                  <a:schemeClr val="bg1"/>
                </a:solidFill>
                <a:latin typeface="Arial"/>
              </a:rPr>
              <a:t>Ana Glez. Pestana</a:t>
            </a:r>
          </a:p>
        </p:txBody>
      </p:sp>
      <p:sp>
        <p:nvSpPr>
          <p:cNvPr id="30" name="21 Rectángulo">
            <a:extLst>
              <a:ext uri="{FF2B5EF4-FFF2-40B4-BE49-F238E27FC236}">
                <a16:creationId xmlns:a16="http://schemas.microsoft.com/office/drawing/2014/main" id="{1B07FB6D-571E-4EA2-9E5F-C2DE950E1F52}"/>
              </a:ext>
            </a:extLst>
          </p:cNvPr>
          <p:cNvSpPr/>
          <p:nvPr/>
        </p:nvSpPr>
        <p:spPr>
          <a:xfrm>
            <a:off x="5255580" y="3140018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es-ES_tradnl" sz="900" kern="0" dirty="0">
                <a:solidFill>
                  <a:schemeClr val="bg1"/>
                </a:solidFill>
                <a:latin typeface="Arial"/>
              </a:rPr>
              <a:t>KAM Liberbank</a:t>
            </a:r>
          </a:p>
          <a:p>
            <a:pPr algn="ctr"/>
            <a:r>
              <a:rPr lang="es-ES_tradnl" sz="900" b="1" kern="0" dirty="0">
                <a:solidFill>
                  <a:schemeClr val="bg1"/>
                </a:solidFill>
                <a:latin typeface="Arial"/>
              </a:rPr>
              <a:t>Alberto Alcázar</a:t>
            </a:r>
          </a:p>
        </p:txBody>
      </p:sp>
      <p:sp>
        <p:nvSpPr>
          <p:cNvPr id="39" name="22 Rectángulo">
            <a:extLst>
              <a:ext uri="{FF2B5EF4-FFF2-40B4-BE49-F238E27FC236}">
                <a16:creationId xmlns:a16="http://schemas.microsoft.com/office/drawing/2014/main" id="{4B5B8736-2951-40FA-8DAB-29C5DC7A606B}"/>
              </a:ext>
            </a:extLst>
          </p:cNvPr>
          <p:cNvSpPr/>
          <p:nvPr/>
        </p:nvSpPr>
        <p:spPr>
          <a:xfrm>
            <a:off x="3706767" y="3140018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es-ES_tradnl" sz="900" kern="0" dirty="0">
                <a:solidFill>
                  <a:schemeClr val="bg1"/>
                </a:solidFill>
                <a:latin typeface="Arial"/>
              </a:rPr>
              <a:t>KAM BBVA</a:t>
            </a:r>
          </a:p>
          <a:p>
            <a:pPr algn="ctr"/>
            <a:r>
              <a:rPr lang="es-ES_tradnl" sz="900" b="1" kern="0" dirty="0">
                <a:solidFill>
                  <a:schemeClr val="bg1"/>
                </a:solidFill>
                <a:latin typeface="Arial"/>
              </a:rPr>
              <a:t>Alberto Alcázar</a:t>
            </a:r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6CAD48F0-450C-4118-B222-B2CC1DE89C4D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4304367" y="2246605"/>
            <a:ext cx="1137" cy="893413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24 Conector recto">
            <a:extLst>
              <a:ext uri="{FF2B5EF4-FFF2-40B4-BE49-F238E27FC236}">
                <a16:creationId xmlns:a16="http://schemas.microsoft.com/office/drawing/2014/main" id="{051CB6C8-405E-4B80-9363-7C238A27F9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2639" y="1919476"/>
            <a:ext cx="893413" cy="1547676"/>
          </a:xfrm>
          <a:prstGeom prst="bentConnector3">
            <a:avLst>
              <a:gd name="adj1" fmla="val 49306"/>
            </a:avLst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2 Marcador de número de diapositiva">
            <a:extLst>
              <a:ext uri="{FF2B5EF4-FFF2-40B4-BE49-F238E27FC236}">
                <a16:creationId xmlns:a16="http://schemas.microsoft.com/office/drawing/2014/main" id="{387DC727-7ABC-4C2C-9CD5-5957D404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11</a:t>
            </a:fld>
            <a:endParaRPr lang="es-ES" dirty="0">
              <a:solidFill>
                <a:srgbClr val="35261A"/>
              </a:solidFill>
            </a:endParaRP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044DE08B-E80C-4345-B074-142CF5A8D6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86063" y="1166048"/>
            <a:ext cx="906799" cy="3067914"/>
          </a:xfrm>
          <a:prstGeom prst="bentConnector3">
            <a:avLst>
              <a:gd name="adj1" fmla="val 48930"/>
            </a:avLst>
          </a:prstGeom>
          <a:ln w="381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4744F8F3-6367-4A6D-8271-499B55114E5C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2197850" y="1032363"/>
            <a:ext cx="893413" cy="3321897"/>
          </a:xfrm>
          <a:prstGeom prst="bentConnector3">
            <a:avLst>
              <a:gd name="adj1" fmla="val 50000"/>
            </a:avLst>
          </a:prstGeom>
          <a:ln w="381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22 Rectángulo">
            <a:extLst>
              <a:ext uri="{FF2B5EF4-FFF2-40B4-BE49-F238E27FC236}">
                <a16:creationId xmlns:a16="http://schemas.microsoft.com/office/drawing/2014/main" id="{A4244049-16A2-404F-B927-4D05D1694228}"/>
              </a:ext>
            </a:extLst>
          </p:cNvPr>
          <p:cNvSpPr/>
          <p:nvPr/>
        </p:nvSpPr>
        <p:spPr>
          <a:xfrm>
            <a:off x="2057331" y="3140018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es-ES_tradnl" sz="900" kern="0" dirty="0">
                <a:solidFill>
                  <a:schemeClr val="bg1"/>
                </a:solidFill>
                <a:latin typeface="Arial"/>
              </a:rPr>
              <a:t>KAM Cajamar</a:t>
            </a:r>
          </a:p>
          <a:p>
            <a:pPr algn="ctr"/>
            <a:r>
              <a:rPr lang="es-ES_tradnl" sz="900" b="1" kern="0" dirty="0">
                <a:solidFill>
                  <a:schemeClr val="bg1"/>
                </a:solidFill>
                <a:latin typeface="Arial"/>
              </a:rPr>
              <a:t>Jaime Maynau</a:t>
            </a:r>
          </a:p>
        </p:txBody>
      </p:sp>
      <p:cxnSp>
        <p:nvCxnSpPr>
          <p:cNvPr id="33" name="24 Conector recto">
            <a:extLst>
              <a:ext uri="{FF2B5EF4-FFF2-40B4-BE49-F238E27FC236}">
                <a16:creationId xmlns:a16="http://schemas.microsoft.com/office/drawing/2014/main" id="{511A1604-C728-4518-A161-4D78A0E65330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rot="5400000">
            <a:off x="3033512" y="1868025"/>
            <a:ext cx="893413" cy="1650573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50">
            <a:extLst>
              <a:ext uri="{FF2B5EF4-FFF2-40B4-BE49-F238E27FC236}">
                <a16:creationId xmlns:a16="http://schemas.microsoft.com/office/drawing/2014/main" id="{B52F7BF3-2113-4E1D-AFAA-F3253AB6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43" y="401997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Isaac Martín</a:t>
            </a:r>
          </a:p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Ángel M. Sanfrutos</a:t>
            </a:r>
          </a:p>
        </p:txBody>
      </p:sp>
      <p:sp>
        <p:nvSpPr>
          <p:cNvPr id="25" name="Rectangle 50">
            <a:extLst>
              <a:ext uri="{FF2B5EF4-FFF2-40B4-BE49-F238E27FC236}">
                <a16:creationId xmlns:a16="http://schemas.microsoft.com/office/drawing/2014/main" id="{42B51AE1-D5F1-448C-9469-89D38E019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580" y="401997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Emilio Álvarez</a:t>
            </a:r>
          </a:p>
          <a:p>
            <a:pPr algn="ctr"/>
            <a:r>
              <a:rPr lang="es-ES_tradnl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Eduardo González</a:t>
            </a:r>
            <a:endParaRPr lang="es-ES" sz="900" i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27" name="Rectangle 50">
            <a:extLst>
              <a:ext uri="{FF2B5EF4-FFF2-40B4-BE49-F238E27FC236}">
                <a16:creationId xmlns:a16="http://schemas.microsoft.com/office/drawing/2014/main" id="{84DC4A39-1C45-417D-9BAA-CFCD5CA4F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017" y="401997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Pedro Costa</a:t>
            </a:r>
          </a:p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Sonia Sánchez</a:t>
            </a:r>
          </a:p>
          <a:p>
            <a:pPr algn="ctr"/>
            <a:endParaRPr lang="es-ES" sz="900" i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29" name="Rectangle 50">
            <a:extLst>
              <a:ext uri="{FF2B5EF4-FFF2-40B4-BE49-F238E27FC236}">
                <a16:creationId xmlns:a16="http://schemas.microsoft.com/office/drawing/2014/main" id="{1D1CAE8D-1C2B-4E24-8651-DA9F70E3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568" y="4019969"/>
            <a:ext cx="1195200" cy="921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M. Jesús Tribaldos</a:t>
            </a:r>
          </a:p>
          <a:p>
            <a:pPr algn="ctr"/>
            <a:r>
              <a:rPr lang="es-ES_tradnl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Laura Scheffer</a:t>
            </a:r>
          </a:p>
          <a:p>
            <a:pPr algn="ctr"/>
            <a:r>
              <a:rPr lang="es-ES_tradnl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María </a:t>
            </a:r>
            <a:r>
              <a:rPr lang="es-ES_tradnl" sz="900" i="1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Ontañón</a:t>
            </a:r>
            <a:endParaRPr lang="es-ES_tradnl" sz="900" i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_tradnl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Sonia Vázquez</a:t>
            </a:r>
          </a:p>
          <a:p>
            <a:pPr algn="ctr"/>
            <a:r>
              <a:rPr lang="es-ES_tradnl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Luis Alberto Millán</a:t>
            </a:r>
          </a:p>
          <a:p>
            <a:pPr algn="ctr"/>
            <a:r>
              <a:rPr lang="es-ES_tradnl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Laura Carrascosa</a:t>
            </a:r>
            <a:endParaRPr lang="es-ES" sz="900" i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63F53035-859A-4AB6-AA0A-AF903A43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581" y="401997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Antonio Carmona</a:t>
            </a:r>
          </a:p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María Isabel Alcalde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36" name="Rectangle 50">
            <a:extLst>
              <a:ext uri="{FF2B5EF4-FFF2-40B4-BE49-F238E27FC236}">
                <a16:creationId xmlns:a16="http://schemas.microsoft.com/office/drawing/2014/main" id="{F1AB20AF-FFEF-4822-BC5A-7080AC501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073" y="3543747"/>
            <a:ext cx="839308" cy="66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Yolanda Gómez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694BF84E-DAE4-48CA-8A1D-0AF5CC9AE47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335798" y="3871873"/>
            <a:ext cx="722275" cy="371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7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C009F40-9865-4993-8B6E-24BFBEEB6D21}"/>
              </a:ext>
            </a:extLst>
          </p:cNvPr>
          <p:cNvCxnSpPr>
            <a:cxnSpLocks/>
          </p:cNvCxnSpPr>
          <p:nvPr/>
        </p:nvCxnSpPr>
        <p:spPr>
          <a:xfrm>
            <a:off x="4544509" y="1517854"/>
            <a:ext cx="1" cy="1899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9532686-C67B-4ACC-82CE-814CBCC5F04B}"/>
              </a:ext>
            </a:extLst>
          </p:cNvPr>
          <p:cNvCxnSpPr/>
          <p:nvPr/>
        </p:nvCxnSpPr>
        <p:spPr>
          <a:xfrm>
            <a:off x="3770998" y="3447717"/>
            <a:ext cx="0" cy="745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9676679-408A-4E1C-B4D3-BFA68AEFE327}"/>
              </a:ext>
            </a:extLst>
          </p:cNvPr>
          <p:cNvCxnSpPr>
            <a:cxnSpLocks/>
          </p:cNvCxnSpPr>
          <p:nvPr/>
        </p:nvCxnSpPr>
        <p:spPr>
          <a:xfrm>
            <a:off x="2316739" y="3447717"/>
            <a:ext cx="0" cy="507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6900D9AD-C0E1-4FFB-87FD-E1389DB2CEE8}"/>
              </a:ext>
            </a:extLst>
          </p:cNvPr>
          <p:cNvCxnSpPr>
            <a:cxnSpLocks/>
            <a:endCxn id="73" idx="0"/>
          </p:cNvCxnSpPr>
          <p:nvPr/>
        </p:nvCxnSpPr>
        <p:spPr>
          <a:xfrm rot="10800000" flipV="1">
            <a:off x="883089" y="3435221"/>
            <a:ext cx="3661420" cy="53681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_tradnl" dirty="0"/>
              <a:t>HAYA TITULIZACIÓN</a:t>
            </a:r>
          </a:p>
        </p:txBody>
      </p:sp>
      <p:pic>
        <p:nvPicPr>
          <p:cNvPr id="200" name="Picture 1" descr="C:\Users\ALFANEXT\Documents\Downloads\LOGO HA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760" y="1"/>
            <a:ext cx="777240" cy="1192000"/>
          </a:xfrm>
          <a:prstGeom prst="rect">
            <a:avLst/>
          </a:prstGeom>
          <a:noFill/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3AE60F9-5C18-4F6A-8704-F355E2E0962A}"/>
              </a:ext>
            </a:extLst>
          </p:cNvPr>
          <p:cNvCxnSpPr>
            <a:cxnSpLocks/>
          </p:cNvCxnSpPr>
          <p:nvPr/>
        </p:nvCxnSpPr>
        <p:spPr>
          <a:xfrm>
            <a:off x="4346272" y="3326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50">
            <a:extLst>
              <a:ext uri="{FF2B5EF4-FFF2-40B4-BE49-F238E27FC236}">
                <a16:creationId xmlns:a16="http://schemas.microsoft.com/office/drawing/2014/main" id="{D1C18C96-248A-40F7-8D8D-6B1058786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09" y="3972037"/>
            <a:ext cx="1198959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Desarrollo de Negocio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Miguel A. Sánchez</a:t>
            </a:r>
          </a:p>
        </p:txBody>
      </p:sp>
      <p:sp>
        <p:nvSpPr>
          <p:cNvPr id="69" name="Rectangle 50">
            <a:extLst>
              <a:ext uri="{FF2B5EF4-FFF2-40B4-BE49-F238E27FC236}">
                <a16:creationId xmlns:a16="http://schemas.microsoft.com/office/drawing/2014/main" id="{54EA2585-5681-400C-B7C3-E33C973C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230" y="3955376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Estructura de Operaciones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Carolina Callejón</a:t>
            </a:r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D73F66BA-840E-4F28-B439-36F007AD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884" y="3955376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Control Interno y Riesgos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Alba Ibáñez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44" name="TextBox 165">
            <a:extLst>
              <a:ext uri="{FF2B5EF4-FFF2-40B4-BE49-F238E27FC236}">
                <a16:creationId xmlns:a16="http://schemas.microsoft.com/office/drawing/2014/main" id="{7C8AE513-52FC-4FD1-BE31-526E4CF2C0B1}"/>
              </a:ext>
            </a:extLst>
          </p:cNvPr>
          <p:cNvSpPr txBox="1">
            <a:spLocks/>
          </p:cNvSpPr>
          <p:nvPr/>
        </p:nvSpPr>
        <p:spPr bwMode="gray">
          <a:xfrm>
            <a:off x="3949638" y="2016018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9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_tradnl" dirty="0"/>
              <a:t>Haya Titulización</a:t>
            </a:r>
          </a:p>
          <a:p>
            <a:r>
              <a:rPr lang="es-ES_tradnl" b="1" dirty="0"/>
              <a:t>Jesús Sanz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FBC659D-2C4B-40CE-B5A0-EBBD528D919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310247" y="3435221"/>
            <a:ext cx="3824492" cy="52015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AD65CC-0F71-42FB-873B-6F58B361881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379053" y="3447717"/>
            <a:ext cx="0" cy="507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2 Marcador de número de diapositiva">
            <a:extLst>
              <a:ext uri="{FF2B5EF4-FFF2-40B4-BE49-F238E27FC236}">
                <a16:creationId xmlns:a16="http://schemas.microsoft.com/office/drawing/2014/main" id="{CE146557-8544-40F2-929E-711AA6F7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12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1991E365-8F01-4E1E-BA33-F45230A8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739" y="3955376"/>
            <a:ext cx="11160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Administración de Fondos y Contabilidad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Santiago Carvajal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18" name="Rectangle 50">
            <a:extLst>
              <a:ext uri="{FF2B5EF4-FFF2-40B4-BE49-F238E27FC236}">
                <a16:creationId xmlns:a16="http://schemas.microsoft.com/office/drawing/2014/main" id="{EA38CEF1-86D3-429A-9237-B036491C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520" y="3955376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Gestión de Fondos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Aura Ochaita</a:t>
            </a:r>
          </a:p>
        </p:txBody>
      </p:sp>
      <p:sp>
        <p:nvSpPr>
          <p:cNvPr id="22" name="Rectangle 50">
            <a:extLst>
              <a:ext uri="{FF2B5EF4-FFF2-40B4-BE49-F238E27FC236}">
                <a16:creationId xmlns:a16="http://schemas.microsoft.com/office/drawing/2014/main" id="{1865737A-7B7E-4DAC-9421-BF51AB0B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916" y="3955376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Tecnología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Sofía Yébenes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B15E7E1-7C1A-4182-B06C-E841B351DDC5}"/>
              </a:ext>
            </a:extLst>
          </p:cNvPr>
          <p:cNvCxnSpPr>
            <a:cxnSpLocks/>
          </p:cNvCxnSpPr>
          <p:nvPr/>
        </p:nvCxnSpPr>
        <p:spPr>
          <a:xfrm>
            <a:off x="6762032" y="3447717"/>
            <a:ext cx="0" cy="507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7 Rectángulo">
            <a:extLst>
              <a:ext uri="{FF2B5EF4-FFF2-40B4-BE49-F238E27FC236}">
                <a16:creationId xmlns:a16="http://schemas.microsoft.com/office/drawing/2014/main" id="{570F2DE2-BE0A-4419-9279-4F7C64441D40}"/>
              </a:ext>
            </a:extLst>
          </p:cNvPr>
          <p:cNvSpPr/>
          <p:nvPr/>
        </p:nvSpPr>
        <p:spPr>
          <a:xfrm>
            <a:off x="3949638" y="1220350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endParaRPr lang="es-ES_tradnl" sz="900" kern="0" dirty="0">
              <a:solidFill>
                <a:schemeClr val="bg1"/>
              </a:solidFill>
              <a:latin typeface="Arial"/>
            </a:endParaRPr>
          </a:p>
          <a:p>
            <a:pPr algn="ctr"/>
            <a:endParaRPr lang="es-ES_tradnl" sz="900" kern="0" dirty="0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es-ES_tradnl" sz="900" kern="0" dirty="0">
                <a:solidFill>
                  <a:schemeClr val="bg1"/>
                </a:solidFill>
                <a:latin typeface="Arial"/>
              </a:rPr>
              <a:t>Dirección Negocio Inmobiliario</a:t>
            </a:r>
          </a:p>
          <a:p>
            <a:pPr algn="ctr"/>
            <a:r>
              <a:rPr lang="es-ES_tradnl" sz="900" b="1" kern="0" dirty="0">
                <a:solidFill>
                  <a:schemeClr val="bg1"/>
                </a:solidFill>
                <a:latin typeface="Arial"/>
              </a:rPr>
              <a:t>Juan Lostao</a:t>
            </a:r>
          </a:p>
          <a:p>
            <a:pPr algn="ctr"/>
            <a:endParaRPr lang="es-ES_tradnl" sz="900" kern="0" dirty="0">
              <a:solidFill>
                <a:schemeClr val="bg1"/>
              </a:solidFill>
              <a:latin typeface="Arial"/>
            </a:endParaRPr>
          </a:p>
          <a:p>
            <a:pPr algn="ctr"/>
            <a:endParaRPr lang="es-ES_tradnl" sz="900" kern="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92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E3CD3E1-EF07-4A1F-AF94-2A6F02E5E262}"/>
              </a:ext>
            </a:extLst>
          </p:cNvPr>
          <p:cNvCxnSpPr>
            <a:cxnSpLocks/>
          </p:cNvCxnSpPr>
          <p:nvPr/>
        </p:nvCxnSpPr>
        <p:spPr>
          <a:xfrm>
            <a:off x="3923928" y="3654978"/>
            <a:ext cx="0" cy="999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4054854-4C01-490A-8806-610D304E3157}"/>
              </a:ext>
            </a:extLst>
          </p:cNvPr>
          <p:cNvCxnSpPr>
            <a:cxnSpLocks/>
          </p:cNvCxnSpPr>
          <p:nvPr/>
        </p:nvCxnSpPr>
        <p:spPr>
          <a:xfrm>
            <a:off x="6998736" y="3664041"/>
            <a:ext cx="0" cy="999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3BAA93F-7B55-4A65-AD9E-B8CA15D30358}"/>
              </a:ext>
            </a:extLst>
          </p:cNvPr>
          <p:cNvCxnSpPr>
            <a:cxnSpLocks/>
          </p:cNvCxnSpPr>
          <p:nvPr/>
        </p:nvCxnSpPr>
        <p:spPr>
          <a:xfrm>
            <a:off x="3585140" y="2315809"/>
            <a:ext cx="0" cy="999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5ADDD37-FB0A-4281-86BF-63BB14DA5242}"/>
              </a:ext>
            </a:extLst>
          </p:cNvPr>
          <p:cNvCxnSpPr>
            <a:cxnSpLocks/>
          </p:cNvCxnSpPr>
          <p:nvPr/>
        </p:nvCxnSpPr>
        <p:spPr>
          <a:xfrm>
            <a:off x="2446445" y="3664041"/>
            <a:ext cx="4619" cy="945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1661D2D2-4064-4AE1-A974-EC1752D9DC46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rot="16200000" flipH="1">
            <a:off x="3828648" y="2736843"/>
            <a:ext cx="2491254" cy="766714"/>
          </a:xfrm>
          <a:prstGeom prst="bentConnector3">
            <a:avLst>
              <a:gd name="adj1" fmla="val 724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_tradnl" dirty="0"/>
              <a:t>REAL ESTATE ASSET MANAGEMENT (1/5)</a:t>
            </a:r>
            <a:endParaRPr lang="es-ES" dirty="0"/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0C41C1E9-3350-4805-BF77-D3C523D9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436582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Jurídicos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Teresa Álvaro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3BBCF49-0521-4966-B39F-6A120E1A5FDC}"/>
              </a:ext>
            </a:extLst>
          </p:cNvPr>
          <p:cNvCxnSpPr>
            <a:cxnSpLocks/>
          </p:cNvCxnSpPr>
          <p:nvPr/>
        </p:nvCxnSpPr>
        <p:spPr>
          <a:xfrm>
            <a:off x="690974" y="20257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257D1723-53A8-4DF7-A1BC-5174E45C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136" y="436876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Formalización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Alves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Conector: angular 113">
            <a:extLst>
              <a:ext uri="{FF2B5EF4-FFF2-40B4-BE49-F238E27FC236}">
                <a16:creationId xmlns:a16="http://schemas.microsoft.com/office/drawing/2014/main" id="{E36D4C89-4C52-4C8D-A62D-D41D55FD999B}"/>
              </a:ext>
            </a:extLst>
          </p:cNvPr>
          <p:cNvCxnSpPr>
            <a:cxnSpLocks/>
            <a:stCxn id="53" idx="2"/>
            <a:endCxn id="73" idx="0"/>
          </p:cNvCxnSpPr>
          <p:nvPr/>
        </p:nvCxnSpPr>
        <p:spPr>
          <a:xfrm rot="16200000" flipH="1">
            <a:off x="5353814" y="1211677"/>
            <a:ext cx="2494194" cy="3819986"/>
          </a:xfrm>
          <a:prstGeom prst="bentConnector3">
            <a:avLst>
              <a:gd name="adj1" fmla="val 724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50">
            <a:extLst>
              <a:ext uri="{FF2B5EF4-FFF2-40B4-BE49-F238E27FC236}">
                <a16:creationId xmlns:a16="http://schemas.microsoft.com/office/drawing/2014/main" id="{518F3E33-4372-45A1-82DD-7A7E7668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800" y="436080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y Mantenimiento 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Activos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Olaya De La Torre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C8FBA4C2-15F9-479A-B0C4-A3BAD1C1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32" y="436876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Admisión y Saneamiento Reg.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Leticia Estébanez</a:t>
            </a:r>
          </a:p>
        </p:txBody>
      </p:sp>
      <p:sp>
        <p:nvSpPr>
          <p:cNvPr id="73" name="Rectangle 50">
            <a:extLst>
              <a:ext uri="{FF2B5EF4-FFF2-40B4-BE49-F238E27FC236}">
                <a16:creationId xmlns:a16="http://schemas.microsoft.com/office/drawing/2014/main" id="{2E68810A-213C-4B7B-A355-12D89833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304" y="436876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Publicación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Aragón</a:t>
            </a:r>
            <a:endParaRPr lang="es-ES_tradnl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E6FDB5A-FB47-45EE-9981-BE41D66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165">
            <a:extLst>
              <a:ext uri="{FF2B5EF4-FFF2-40B4-BE49-F238E27FC236}">
                <a16:creationId xmlns:a16="http://schemas.microsoft.com/office/drawing/2014/main" id="{4DB92013-2E91-420A-BADF-A4FEBDC4B374}"/>
              </a:ext>
            </a:extLst>
          </p:cNvPr>
          <p:cNvSpPr txBox="1">
            <a:spLocks/>
          </p:cNvSpPr>
          <p:nvPr/>
        </p:nvSpPr>
        <p:spPr bwMode="gray">
          <a:xfrm>
            <a:off x="4093318" y="1302173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 </a:t>
            </a:r>
            <a:r>
              <a:rPr lang="es-ES_tradnl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Pozuelo</a:t>
            </a:r>
          </a:p>
          <a:p>
            <a:endParaRPr lang="es-ES_tradnl" sz="900" b="1" dirty="0"/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D813184A-E179-4C41-9A11-9E7314FA7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59" y="4360672"/>
            <a:ext cx="1226773" cy="580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Admon</a:t>
            </a:r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Reclamaciones</a:t>
            </a: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Notificaciones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Mamen 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Sánchez-Beato</a:t>
            </a:r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2 Marcador de número de diapositiva">
            <a:extLst>
              <a:ext uri="{FF2B5EF4-FFF2-40B4-BE49-F238E27FC236}">
                <a16:creationId xmlns:a16="http://schemas.microsoft.com/office/drawing/2014/main" id="{26CB963F-840F-4083-98FE-156E668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0502" y="6394803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13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057835CB-122A-47C5-9C36-F9BE2A65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2138979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Operaciones AAII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P. Navas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CE27CCA-AF1F-4DEC-93DF-58D646821994}"/>
              </a:ext>
            </a:extLst>
          </p:cNvPr>
          <p:cNvCxnSpPr>
            <a:cxnSpLocks/>
            <a:stCxn id="48" idx="3"/>
            <a:endCxn id="53" idx="2"/>
          </p:cNvCxnSpPr>
          <p:nvPr/>
        </p:nvCxnSpPr>
        <p:spPr>
          <a:xfrm flipV="1">
            <a:off x="4183024" y="1874573"/>
            <a:ext cx="507894" cy="55060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0">
            <a:extLst>
              <a:ext uri="{FF2B5EF4-FFF2-40B4-BE49-F238E27FC236}">
                <a16:creationId xmlns:a16="http://schemas.microsoft.com/office/drawing/2014/main" id="{D83965B7-FD7D-4A76-A9C6-3074B8B8B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1919049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Cerberus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Charles Cruz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84F46CA-127D-4830-9CA0-F11A56BF5B06}"/>
              </a:ext>
            </a:extLst>
          </p:cNvPr>
          <p:cNvCxnSpPr>
            <a:cxnSpLocks/>
            <a:stCxn id="53" idx="2"/>
            <a:endCxn id="21" idx="1"/>
          </p:cNvCxnSpPr>
          <p:nvPr/>
        </p:nvCxnSpPr>
        <p:spPr>
          <a:xfrm rot="16200000" flipH="1">
            <a:off x="4790157" y="1775334"/>
            <a:ext cx="330676" cy="52915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114">
            <a:extLst>
              <a:ext uri="{FF2B5EF4-FFF2-40B4-BE49-F238E27FC236}">
                <a16:creationId xmlns:a16="http://schemas.microsoft.com/office/drawing/2014/main" id="{6783F7A7-E752-4C8A-B8DE-AD3F20AAD231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 rot="5400000">
            <a:off x="1503078" y="1180927"/>
            <a:ext cx="2494194" cy="3881486"/>
          </a:xfrm>
          <a:prstGeom prst="bentConnector3">
            <a:avLst>
              <a:gd name="adj1" fmla="val 722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0">
            <a:extLst>
              <a:ext uri="{FF2B5EF4-FFF2-40B4-BE49-F238E27FC236}">
                <a16:creationId xmlns:a16="http://schemas.microsoft.com/office/drawing/2014/main" id="{EDFB34AD-ABD0-4330-907D-E29B4C981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276" y="264586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 REAM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Alvaro Pérez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71B3C77-9CF2-40F6-B710-3C423B48C43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90917" y="2932067"/>
            <a:ext cx="5363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65">
            <a:extLst>
              <a:ext uri="{FF2B5EF4-FFF2-40B4-BE49-F238E27FC236}">
                <a16:creationId xmlns:a16="http://schemas.microsoft.com/office/drawing/2014/main" id="{6357FF90-7ACA-4BD4-A177-E3AF8CD39B69}"/>
              </a:ext>
            </a:extLst>
          </p:cNvPr>
          <p:cNvSpPr txBox="1">
            <a:spLocks/>
          </p:cNvSpPr>
          <p:nvPr/>
        </p:nvSpPr>
        <p:spPr bwMode="gray">
          <a:xfrm>
            <a:off x="2987824" y="2867400"/>
            <a:ext cx="1194632" cy="56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es-ES" sz="900" dirty="0"/>
          </a:p>
          <a:p>
            <a:r>
              <a:rPr lang="es-ES" sz="900" dirty="0"/>
              <a:t>Calidad del Dato y Gestión de </a:t>
            </a:r>
            <a:r>
              <a:rPr lang="es-ES" sz="900" dirty="0" err="1"/>
              <a:t>KPIs</a:t>
            </a:r>
            <a:endParaRPr lang="es-ES" sz="900" dirty="0"/>
          </a:p>
          <a:p>
            <a:r>
              <a:rPr lang="es-ES" sz="900" b="1" dirty="0"/>
              <a:t>Iván García</a:t>
            </a:r>
          </a:p>
          <a:p>
            <a:endParaRPr lang="es-ES_tradnl" sz="900" dirty="0"/>
          </a:p>
        </p:txBody>
      </p:sp>
    </p:spTree>
    <p:extLst>
      <p:ext uri="{BB962C8B-B14F-4D97-AF65-F5344CB8AC3E}">
        <p14:creationId xmlns:p14="http://schemas.microsoft.com/office/powerpoint/2010/main" val="280995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F6D0C21C-0160-4CE4-90AC-617390FFC708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3961494" y="4053650"/>
            <a:ext cx="1783332" cy="15194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430E117B-324D-4A9F-BB8B-693E92113A1D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2764774" y="3734117"/>
            <a:ext cx="1093473" cy="130985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_tradnl" dirty="0"/>
              <a:t>REAL ESTATE ASSET MANAGEMENT (2/5)</a:t>
            </a:r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3BBCF49-0521-4966-B39F-6A120E1A5FDC}"/>
              </a:ext>
            </a:extLst>
          </p:cNvPr>
          <p:cNvCxnSpPr>
            <a:cxnSpLocks/>
          </p:cNvCxnSpPr>
          <p:nvPr/>
        </p:nvCxnSpPr>
        <p:spPr>
          <a:xfrm>
            <a:off x="690974" y="20257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D8810119-84E6-4839-9673-9D16197165EA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 rot="5400000">
            <a:off x="3799519" y="1907993"/>
            <a:ext cx="803346" cy="74161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0">
            <a:extLst>
              <a:ext uri="{FF2B5EF4-FFF2-40B4-BE49-F238E27FC236}">
                <a16:creationId xmlns:a16="http://schemas.microsoft.com/office/drawing/2014/main" id="{C8FBA4C2-15F9-479A-B0C4-A3BAD1C1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784" y="268047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Admisión y Saneamiento Reg.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Leticia Estébanez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E6FDB5A-FB47-45EE-9981-BE41D66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165">
            <a:extLst>
              <a:ext uri="{FF2B5EF4-FFF2-40B4-BE49-F238E27FC236}">
                <a16:creationId xmlns:a16="http://schemas.microsoft.com/office/drawing/2014/main" id="{4DB92013-2E91-420A-BADF-A4FEBDC4B374}"/>
              </a:ext>
            </a:extLst>
          </p:cNvPr>
          <p:cNvSpPr txBox="1">
            <a:spLocks/>
          </p:cNvSpPr>
          <p:nvPr/>
        </p:nvSpPr>
        <p:spPr bwMode="gray">
          <a:xfrm>
            <a:off x="3974400" y="1304728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 </a:t>
            </a:r>
            <a:r>
              <a:rPr lang="es-ES_tradnl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Pozuelo</a:t>
            </a:r>
          </a:p>
          <a:p>
            <a:endParaRPr lang="es-ES_tradnl" sz="900" b="1" dirty="0"/>
          </a:p>
        </p:txBody>
      </p:sp>
      <p:sp>
        <p:nvSpPr>
          <p:cNvPr id="80" name="2 Marcador de número de diapositiva">
            <a:extLst>
              <a:ext uri="{FF2B5EF4-FFF2-40B4-BE49-F238E27FC236}">
                <a16:creationId xmlns:a16="http://schemas.microsoft.com/office/drawing/2014/main" id="{26CB963F-840F-4083-98FE-156E668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94803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14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057835CB-122A-47C5-9C36-F9BE2A65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268047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Operaciones AAII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P. Navas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8FBAACB-ECE4-4F4D-9052-49622172BFB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246018" y="3667030"/>
            <a:ext cx="13098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50">
            <a:extLst>
              <a:ext uri="{FF2B5EF4-FFF2-40B4-BE49-F238E27FC236}">
                <a16:creationId xmlns:a16="http://schemas.microsoft.com/office/drawing/2014/main" id="{F2844FAE-296A-44DF-8D79-682191C0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003" y="3397030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Rocío Chicharro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B5BE5BBE-971D-4E70-A463-558165674FA1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3246023" y="3237955"/>
            <a:ext cx="130981" cy="1799532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57 Conector recto">
            <a:extLst>
              <a:ext uri="{FF2B5EF4-FFF2-40B4-BE49-F238E27FC236}">
                <a16:creationId xmlns:a16="http://schemas.microsoft.com/office/drawing/2014/main" id="{1B46F376-5A99-48F3-8594-15E3D6A0F311}"/>
              </a:ext>
            </a:extLst>
          </p:cNvPr>
          <p:cNvCxnSpPr>
            <a:cxnSpLocks/>
          </p:cNvCxnSpPr>
          <p:nvPr/>
        </p:nvCxnSpPr>
        <p:spPr>
          <a:xfrm>
            <a:off x="3377003" y="4367784"/>
            <a:ext cx="0" cy="0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0">
            <a:extLst>
              <a:ext uri="{FF2B5EF4-FFF2-40B4-BE49-F238E27FC236}">
                <a16:creationId xmlns:a16="http://schemas.microsoft.com/office/drawing/2014/main" id="{B0CE0754-6398-4EF8-9F44-31696C2E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003" y="4076347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Inscripción y Cargas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Jesús A. García</a:t>
            </a:r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50">
            <a:extLst>
              <a:ext uri="{FF2B5EF4-FFF2-40B4-BE49-F238E27FC236}">
                <a16:creationId xmlns:a16="http://schemas.microsoft.com/office/drawing/2014/main" id="{6299B7CA-6DF8-4390-A074-55959DDE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003" y="4767487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Boarding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Ofertas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Olga Suárez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57 Conector recto">
            <a:extLst>
              <a:ext uri="{FF2B5EF4-FFF2-40B4-BE49-F238E27FC236}">
                <a16:creationId xmlns:a16="http://schemas.microsoft.com/office/drawing/2014/main" id="{CAA17B27-7F44-4F12-8DCB-04684A7D41E4}"/>
              </a:ext>
            </a:extLst>
          </p:cNvPr>
          <p:cNvCxnSpPr>
            <a:cxnSpLocks/>
          </p:cNvCxnSpPr>
          <p:nvPr/>
        </p:nvCxnSpPr>
        <p:spPr>
          <a:xfrm>
            <a:off x="5746909" y="62534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50">
            <a:extLst>
              <a:ext uri="{FF2B5EF4-FFF2-40B4-BE49-F238E27FC236}">
                <a16:creationId xmlns:a16="http://schemas.microsoft.com/office/drawing/2014/main" id="{02AD4DEA-E651-43C1-9ACE-CD0A8A61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805" y="339231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Documental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García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A07FAF52-F6F3-468A-AD4A-0BE4A1CC82A2}"/>
              </a:ext>
            </a:extLst>
          </p:cNvPr>
          <p:cNvCxnSpPr>
            <a:cxnSpLocks/>
            <a:stCxn id="53" idx="2"/>
            <a:endCxn id="48" idx="0"/>
          </p:cNvCxnSpPr>
          <p:nvPr/>
        </p:nvCxnSpPr>
        <p:spPr>
          <a:xfrm rot="16200000" flipH="1">
            <a:off x="4541135" y="1907993"/>
            <a:ext cx="803346" cy="74161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0">
            <a:extLst>
              <a:ext uri="{FF2B5EF4-FFF2-40B4-BE49-F238E27FC236}">
                <a16:creationId xmlns:a16="http://schemas.microsoft.com/office/drawing/2014/main" id="{76F32529-5B43-44F5-ACC7-ADF8C6E9D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808" y="407075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REAM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Raúl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Pecharromán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50">
            <a:extLst>
              <a:ext uri="{FF2B5EF4-FFF2-40B4-BE49-F238E27FC236}">
                <a16:creationId xmlns:a16="http://schemas.microsoft.com/office/drawing/2014/main" id="{C00CAA16-4164-43CE-9E88-98E1C5201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31" y="473508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y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REAM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EFB0D70-BBE5-4EAE-86F1-EB19ECBD3486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772020" y="3678517"/>
            <a:ext cx="1547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0426D75-9889-4829-B25C-281F1B7985A2}"/>
              </a:ext>
            </a:extLst>
          </p:cNvPr>
          <p:cNvCxnSpPr>
            <a:endCxn id="21" idx="1"/>
          </p:cNvCxnSpPr>
          <p:nvPr/>
        </p:nvCxnSpPr>
        <p:spPr>
          <a:xfrm flipV="1">
            <a:off x="4788023" y="4356950"/>
            <a:ext cx="154785" cy="4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5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82818362-FCC5-4549-BE7E-B22999F924BF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>
            <a:off x="4694483" y="2928426"/>
            <a:ext cx="187070" cy="2462823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_tradnl" dirty="0"/>
              <a:t>REAL ESTATE ASSET MANAGEMENT (3/5)</a:t>
            </a:r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3BBCF49-0521-4966-B39F-6A120E1A5FDC}"/>
              </a:ext>
            </a:extLst>
          </p:cNvPr>
          <p:cNvCxnSpPr>
            <a:cxnSpLocks/>
          </p:cNvCxnSpPr>
          <p:nvPr/>
        </p:nvCxnSpPr>
        <p:spPr>
          <a:xfrm>
            <a:off x="690974" y="16016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D8810119-84E6-4839-9673-9D16197165EA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4449520" y="1892222"/>
            <a:ext cx="0" cy="178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50">
            <a:extLst>
              <a:ext uri="{FF2B5EF4-FFF2-40B4-BE49-F238E27FC236}">
                <a16:creationId xmlns:a16="http://schemas.microsoft.com/office/drawing/2014/main" id="{518F3E33-4372-45A1-82DD-7A7E7668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080" y="2356023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y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Mtto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Activos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Olaya De La Torre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E6FDB5A-FB47-45EE-9981-BE41D66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165">
            <a:extLst>
              <a:ext uri="{FF2B5EF4-FFF2-40B4-BE49-F238E27FC236}">
                <a16:creationId xmlns:a16="http://schemas.microsoft.com/office/drawing/2014/main" id="{4DB92013-2E91-420A-BADF-A4FEBDC4B374}"/>
              </a:ext>
            </a:extLst>
          </p:cNvPr>
          <p:cNvSpPr txBox="1">
            <a:spLocks/>
          </p:cNvSpPr>
          <p:nvPr/>
        </p:nvSpPr>
        <p:spPr bwMode="gray">
          <a:xfrm>
            <a:off x="3851920" y="1319822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 </a:t>
            </a:r>
            <a:r>
              <a:rPr lang="es-ES_tradnl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Pozuelo</a:t>
            </a:r>
          </a:p>
          <a:p>
            <a:endParaRPr lang="es-ES_tradnl" sz="900" b="1" dirty="0"/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D813184A-E179-4C41-9A11-9E7314FA7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922" y="2356023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Administración </a:t>
            </a:r>
            <a:r>
              <a:rPr lang="es-ES_tradnl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Reclam</a:t>
            </a:r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 </a:t>
            </a:r>
            <a:r>
              <a:rPr lang="es-ES_tradnl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</a:t>
            </a:r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Mamen 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Sánchez-Beato</a:t>
            </a:r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2 Marcador de número de diapositiva">
            <a:extLst>
              <a:ext uri="{FF2B5EF4-FFF2-40B4-BE49-F238E27FC236}">
                <a16:creationId xmlns:a16="http://schemas.microsoft.com/office/drawing/2014/main" id="{26CB963F-840F-4083-98FE-156E668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0502" y="6394803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15</a:t>
            </a:fld>
            <a:endParaRPr lang="es-ES" dirty="0">
              <a:solidFill>
                <a:srgbClr val="35261A"/>
              </a:solidFill>
            </a:endParaRP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F5C77F7D-BF9A-4535-830C-5BB2D20350E9}"/>
              </a:ext>
            </a:extLst>
          </p:cNvPr>
          <p:cNvCxnSpPr>
            <a:cxnSpLocks/>
          </p:cNvCxnSpPr>
          <p:nvPr/>
        </p:nvCxnSpPr>
        <p:spPr>
          <a:xfrm>
            <a:off x="4672216" y="4060546"/>
            <a:ext cx="164773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16949D92-AC1E-40DA-A6C3-9ACEE83BDB5A}"/>
              </a:ext>
            </a:extLst>
          </p:cNvPr>
          <p:cNvCxnSpPr>
            <a:cxnSpLocks/>
          </p:cNvCxnSpPr>
          <p:nvPr/>
        </p:nvCxnSpPr>
        <p:spPr>
          <a:xfrm>
            <a:off x="4694942" y="3352786"/>
            <a:ext cx="164773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50">
            <a:extLst>
              <a:ext uri="{FF2B5EF4-FFF2-40B4-BE49-F238E27FC236}">
                <a16:creationId xmlns:a16="http://schemas.microsoft.com/office/drawing/2014/main" id="{5D492CFA-C92D-4DDF-AAD8-3543196EE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896" y="3086582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Ortiz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50">
            <a:extLst>
              <a:ext uri="{FF2B5EF4-FFF2-40B4-BE49-F238E27FC236}">
                <a16:creationId xmlns:a16="http://schemas.microsoft.com/office/drawing/2014/main" id="{60C26DF3-0CC6-4EA9-9671-BBD94F33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896" y="3734476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Llaves y Tasaciones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María Rial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BCDE3C9C-B199-45FC-8A21-21FEF1E317E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3141720" y="3350546"/>
            <a:ext cx="130985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50">
            <a:extLst>
              <a:ext uri="{FF2B5EF4-FFF2-40B4-BE49-F238E27FC236}">
                <a16:creationId xmlns:a16="http://schemas.microsoft.com/office/drawing/2014/main" id="{6EDA4BD5-4655-4C8C-9070-2D1B5C432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705" y="3080546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CCPP y  Provisiones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D7BF4A0B-DC31-4338-B47F-3358CDC5C848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3141725" y="2932595"/>
            <a:ext cx="130981" cy="1799532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57 Conector recto">
            <a:extLst>
              <a:ext uri="{FF2B5EF4-FFF2-40B4-BE49-F238E27FC236}">
                <a16:creationId xmlns:a16="http://schemas.microsoft.com/office/drawing/2014/main" id="{FE71D276-F1E1-479A-A638-4498F2508D85}"/>
              </a:ext>
            </a:extLst>
          </p:cNvPr>
          <p:cNvCxnSpPr>
            <a:cxnSpLocks/>
          </p:cNvCxnSpPr>
          <p:nvPr/>
        </p:nvCxnSpPr>
        <p:spPr>
          <a:xfrm>
            <a:off x="3272705" y="4051300"/>
            <a:ext cx="0" cy="0"/>
          </a:xfrm>
          <a:prstGeom prst="line">
            <a:avLst/>
          </a:prstGeom>
          <a:ln w="381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50">
            <a:extLst>
              <a:ext uri="{FF2B5EF4-FFF2-40B4-BE49-F238E27FC236}">
                <a16:creationId xmlns:a16="http://schemas.microsoft.com/office/drawing/2014/main" id="{EE072B3B-F6E8-4778-B726-6DD7DFC8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705" y="3759863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Impuestos, Gastos y Back Office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Ónega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F3D52071-3DC7-4137-AFE4-934CAFDC65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56493" y="3413651"/>
            <a:ext cx="1101440" cy="130985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50">
            <a:extLst>
              <a:ext uri="{FF2B5EF4-FFF2-40B4-BE49-F238E27FC236}">
                <a16:creationId xmlns:a16="http://schemas.microsoft.com/office/drawing/2014/main" id="{E1ECEBAD-4BE2-426F-88E2-CA98882C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705" y="4462127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Gestión Reclamaciones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Mariola Torres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50">
            <a:extLst>
              <a:ext uri="{FF2B5EF4-FFF2-40B4-BE49-F238E27FC236}">
                <a16:creationId xmlns:a16="http://schemas.microsoft.com/office/drawing/2014/main" id="{B0538156-5E76-4D79-BC53-BB31E9B4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705" y="5100302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 Administración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Aída Carabal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: angular 119">
            <a:extLst>
              <a:ext uri="{FF2B5EF4-FFF2-40B4-BE49-F238E27FC236}">
                <a16:creationId xmlns:a16="http://schemas.microsoft.com/office/drawing/2014/main" id="{BA52AF56-956C-4073-A0E8-F83F27F73524}"/>
              </a:ext>
            </a:extLst>
          </p:cNvPr>
          <p:cNvCxnSpPr>
            <a:cxnSpLocks/>
          </p:cNvCxnSpPr>
          <p:nvPr/>
        </p:nvCxnSpPr>
        <p:spPr>
          <a:xfrm rot="10800000">
            <a:off x="3141725" y="3532873"/>
            <a:ext cx="130981" cy="1799532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B5AC8D1B-857F-4533-B74F-D984548CF29A}"/>
              </a:ext>
            </a:extLst>
          </p:cNvPr>
          <p:cNvCxnSpPr>
            <a:endCxn id="171" idx="0"/>
          </p:cNvCxnSpPr>
          <p:nvPr/>
        </p:nvCxnSpPr>
        <p:spPr>
          <a:xfrm>
            <a:off x="4449520" y="2072943"/>
            <a:ext cx="829160" cy="28308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11F95375-2B78-4247-B2DF-1445E10784D0}"/>
              </a:ext>
            </a:extLst>
          </p:cNvPr>
          <p:cNvCxnSpPr>
            <a:cxnSpLocks/>
            <a:endCxn id="61" idx="0"/>
          </p:cNvCxnSpPr>
          <p:nvPr/>
        </p:nvCxnSpPr>
        <p:spPr>
          <a:xfrm rot="10800000" flipV="1">
            <a:off x="3691522" y="2070857"/>
            <a:ext cx="757998" cy="28516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0">
            <a:extLst>
              <a:ext uri="{FF2B5EF4-FFF2-40B4-BE49-F238E27FC236}">
                <a16:creationId xmlns:a16="http://schemas.microsoft.com/office/drawing/2014/main" id="{5EBB224B-C264-4521-AE25-D710A8B6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734" y="4462127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Entrada y Mantenimiento 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María González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4E644122-61D6-4350-A7AC-E152A0F7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53" y="5121248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Servicios Ocupaciones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24EE88D-B2C9-462E-B32E-E48A1D0E9E85}"/>
              </a:ext>
            </a:extLst>
          </p:cNvPr>
          <p:cNvCxnSpPr>
            <a:cxnSpLocks/>
          </p:cNvCxnSpPr>
          <p:nvPr/>
        </p:nvCxnSpPr>
        <p:spPr>
          <a:xfrm>
            <a:off x="4684123" y="4732127"/>
            <a:ext cx="164773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83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6AF33F-8F01-4945-8574-4666F19254DF}"/>
              </a:ext>
            </a:extLst>
          </p:cNvPr>
          <p:cNvCxnSpPr/>
          <p:nvPr/>
        </p:nvCxnSpPr>
        <p:spPr>
          <a:xfrm>
            <a:off x="4408305" y="3065134"/>
            <a:ext cx="0" cy="579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A083854-E0FF-46E5-A844-8539C11209DE}"/>
              </a:ext>
            </a:extLst>
          </p:cNvPr>
          <p:cNvCxnSpPr>
            <a:cxnSpLocks/>
          </p:cNvCxnSpPr>
          <p:nvPr/>
        </p:nvCxnSpPr>
        <p:spPr>
          <a:xfrm>
            <a:off x="6051133" y="3065134"/>
            <a:ext cx="0" cy="5078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6450584-92A3-4D65-8761-9A12B42D53DB}"/>
              </a:ext>
            </a:extLst>
          </p:cNvPr>
          <p:cNvCxnSpPr>
            <a:stCxn id="20" idx="2"/>
          </p:cNvCxnSpPr>
          <p:nvPr/>
        </p:nvCxnSpPr>
        <p:spPr>
          <a:xfrm>
            <a:off x="4408305" y="1779827"/>
            <a:ext cx="3223" cy="6410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7F4CBFA-842D-46D3-87E1-1AB734DBC020}"/>
              </a:ext>
            </a:extLst>
          </p:cNvPr>
          <p:cNvCxnSpPr>
            <a:cxnSpLocks/>
            <a:stCxn id="45" idx="2"/>
            <a:endCxn id="78" idx="0"/>
          </p:cNvCxnSpPr>
          <p:nvPr/>
        </p:nvCxnSpPr>
        <p:spPr>
          <a:xfrm rot="5400000">
            <a:off x="3239743" y="2280432"/>
            <a:ext cx="768707" cy="157486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_tradnl" dirty="0"/>
              <a:t>REAL ESTATE ASSET MANAGEMENT (4/5)</a:t>
            </a:r>
            <a:endParaRPr lang="es-ES" dirty="0"/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0C41C1E9-3350-4805-BF77-D3C523D9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928" y="2111111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Jurídicos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Pilar Peño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3BBCF49-0521-4966-B39F-6A120E1A5FDC}"/>
              </a:ext>
            </a:extLst>
          </p:cNvPr>
          <p:cNvCxnSpPr>
            <a:cxnSpLocks/>
          </p:cNvCxnSpPr>
          <p:nvPr/>
        </p:nvCxnSpPr>
        <p:spPr>
          <a:xfrm>
            <a:off x="558242" y="26092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089C8F45-05CE-4543-9585-5C04D1EA4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537" y="3446757"/>
            <a:ext cx="1022400" cy="554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 Viv. Soc.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Robles</a:t>
            </a:r>
          </a:p>
        </p:txBody>
      </p:sp>
      <p:sp>
        <p:nvSpPr>
          <p:cNvPr id="78" name="Rectangle 50">
            <a:extLst>
              <a:ext uri="{FF2B5EF4-FFF2-40B4-BE49-F238E27FC236}">
                <a16:creationId xmlns:a16="http://schemas.microsoft.com/office/drawing/2014/main" id="{DC118A71-F424-468C-9CA1-90C972683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464" y="3452218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Asesoramiento Inmobiliario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Consuelo Carles</a:t>
            </a:r>
          </a:p>
        </p:txBody>
      </p:sp>
      <p:sp>
        <p:nvSpPr>
          <p:cNvPr id="79" name="Rectangle 50">
            <a:extLst>
              <a:ext uri="{FF2B5EF4-FFF2-40B4-BE49-F238E27FC236}">
                <a16:creationId xmlns:a16="http://schemas.microsoft.com/office/drawing/2014/main" id="{FA13B897-080F-4086-908B-7FF9FB0EE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17" y="3458229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Contratación y Comercialización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Mª Dolores Sevillano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E6FDB5A-FB47-45EE-9981-BE41D66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2 Marcador de número de diapositiva">
            <a:extLst>
              <a:ext uri="{FF2B5EF4-FFF2-40B4-BE49-F238E27FC236}">
                <a16:creationId xmlns:a16="http://schemas.microsoft.com/office/drawing/2014/main" id="{26CB963F-840F-4083-98FE-156E668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0502" y="6394803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16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104" name="Rectangle 50">
            <a:extLst>
              <a:ext uri="{FF2B5EF4-FFF2-40B4-BE49-F238E27FC236}">
                <a16:creationId xmlns:a16="http://schemas.microsoft.com/office/drawing/2014/main" id="{EEB6E1BF-92E8-40E7-8894-89040AC7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640" y="3446757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Contencioso Inmobiliario y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Saneam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Jurídico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Rocío Fernández</a:t>
            </a:r>
          </a:p>
        </p:txBody>
      </p:sp>
      <p:sp>
        <p:nvSpPr>
          <p:cNvPr id="105" name="Rectangle 50">
            <a:extLst>
              <a:ext uri="{FF2B5EF4-FFF2-40B4-BE49-F238E27FC236}">
                <a16:creationId xmlns:a16="http://schemas.microsoft.com/office/drawing/2014/main" id="{234CDB18-3CE4-4558-B03D-D29AFE55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824" y="3448753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Fiscal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Cristina Martín</a:t>
            </a:r>
          </a:p>
        </p:txBody>
      </p:sp>
      <p:cxnSp>
        <p:nvCxnSpPr>
          <p:cNvPr id="126" name="57 Conector recto">
            <a:extLst>
              <a:ext uri="{FF2B5EF4-FFF2-40B4-BE49-F238E27FC236}">
                <a16:creationId xmlns:a16="http://schemas.microsoft.com/office/drawing/2014/main" id="{CAA17B27-7F44-4F12-8DCB-04684A7D41E4}"/>
              </a:ext>
            </a:extLst>
          </p:cNvPr>
          <p:cNvCxnSpPr>
            <a:cxnSpLocks/>
          </p:cNvCxnSpPr>
          <p:nvPr/>
        </p:nvCxnSpPr>
        <p:spPr>
          <a:xfrm>
            <a:off x="5941195" y="67059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2D18F03A-3D2B-40C8-96CF-2D47703BEA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9510" y="1425530"/>
            <a:ext cx="763246" cy="327920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983826DF-AFB2-4327-B756-726E9A071569}"/>
              </a:ext>
            </a:extLst>
          </p:cNvPr>
          <p:cNvCxnSpPr>
            <a:cxnSpLocks/>
            <a:stCxn id="45" idx="2"/>
            <a:endCxn id="79" idx="0"/>
          </p:cNvCxnSpPr>
          <p:nvPr/>
        </p:nvCxnSpPr>
        <p:spPr>
          <a:xfrm rot="5400000">
            <a:off x="2430414" y="1477115"/>
            <a:ext cx="774718" cy="318751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65">
            <a:extLst>
              <a:ext uri="{FF2B5EF4-FFF2-40B4-BE49-F238E27FC236}">
                <a16:creationId xmlns:a16="http://schemas.microsoft.com/office/drawing/2014/main" id="{32D680C6-12BD-4504-8581-070C1D828868}"/>
              </a:ext>
            </a:extLst>
          </p:cNvPr>
          <p:cNvSpPr txBox="1">
            <a:spLocks/>
          </p:cNvSpPr>
          <p:nvPr/>
        </p:nvSpPr>
        <p:spPr bwMode="gray">
          <a:xfrm>
            <a:off x="3810705" y="1207427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 </a:t>
            </a:r>
            <a:r>
              <a:rPr lang="es-ES_tradnl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Pozuelo</a:t>
            </a:r>
          </a:p>
          <a:p>
            <a:endParaRPr lang="es-ES_tradnl" sz="900" b="1" dirty="0"/>
          </a:p>
        </p:txBody>
      </p:sp>
    </p:spTree>
    <p:extLst>
      <p:ext uri="{BB962C8B-B14F-4D97-AF65-F5344CB8AC3E}">
        <p14:creationId xmlns:p14="http://schemas.microsoft.com/office/powerpoint/2010/main" val="372059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5CDD2D4-BAB0-4DE4-8F8D-46D59BF37ADD}"/>
              </a:ext>
            </a:extLst>
          </p:cNvPr>
          <p:cNvCxnSpPr>
            <a:cxnSpLocks/>
          </p:cNvCxnSpPr>
          <p:nvPr/>
        </p:nvCxnSpPr>
        <p:spPr>
          <a:xfrm flipV="1">
            <a:off x="2994438" y="4067341"/>
            <a:ext cx="1164647" cy="3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6FA7577-7B65-46A6-AF6E-EBBF12D6B49B}"/>
              </a:ext>
            </a:extLst>
          </p:cNvPr>
          <p:cNvCxnSpPr>
            <a:cxnSpLocks/>
          </p:cNvCxnSpPr>
          <p:nvPr/>
        </p:nvCxnSpPr>
        <p:spPr>
          <a:xfrm>
            <a:off x="5250990" y="3030377"/>
            <a:ext cx="120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77191D6-9FD1-4AAC-BE9C-DFE97368ACEF}"/>
              </a:ext>
            </a:extLst>
          </p:cNvPr>
          <p:cNvCxnSpPr>
            <a:cxnSpLocks/>
          </p:cNvCxnSpPr>
          <p:nvPr/>
        </p:nvCxnSpPr>
        <p:spPr>
          <a:xfrm>
            <a:off x="5250990" y="2584998"/>
            <a:ext cx="120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D6FE46A-9157-4780-89B5-6DFE72ABF8B7}"/>
              </a:ext>
            </a:extLst>
          </p:cNvPr>
          <p:cNvCxnSpPr>
            <a:cxnSpLocks/>
          </p:cNvCxnSpPr>
          <p:nvPr/>
        </p:nvCxnSpPr>
        <p:spPr>
          <a:xfrm flipV="1">
            <a:off x="3034629" y="6002934"/>
            <a:ext cx="1202400" cy="3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ED9709D-99FC-495E-8560-CACBE3F85B5F}"/>
              </a:ext>
            </a:extLst>
          </p:cNvPr>
          <p:cNvCxnSpPr>
            <a:cxnSpLocks/>
          </p:cNvCxnSpPr>
          <p:nvPr/>
        </p:nvCxnSpPr>
        <p:spPr>
          <a:xfrm flipV="1">
            <a:off x="3008505" y="3073574"/>
            <a:ext cx="1047285" cy="122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D3318A2-90C5-4546-B1EA-5D55A09CE8C1}"/>
              </a:ext>
            </a:extLst>
          </p:cNvPr>
          <p:cNvCxnSpPr>
            <a:cxnSpLocks/>
          </p:cNvCxnSpPr>
          <p:nvPr/>
        </p:nvCxnSpPr>
        <p:spPr>
          <a:xfrm flipV="1">
            <a:off x="3017653" y="3521878"/>
            <a:ext cx="1164647" cy="3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87646BF-B49A-4E45-9BF7-56F15DA13301}"/>
              </a:ext>
            </a:extLst>
          </p:cNvPr>
          <p:cNvCxnSpPr>
            <a:cxnSpLocks/>
          </p:cNvCxnSpPr>
          <p:nvPr/>
        </p:nvCxnSpPr>
        <p:spPr>
          <a:xfrm flipV="1">
            <a:off x="3039614" y="4553857"/>
            <a:ext cx="1164647" cy="1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604C4D-D4ED-4A01-B852-0E05B6503EA2}"/>
              </a:ext>
            </a:extLst>
          </p:cNvPr>
          <p:cNvCxnSpPr>
            <a:cxnSpLocks/>
          </p:cNvCxnSpPr>
          <p:nvPr/>
        </p:nvCxnSpPr>
        <p:spPr>
          <a:xfrm flipV="1">
            <a:off x="3039614" y="5065397"/>
            <a:ext cx="1197415" cy="8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1418A5A-5E85-4E6A-83F4-A9DAE67DFE65}"/>
              </a:ext>
            </a:extLst>
          </p:cNvPr>
          <p:cNvCxnSpPr>
            <a:cxnSpLocks/>
          </p:cNvCxnSpPr>
          <p:nvPr/>
        </p:nvCxnSpPr>
        <p:spPr>
          <a:xfrm>
            <a:off x="3039615" y="5528362"/>
            <a:ext cx="1197414" cy="24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2237C71-EABF-48B2-98E8-FC1E3910D00E}"/>
              </a:ext>
            </a:extLst>
          </p:cNvPr>
          <p:cNvCxnSpPr/>
          <p:nvPr/>
        </p:nvCxnSpPr>
        <p:spPr>
          <a:xfrm>
            <a:off x="3008509" y="2584998"/>
            <a:ext cx="6993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A7CD718-C97D-49AB-A21C-3C1CBDDDDE1F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1053234" y="4255743"/>
            <a:ext cx="4201028" cy="29048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_tradnl" dirty="0"/>
              <a:t>REAL ESTATE ASSET MANAGEMENT (5/5)</a:t>
            </a:r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3BBCF49-0521-4966-B39F-6A120E1A5FDC}"/>
              </a:ext>
            </a:extLst>
          </p:cNvPr>
          <p:cNvCxnSpPr>
            <a:cxnSpLocks/>
          </p:cNvCxnSpPr>
          <p:nvPr/>
        </p:nvCxnSpPr>
        <p:spPr>
          <a:xfrm>
            <a:off x="690974" y="16437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257D1723-53A8-4DF7-A1BC-5174E45C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162" y="1897631"/>
            <a:ext cx="1195200" cy="40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Formalización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Alves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C6A1D9EC-055B-42D2-B6BF-8F60045E3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810" y="5822426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GenCat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Abraham Chillón</a:t>
            </a:r>
          </a:p>
          <a:p>
            <a:pPr algn="ctr"/>
            <a:endParaRPr lang="es-ES_tradnl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D8810119-84E6-4839-9673-9D16197165EA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4665544" y="1438601"/>
            <a:ext cx="0" cy="221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0">
            <a:extLst>
              <a:ext uri="{FF2B5EF4-FFF2-40B4-BE49-F238E27FC236}">
                <a16:creationId xmlns:a16="http://schemas.microsoft.com/office/drawing/2014/main" id="{2E68810A-213C-4B7B-A355-12D89833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0990" y="1902876"/>
            <a:ext cx="1195200" cy="40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Publicación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Aragón</a:t>
            </a:r>
            <a:endParaRPr lang="es-ES_tradnl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E6FDB5A-FB47-45EE-9981-BE41D66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165">
            <a:extLst>
              <a:ext uri="{FF2B5EF4-FFF2-40B4-BE49-F238E27FC236}">
                <a16:creationId xmlns:a16="http://schemas.microsoft.com/office/drawing/2014/main" id="{4DB92013-2E91-420A-BADF-A4FEBDC4B374}"/>
              </a:ext>
            </a:extLst>
          </p:cNvPr>
          <p:cNvSpPr txBox="1">
            <a:spLocks/>
          </p:cNvSpPr>
          <p:nvPr/>
        </p:nvSpPr>
        <p:spPr bwMode="gray">
          <a:xfrm>
            <a:off x="4067944" y="866201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 </a:t>
            </a:r>
            <a:r>
              <a:rPr lang="es-ES_tradnl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Pozuelo</a:t>
            </a:r>
          </a:p>
          <a:p>
            <a:endParaRPr lang="es-ES_tradnl" sz="900" b="1" dirty="0"/>
          </a:p>
        </p:txBody>
      </p:sp>
      <p:sp>
        <p:nvSpPr>
          <p:cNvPr id="80" name="2 Marcador de número de diapositiva">
            <a:extLst>
              <a:ext uri="{FF2B5EF4-FFF2-40B4-BE49-F238E27FC236}">
                <a16:creationId xmlns:a16="http://schemas.microsoft.com/office/drawing/2014/main" id="{26CB963F-840F-4083-98FE-156E668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0502" y="6394803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17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111" name="Rectangle 50">
            <a:extLst>
              <a:ext uri="{FF2B5EF4-FFF2-40B4-BE49-F238E27FC236}">
                <a16:creationId xmlns:a16="http://schemas.microsoft.com/office/drawing/2014/main" id="{A576D3F9-8814-4376-ADC3-939A26044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991" y="5332883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Singulares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50">
            <a:extLst>
              <a:ext uri="{FF2B5EF4-FFF2-40B4-BE49-F238E27FC236}">
                <a16:creationId xmlns:a16="http://schemas.microsoft.com/office/drawing/2014/main" id="{EF840DB2-CF6D-425A-933F-31513EB42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882" y="2389520"/>
            <a:ext cx="1204019" cy="390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Bankia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Saul Capellán</a:t>
            </a:r>
          </a:p>
        </p:txBody>
      </p:sp>
      <p:sp>
        <p:nvSpPr>
          <p:cNvPr id="122" name="Rectangle 50">
            <a:extLst>
              <a:ext uri="{FF2B5EF4-FFF2-40B4-BE49-F238E27FC236}">
                <a16:creationId xmlns:a16="http://schemas.microsoft.com/office/drawing/2014/main" id="{AC634852-0131-4C28-B8D2-5F2737A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82" y="4852966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Sareb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Amparo Giménez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50">
            <a:extLst>
              <a:ext uri="{FF2B5EF4-FFF2-40B4-BE49-F238E27FC236}">
                <a16:creationId xmlns:a16="http://schemas.microsoft.com/office/drawing/2014/main" id="{438F9E53-A2BD-4637-9767-D235FC3A1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46" y="2389520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 y Calidad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269ECC68-485C-4E02-A4F6-85B219AA4381}"/>
              </a:ext>
            </a:extLst>
          </p:cNvPr>
          <p:cNvCxnSpPr>
            <a:cxnSpLocks/>
            <a:stCxn id="53" idx="2"/>
            <a:endCxn id="73" idx="0"/>
          </p:cNvCxnSpPr>
          <p:nvPr/>
        </p:nvCxnSpPr>
        <p:spPr>
          <a:xfrm rot="16200000" flipH="1">
            <a:off x="5024930" y="1079215"/>
            <a:ext cx="464275" cy="1183046"/>
          </a:xfrm>
          <a:prstGeom prst="bentConnector3">
            <a:avLst>
              <a:gd name="adj1" fmla="val 481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5DF2E6F6-23D8-48B7-96F4-B2C80CF4187E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 rot="5400000">
            <a:off x="3891638" y="1123725"/>
            <a:ext cx="459030" cy="1088782"/>
          </a:xfrm>
          <a:prstGeom prst="bentConnector3">
            <a:avLst>
              <a:gd name="adj1" fmla="val 4810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FD623118-F363-4CF9-8279-B7F5245881D6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4703539" y="2879220"/>
            <a:ext cx="1228612" cy="10380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0">
            <a:extLst>
              <a:ext uri="{FF2B5EF4-FFF2-40B4-BE49-F238E27FC236}">
                <a16:creationId xmlns:a16="http://schemas.microsoft.com/office/drawing/2014/main" id="{26DF31C8-03F1-4D41-8C21-C1327378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82" y="4359507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Liberbank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María Gutiérrez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50">
            <a:extLst>
              <a:ext uri="{FF2B5EF4-FFF2-40B4-BE49-F238E27FC236}">
                <a16:creationId xmlns:a16="http://schemas.microsoft.com/office/drawing/2014/main" id="{1ADB536B-3EAB-4454-9041-3A42FE1D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74" y="3351101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BBVA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Esther Pérez  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BA41BD7D-F9DA-4976-862F-DE1B9227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73" y="2869527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</a:t>
            </a:r>
            <a:r>
              <a:rPr lang="es-ES_tradnl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Cerberus</a:t>
            </a:r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Nuria Esteban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4A1A32C5-EB33-4984-B224-DFBEAC0E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376" y="2853903"/>
            <a:ext cx="120877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Divarian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BBVA, Apple y Carteras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Cerberus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Raúl Blanco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2D664819-1E58-4AE5-86AB-68D6979C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991" y="6305300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Conducciones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Resolutarias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ES_tradnl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B264B25D-EDDE-4E66-BCC7-A12017C6D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46" y="3349227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Liberbank, Bankia, Sareb y Cajamar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Anselmo Rueda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0CF3B219-9354-4B84-9716-0B957A73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040" y="3853659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Cajamar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J. Clares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6793431-79DC-453D-BFBB-A9F2C849B568}"/>
              </a:ext>
            </a:extLst>
          </p:cNvPr>
          <p:cNvCxnSpPr>
            <a:stCxn id="79" idx="2"/>
          </p:cNvCxnSpPr>
          <p:nvPr/>
        </p:nvCxnSpPr>
        <p:spPr>
          <a:xfrm flipH="1">
            <a:off x="816501" y="2102340"/>
            <a:ext cx="6292" cy="3185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D2439969-CAE2-428B-8DFB-F72DF0FC44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42456" y="5116271"/>
            <a:ext cx="1792547" cy="18228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E6588345-4FE9-4DCE-BC9B-603E59B1F7DB}"/>
              </a:ext>
            </a:extLst>
          </p:cNvPr>
          <p:cNvCxnSpPr>
            <a:cxnSpLocks/>
          </p:cNvCxnSpPr>
          <p:nvPr/>
        </p:nvCxnSpPr>
        <p:spPr>
          <a:xfrm flipV="1">
            <a:off x="1137048" y="1438347"/>
            <a:ext cx="3134834" cy="75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F699ECF4-F75D-4838-A136-D2CFCF3988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9609" y="3290312"/>
            <a:ext cx="1152923" cy="25328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E72320AD-FBD8-45E8-A946-4FCFE69937FF}"/>
              </a:ext>
            </a:extLst>
          </p:cNvPr>
          <p:cNvCxnSpPr>
            <a:cxnSpLocks/>
          </p:cNvCxnSpPr>
          <p:nvPr/>
        </p:nvCxnSpPr>
        <p:spPr>
          <a:xfrm>
            <a:off x="3509626" y="1691581"/>
            <a:ext cx="1" cy="619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880D069F-2807-4471-88C7-8465D1BC3291}"/>
              </a:ext>
            </a:extLst>
          </p:cNvPr>
          <p:cNvCxnSpPr/>
          <p:nvPr/>
        </p:nvCxnSpPr>
        <p:spPr>
          <a:xfrm>
            <a:off x="3291147" y="3551286"/>
            <a:ext cx="0" cy="4421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D51D67FC-87F9-44A7-BE2D-2DDDA49889DC}"/>
              </a:ext>
            </a:extLst>
          </p:cNvPr>
          <p:cNvCxnSpPr/>
          <p:nvPr/>
        </p:nvCxnSpPr>
        <p:spPr>
          <a:xfrm flipH="1">
            <a:off x="2823510" y="5429318"/>
            <a:ext cx="51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8E82ACE-540E-42A1-8B0D-153167052A01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027416" y="1674930"/>
            <a:ext cx="0" cy="619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D31B6F9-6195-444D-B6D6-DFD206C57C3C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89544" y="1674930"/>
            <a:ext cx="11232" cy="619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06DE44C9-7C04-4403-9D20-1A96F88105B7}"/>
              </a:ext>
            </a:extLst>
          </p:cNvPr>
          <p:cNvCxnSpPr/>
          <p:nvPr/>
        </p:nvCxnSpPr>
        <p:spPr>
          <a:xfrm>
            <a:off x="1931928" y="3551286"/>
            <a:ext cx="0" cy="4421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23757AAA-C810-48BA-9887-5C73DE245374}"/>
              </a:ext>
            </a:extLst>
          </p:cNvPr>
          <p:cNvCxnSpPr>
            <a:cxnSpLocks/>
            <a:stCxn id="83" idx="0"/>
            <a:endCxn id="75" idx="0"/>
          </p:cNvCxnSpPr>
          <p:nvPr/>
        </p:nvCxnSpPr>
        <p:spPr>
          <a:xfrm rot="16200000" flipH="1">
            <a:off x="2584423" y="1838113"/>
            <a:ext cx="25751" cy="3894229"/>
          </a:xfrm>
          <a:prstGeom prst="bentConnector3">
            <a:avLst>
              <a:gd name="adj1" fmla="val -88773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B2DF2E1-EC52-40EB-9A3F-76D3FBC5D37E}"/>
              </a:ext>
            </a:extLst>
          </p:cNvPr>
          <p:cNvCxnSpPr>
            <a:cxnSpLocks/>
          </p:cNvCxnSpPr>
          <p:nvPr/>
        </p:nvCxnSpPr>
        <p:spPr>
          <a:xfrm>
            <a:off x="2344944" y="2553384"/>
            <a:ext cx="0" cy="997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0875FC0B-92C9-489B-B5D5-0C111B4CD473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2024170" y="5126587"/>
            <a:ext cx="1764034" cy="15952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12580A9-5F64-4BA0-9377-F37C240B0D6E}"/>
              </a:ext>
            </a:extLst>
          </p:cNvPr>
          <p:cNvCxnSpPr/>
          <p:nvPr/>
        </p:nvCxnSpPr>
        <p:spPr>
          <a:xfrm flipH="1">
            <a:off x="2811647" y="4742797"/>
            <a:ext cx="51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1AE0C19-4AE6-4A87-8F71-79E999D4D7A7}"/>
              </a:ext>
            </a:extLst>
          </p:cNvPr>
          <p:cNvCxnSpPr/>
          <p:nvPr/>
        </p:nvCxnSpPr>
        <p:spPr>
          <a:xfrm flipH="1">
            <a:off x="181089" y="4925790"/>
            <a:ext cx="5368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3E731F-9468-43C9-A7B0-ABA076563C63}"/>
              </a:ext>
            </a:extLst>
          </p:cNvPr>
          <p:cNvCxnSpPr/>
          <p:nvPr/>
        </p:nvCxnSpPr>
        <p:spPr>
          <a:xfrm flipH="1">
            <a:off x="1443726" y="4753041"/>
            <a:ext cx="6478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84" y="262751"/>
            <a:ext cx="8180063" cy="404663"/>
          </a:xfrm>
        </p:spPr>
        <p:txBody>
          <a:bodyPr/>
          <a:lstStyle/>
          <a:p>
            <a:r>
              <a:rPr lang="es-ES_tradnl" dirty="0"/>
              <a:t>SERVICIOS DE DEUDA (1/2)</a:t>
            </a:r>
            <a:endParaRPr lang="es-ES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F7D440A-0CBC-408B-B034-A35CAB7EC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165">
            <a:extLst>
              <a:ext uri="{FF2B5EF4-FFF2-40B4-BE49-F238E27FC236}">
                <a16:creationId xmlns:a16="http://schemas.microsoft.com/office/drawing/2014/main" id="{FF3703FF-D4D2-4209-8CFE-A2EBCA2F904C}"/>
              </a:ext>
            </a:extLst>
          </p:cNvPr>
          <p:cNvSpPr txBox="1">
            <a:spLocks/>
          </p:cNvSpPr>
          <p:nvPr/>
        </p:nvSpPr>
        <p:spPr bwMode="gray">
          <a:xfrm>
            <a:off x="3760682" y="667414"/>
            <a:ext cx="1044000" cy="5580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de Deuda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López</a:t>
            </a:r>
            <a:endParaRPr lang="es-ES_tradnl" sz="900" b="1" dirty="0"/>
          </a:p>
        </p:txBody>
      </p:sp>
      <p:sp>
        <p:nvSpPr>
          <p:cNvPr id="52" name="2 Marcador de número de diapositiva">
            <a:extLst>
              <a:ext uri="{FF2B5EF4-FFF2-40B4-BE49-F238E27FC236}">
                <a16:creationId xmlns:a16="http://schemas.microsoft.com/office/drawing/2014/main" id="{3015C0E0-4525-442C-8A65-050C8BE4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18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86FF021F-DA0E-41EB-BACC-8BD0D9C8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882" y="2310229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Servicing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Deuda Sareb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César de la Vega</a:t>
            </a:r>
          </a:p>
        </p:txBody>
      </p:sp>
      <p:sp>
        <p:nvSpPr>
          <p:cNvPr id="78" name="Rectangle 50">
            <a:extLst>
              <a:ext uri="{FF2B5EF4-FFF2-40B4-BE49-F238E27FC236}">
                <a16:creationId xmlns:a16="http://schemas.microsoft.com/office/drawing/2014/main" id="{34236511-0499-46CF-82AF-8D7A13A3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944" y="2285029"/>
            <a:ext cx="1044000" cy="5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Recuperaciones Judiciales y Concursales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Angel Rubio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50">
            <a:extLst>
              <a:ext uri="{FF2B5EF4-FFF2-40B4-BE49-F238E27FC236}">
                <a16:creationId xmlns:a16="http://schemas.microsoft.com/office/drawing/2014/main" id="{AC8207BC-A5A9-4A97-9154-C7466A75B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93" y="1088190"/>
            <a:ext cx="1044000" cy="10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 y Seguimiento de Deuda</a:t>
            </a:r>
          </a:p>
          <a:p>
            <a:pPr algn="ctr"/>
            <a:r>
              <a:rPr lang="es-ES" sz="8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F. Gómez-Cano</a:t>
            </a:r>
          </a:p>
          <a:p>
            <a:pPr algn="ctr"/>
            <a:r>
              <a:rPr lang="es-ES" sz="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Patricia Calmuntia</a:t>
            </a:r>
          </a:p>
          <a:p>
            <a:pPr algn="ctr"/>
            <a:r>
              <a:rPr lang="es-ES" sz="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Montserrat Sánchez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50">
            <a:extLst>
              <a:ext uri="{FF2B5EF4-FFF2-40B4-BE49-F238E27FC236}">
                <a16:creationId xmlns:a16="http://schemas.microsoft.com/office/drawing/2014/main" id="{7F92DD9A-4E91-4954-8881-F6CFF77BF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85" y="3772352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Prejudicial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Patricia Cano</a:t>
            </a:r>
          </a:p>
        </p:txBody>
      </p:sp>
      <p:sp>
        <p:nvSpPr>
          <p:cNvPr id="85" name="Rectangle 50">
            <a:extLst>
              <a:ext uri="{FF2B5EF4-FFF2-40B4-BE49-F238E27FC236}">
                <a16:creationId xmlns:a16="http://schemas.microsoft.com/office/drawing/2014/main" id="{7FBBA626-EC2A-4FB8-8A8C-40D30B5EA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728" y="3784342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Judicial Cajamar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C. Alonso</a:t>
            </a:r>
          </a:p>
        </p:txBody>
      </p:sp>
      <p:sp>
        <p:nvSpPr>
          <p:cNvPr id="86" name="Rectangle 50">
            <a:extLst>
              <a:ext uri="{FF2B5EF4-FFF2-40B4-BE49-F238E27FC236}">
                <a16:creationId xmlns:a16="http://schemas.microsoft.com/office/drawing/2014/main" id="{F10EDB4E-F15B-411C-9EC7-1450F18E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910" y="3798103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Judicial Carteras Inversor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María Ramos</a:t>
            </a:r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EFF10EA4-4B8E-4601-9CE8-8B11CAA39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01" y="4471310"/>
            <a:ext cx="1022400" cy="93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Preparación Documental Gestión Agencias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María L. Rodríguez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Rodríguez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C. Lorenzo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9AF2D36A-A087-4448-AB47-40565348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01" y="5521546"/>
            <a:ext cx="1022400" cy="834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Office /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Remedys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58B637F1-67D9-4D43-8376-DB8C2649F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559" y="4471310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Contencioso Cajamar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Víctor Roselló</a:t>
            </a: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1B081A85-0637-4D03-91ED-8328FD9E6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559" y="5129859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Soporte de Deuda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Laura </a:t>
            </a:r>
            <a:r>
              <a:rPr lang="es-ES" sz="900" b="1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Castañño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76438EF-5401-4387-A93B-480B1DD8C5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6384" y="4747305"/>
            <a:ext cx="1063528" cy="24783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0">
            <a:extLst>
              <a:ext uri="{FF2B5EF4-FFF2-40B4-BE49-F238E27FC236}">
                <a16:creationId xmlns:a16="http://schemas.microsoft.com/office/drawing/2014/main" id="{F6339E7F-13FD-4C35-9A49-DCA8F9C3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420" y="4488775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Contencioso Liberbank</a:t>
            </a:r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430F6930-8E85-452C-AE08-C9AC657A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420" y="5159318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Contencioso Carteras Inv.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Rosario I. Tovar</a:t>
            </a:r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46E858EB-1746-4083-9343-1F5CEE494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7" y="2310680"/>
            <a:ext cx="1022400" cy="57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Posesiones Negociadas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Alberto Mateos</a:t>
            </a: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5F5EAF51-8AE7-4987-B519-468DE6E4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344" y="2294029"/>
            <a:ext cx="10224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Recuperaciones Amistosas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Ignacio </a:t>
            </a:r>
            <a:r>
              <a:rPr lang="es-ES" sz="900" b="1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Munuera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F501CE38-3E82-46BC-8241-9F44C1B24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294029"/>
            <a:ext cx="10224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Servicing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de Deuda</a:t>
            </a:r>
          </a:p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Cerberus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Rita Couto</a:t>
            </a:r>
          </a:p>
        </p:txBody>
      </p:sp>
      <p:sp>
        <p:nvSpPr>
          <p:cNvPr id="73" name="Rectangle 50">
            <a:extLst>
              <a:ext uri="{FF2B5EF4-FFF2-40B4-BE49-F238E27FC236}">
                <a16:creationId xmlns:a16="http://schemas.microsoft.com/office/drawing/2014/main" id="{42E41C21-F38B-40B1-975D-41CE99A35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701" y="3075575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Coordinación Formalización y Soporte Deuda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Lorena Inglés</a:t>
            </a:r>
          </a:p>
        </p:txBody>
      </p:sp>
      <p:sp>
        <p:nvSpPr>
          <p:cNvPr id="76" name="Rectangle 50">
            <a:extLst>
              <a:ext uri="{FF2B5EF4-FFF2-40B4-BE49-F238E27FC236}">
                <a16:creationId xmlns:a16="http://schemas.microsoft.com/office/drawing/2014/main" id="{F094047F-E0D3-4A2D-BF80-4D800DE3F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044" y="3733152"/>
            <a:ext cx="1022401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Servicing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Comercial Deuda</a:t>
            </a:r>
          </a:p>
        </p:txBody>
      </p:sp>
      <p:sp>
        <p:nvSpPr>
          <p:cNvPr id="68" name="Rectangle 50">
            <a:extLst>
              <a:ext uri="{FF2B5EF4-FFF2-40B4-BE49-F238E27FC236}">
                <a16:creationId xmlns:a16="http://schemas.microsoft.com/office/drawing/2014/main" id="{5677BB68-FD56-43B8-AF3E-933D3667B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50" y="5818367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Contencioso 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Sareb</a:t>
            </a:r>
          </a:p>
        </p:txBody>
      </p:sp>
      <p:sp>
        <p:nvSpPr>
          <p:cNvPr id="75" name="Rectangle 50">
            <a:extLst>
              <a:ext uri="{FF2B5EF4-FFF2-40B4-BE49-F238E27FC236}">
                <a16:creationId xmlns:a16="http://schemas.microsoft.com/office/drawing/2014/main" id="{021F08ED-4B8F-4231-AEE7-72CB703CB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14" y="3798103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Concurso Acreedores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Beatriz Hernando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46362CD6-27D9-4955-8E08-588D51BEE817}"/>
              </a:ext>
            </a:extLst>
          </p:cNvPr>
          <p:cNvCxnSpPr/>
          <p:nvPr/>
        </p:nvCxnSpPr>
        <p:spPr>
          <a:xfrm flipH="1">
            <a:off x="5369190" y="3344103"/>
            <a:ext cx="51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50">
            <a:extLst>
              <a:ext uri="{FF2B5EF4-FFF2-40B4-BE49-F238E27FC236}">
                <a16:creationId xmlns:a16="http://schemas.microsoft.com/office/drawing/2014/main" id="{03279C1E-9BC6-494E-81EF-8DE682504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100" y="3074103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Deuda Inversores Institucionales</a:t>
            </a:r>
          </a:p>
        </p:txBody>
      </p:sp>
      <p:sp>
        <p:nvSpPr>
          <p:cNvPr id="82" name="Rectangle 50">
            <a:extLst>
              <a:ext uri="{FF2B5EF4-FFF2-40B4-BE49-F238E27FC236}">
                <a16:creationId xmlns:a16="http://schemas.microsoft.com/office/drawing/2014/main" id="{29EB5CD7-239E-4D69-877A-0455F0C0E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630" y="3733152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Recuperaciones Cajamar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Rosa M. Martín</a:t>
            </a:r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8FE31A17-6932-459A-BFC9-D580569B95C8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 rot="16200000" flipH="1">
            <a:off x="5796975" y="-288879"/>
            <a:ext cx="1084815" cy="4113400"/>
          </a:xfrm>
          <a:prstGeom prst="bentConnector3">
            <a:avLst>
              <a:gd name="adj1" fmla="val 4263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4F0046BF-70CB-4081-A60B-E590AB7A47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59378" y="1685412"/>
            <a:ext cx="1926938" cy="60748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306DD00D-46EB-447E-88F1-A5C09018CD85}"/>
              </a:ext>
            </a:extLst>
          </p:cNvPr>
          <p:cNvCxnSpPr>
            <a:endCxn id="76" idx="1"/>
          </p:cNvCxnSpPr>
          <p:nvPr/>
        </p:nvCxnSpPr>
        <p:spPr>
          <a:xfrm rot="16200000" flipH="1">
            <a:off x="6218181" y="3380488"/>
            <a:ext cx="1152923" cy="12480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31BA854-F9FB-40B7-886D-27A452EAD759}"/>
              </a:ext>
            </a:extLst>
          </p:cNvPr>
          <p:cNvCxnSpPr>
            <a:endCxn id="73" idx="1"/>
          </p:cNvCxnSpPr>
          <p:nvPr/>
        </p:nvCxnSpPr>
        <p:spPr>
          <a:xfrm>
            <a:off x="6732240" y="3344103"/>
            <a:ext cx="126461" cy="1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6B2C064-ADDB-4A25-BD2B-92763E730631}"/>
              </a:ext>
            </a:extLst>
          </p:cNvPr>
          <p:cNvCxnSpPr>
            <a:cxnSpLocks/>
          </p:cNvCxnSpPr>
          <p:nvPr/>
        </p:nvCxnSpPr>
        <p:spPr>
          <a:xfrm>
            <a:off x="4641030" y="1674520"/>
            <a:ext cx="1" cy="619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684F9C36-56A0-42F8-97D3-E5415BF66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941" y="2293619"/>
            <a:ext cx="1022400" cy="57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Campañas y </a:t>
            </a:r>
          </a:p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Tracing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Alberto Zapata</a:t>
            </a: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684D014F-87AE-4BD0-875B-FA60C1911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06" y="2277167"/>
            <a:ext cx="1044000" cy="5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Entradas/Daciones y Compras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Ríos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6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BC082E4C-161F-43EA-892E-CE3E3AED4F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3722" y="4917220"/>
            <a:ext cx="433876" cy="33346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DCCE691-257E-4885-945E-C42BE7846A47}"/>
              </a:ext>
            </a:extLst>
          </p:cNvPr>
          <p:cNvCxnSpPr/>
          <p:nvPr/>
        </p:nvCxnSpPr>
        <p:spPr>
          <a:xfrm>
            <a:off x="5292080" y="2852250"/>
            <a:ext cx="0" cy="432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2EFB644-F7B7-43D0-AD75-83606ECDD546}"/>
              </a:ext>
            </a:extLst>
          </p:cNvPr>
          <p:cNvCxnSpPr/>
          <p:nvPr/>
        </p:nvCxnSpPr>
        <p:spPr>
          <a:xfrm>
            <a:off x="2987824" y="2852250"/>
            <a:ext cx="0" cy="3607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7D772CA-3140-4066-B989-DF14157048FD}"/>
              </a:ext>
            </a:extLst>
          </p:cNvPr>
          <p:cNvCxnSpPr/>
          <p:nvPr/>
        </p:nvCxnSpPr>
        <p:spPr>
          <a:xfrm>
            <a:off x="5803280" y="3936678"/>
            <a:ext cx="0" cy="626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DD7ADC6-D8AD-4B5A-A854-23E852231192}"/>
              </a:ext>
            </a:extLst>
          </p:cNvPr>
          <p:cNvCxnSpPr/>
          <p:nvPr/>
        </p:nvCxnSpPr>
        <p:spPr>
          <a:xfrm>
            <a:off x="4187999" y="3912893"/>
            <a:ext cx="0" cy="500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A36C581-D0EB-4EAD-9FE4-6B093D6AD496}"/>
              </a:ext>
            </a:extLst>
          </p:cNvPr>
          <p:cNvCxnSpPr/>
          <p:nvPr/>
        </p:nvCxnSpPr>
        <p:spPr>
          <a:xfrm>
            <a:off x="2692648" y="3936678"/>
            <a:ext cx="0" cy="500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FF0A6A8-2BCD-48F2-980D-474B33BEC2F4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187999" y="1455214"/>
            <a:ext cx="0" cy="645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84" y="262751"/>
            <a:ext cx="8180063" cy="404663"/>
          </a:xfrm>
        </p:spPr>
        <p:txBody>
          <a:bodyPr/>
          <a:lstStyle/>
          <a:p>
            <a:r>
              <a:rPr lang="es-ES_tradnl" dirty="0"/>
              <a:t>SERVICIOS DE DEUDA (2/2)</a:t>
            </a:r>
            <a:endParaRPr lang="es-ES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F7D440A-0CBC-408B-B034-A35CAB7EC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165">
            <a:extLst>
              <a:ext uri="{FF2B5EF4-FFF2-40B4-BE49-F238E27FC236}">
                <a16:creationId xmlns:a16="http://schemas.microsoft.com/office/drawing/2014/main" id="{FF3703FF-D4D2-4209-8CFE-A2EBCA2F904C}"/>
              </a:ext>
            </a:extLst>
          </p:cNvPr>
          <p:cNvSpPr txBox="1">
            <a:spLocks/>
          </p:cNvSpPr>
          <p:nvPr/>
        </p:nvSpPr>
        <p:spPr bwMode="gray">
          <a:xfrm>
            <a:off x="3676799" y="1209821"/>
            <a:ext cx="1044000" cy="5580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de Deuda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López</a:t>
            </a:r>
            <a:endParaRPr lang="es-ES_tradnl" sz="900" b="1" dirty="0"/>
          </a:p>
        </p:txBody>
      </p:sp>
      <p:sp>
        <p:nvSpPr>
          <p:cNvPr id="52" name="2 Marcador de número de diapositiva">
            <a:extLst>
              <a:ext uri="{FF2B5EF4-FFF2-40B4-BE49-F238E27FC236}">
                <a16:creationId xmlns:a16="http://schemas.microsoft.com/office/drawing/2014/main" id="{3015C0E0-4525-442C-8A65-050C8BE4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19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86FF021F-DA0E-41EB-BACC-8BD0D9C8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799" y="2100453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Servicing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Deuda Sareb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César de la Vega</a:t>
            </a:r>
          </a:p>
        </p:txBody>
      </p:sp>
      <p:sp>
        <p:nvSpPr>
          <p:cNvPr id="49" name="Rectangle 50">
            <a:extLst>
              <a:ext uri="{FF2B5EF4-FFF2-40B4-BE49-F238E27FC236}">
                <a16:creationId xmlns:a16="http://schemas.microsoft.com/office/drawing/2014/main" id="{177693EB-27B8-4D05-AA3C-87CF197A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880" y="3031645"/>
            <a:ext cx="1022400" cy="556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 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 Sanchez</a:t>
            </a: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A82FA874-E6EB-4FC3-B196-B04FEC3F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62" y="3015446"/>
            <a:ext cx="1022400" cy="57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Concursos Sareb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Beatriz Hernando</a:t>
            </a: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CE2522D2-4476-4642-9722-E998CCF4A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209" y="3031646"/>
            <a:ext cx="10224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Servicing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Deuda Sareb Back Office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50">
            <a:extLst>
              <a:ext uri="{FF2B5EF4-FFF2-40B4-BE49-F238E27FC236}">
                <a16:creationId xmlns:a16="http://schemas.microsoft.com/office/drawing/2014/main" id="{8217E64B-EF04-48C6-B30D-6308F15FB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11" y="3031646"/>
            <a:ext cx="10224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Daciones Sareb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Marino Rodríguez</a:t>
            </a:r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15A783AB-C860-40F5-AECA-CDC04438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384" y="5013170"/>
            <a:ext cx="1022400" cy="57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Alicante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A. Soto</a:t>
            </a:r>
          </a:p>
        </p:txBody>
      </p:sp>
      <p:sp>
        <p:nvSpPr>
          <p:cNvPr id="65" name="Rectangle 50">
            <a:extLst>
              <a:ext uri="{FF2B5EF4-FFF2-40B4-BE49-F238E27FC236}">
                <a16:creationId xmlns:a16="http://schemas.microsoft.com/office/drawing/2014/main" id="{AF7D7A43-ECFE-49F5-ADD1-85245E9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83" y="4276896"/>
            <a:ext cx="1022400" cy="57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Territorial Sareb Noreste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Raimon Aubareda</a:t>
            </a:r>
          </a:p>
        </p:txBody>
      </p:sp>
      <p:sp>
        <p:nvSpPr>
          <p:cNvPr id="66" name="Rectangle 50">
            <a:extLst>
              <a:ext uri="{FF2B5EF4-FFF2-40B4-BE49-F238E27FC236}">
                <a16:creationId xmlns:a16="http://schemas.microsoft.com/office/drawing/2014/main" id="{EEC10A08-B44E-4EF6-90A4-8CFA6E780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448" y="4293096"/>
            <a:ext cx="10224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Territorial Sareb Sur-Canarias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Moreno</a:t>
            </a:r>
          </a:p>
        </p:txBody>
      </p:sp>
      <p:sp>
        <p:nvSpPr>
          <p:cNvPr id="71" name="Rectangle 50">
            <a:extLst>
              <a:ext uri="{FF2B5EF4-FFF2-40B4-BE49-F238E27FC236}">
                <a16:creationId xmlns:a16="http://schemas.microsoft.com/office/drawing/2014/main" id="{70319F82-09AA-4CC2-BD29-7B6CE79D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799" y="4269311"/>
            <a:ext cx="10224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Territorial Sareb Este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José D. Queralt</a:t>
            </a:r>
          </a:p>
        </p:txBody>
      </p:sp>
      <p:sp>
        <p:nvSpPr>
          <p:cNvPr id="74" name="Rectangle 50">
            <a:extLst>
              <a:ext uri="{FF2B5EF4-FFF2-40B4-BE49-F238E27FC236}">
                <a16:creationId xmlns:a16="http://schemas.microsoft.com/office/drawing/2014/main" id="{0998652D-50D5-4063-8509-0B22F870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4293095"/>
            <a:ext cx="1022400" cy="57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Territorial Sareb Noroeste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Jorge Pérez</a:t>
            </a:r>
          </a:p>
        </p:txBody>
      </p:sp>
      <p:sp>
        <p:nvSpPr>
          <p:cNvPr id="84" name="Rectangle 50">
            <a:extLst>
              <a:ext uri="{FF2B5EF4-FFF2-40B4-BE49-F238E27FC236}">
                <a16:creationId xmlns:a16="http://schemas.microsoft.com/office/drawing/2014/main" id="{AD7DAAC6-CEBE-4A3E-A1FC-A10BD112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960" y="4293095"/>
            <a:ext cx="1022400" cy="57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Territorial Sareb Centro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Alfonso Fernández</a:t>
            </a: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F33C4501-CAD5-4845-9DF1-B8B9AE8BBDE4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 rot="16200000" flipH="1">
            <a:off x="5188943" y="1639508"/>
            <a:ext cx="391192" cy="2393081"/>
          </a:xfrm>
          <a:prstGeom prst="bentConnector3">
            <a:avLst>
              <a:gd name="adj1" fmla="val 522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F724397A-BC4F-4C3C-831C-E11070437EC6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1726063" y="2852250"/>
            <a:ext cx="2472737" cy="16319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61319B2A-8FC4-4EB4-9DC8-5FBC3E39DC36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187999" y="3936679"/>
            <a:ext cx="3113161" cy="35641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82FDC21-0514-4657-A2A7-E469F8E3E0B9}"/>
              </a:ext>
            </a:extLst>
          </p:cNvPr>
          <p:cNvCxnSpPr/>
          <p:nvPr/>
        </p:nvCxnSpPr>
        <p:spPr>
          <a:xfrm>
            <a:off x="4187999" y="2852250"/>
            <a:ext cx="0" cy="10844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FD38D14-BBC8-4386-9246-7DCF030782E1}"/>
              </a:ext>
            </a:extLst>
          </p:cNvPr>
          <p:cNvCxnSpPr>
            <a:endCxn id="65" idx="0"/>
          </p:cNvCxnSpPr>
          <p:nvPr/>
        </p:nvCxnSpPr>
        <p:spPr>
          <a:xfrm rot="10800000" flipV="1">
            <a:off x="1271083" y="3936678"/>
            <a:ext cx="2916916" cy="34021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63AE380-8703-4B37-8F9C-7B7AD9D512D9}"/>
              </a:ext>
            </a:extLst>
          </p:cNvPr>
          <p:cNvCxnSpPr>
            <a:cxnSpLocks/>
          </p:cNvCxnSpPr>
          <p:nvPr/>
        </p:nvCxnSpPr>
        <p:spPr>
          <a:xfrm>
            <a:off x="2568199" y="2276872"/>
            <a:ext cx="30026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C5A1E823-38B4-4F7D-8B6A-7DB802EA0D97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5959145" y="2615738"/>
            <a:ext cx="822" cy="804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13AE0A8-C086-4AF6-9129-140F693F5B1B}"/>
              </a:ext>
            </a:extLst>
          </p:cNvPr>
          <p:cNvCxnSpPr>
            <a:cxnSpLocks/>
          </p:cNvCxnSpPr>
          <p:nvPr/>
        </p:nvCxnSpPr>
        <p:spPr>
          <a:xfrm>
            <a:off x="704555" y="4941168"/>
            <a:ext cx="15386" cy="8678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2A1F43F-C3AA-4C10-8FF3-A4D9B5014CCB}"/>
              </a:ext>
            </a:extLst>
          </p:cNvPr>
          <p:cNvCxnSpPr>
            <a:cxnSpLocks/>
          </p:cNvCxnSpPr>
          <p:nvPr/>
        </p:nvCxnSpPr>
        <p:spPr>
          <a:xfrm flipV="1">
            <a:off x="2987824" y="5128738"/>
            <a:ext cx="0" cy="773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7E91AD1C-2908-4CF6-8612-AA67CF01F061}"/>
              </a:ext>
            </a:extLst>
          </p:cNvPr>
          <p:cNvCxnSpPr>
            <a:cxnSpLocks/>
          </p:cNvCxnSpPr>
          <p:nvPr/>
        </p:nvCxnSpPr>
        <p:spPr>
          <a:xfrm flipV="1">
            <a:off x="1804211" y="5151266"/>
            <a:ext cx="4640" cy="8127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34B42DE9-DDA8-400D-B768-DA3D5358FC38}"/>
              </a:ext>
            </a:extLst>
          </p:cNvPr>
          <p:cNvCxnSpPr>
            <a:cxnSpLocks/>
          </p:cNvCxnSpPr>
          <p:nvPr/>
        </p:nvCxnSpPr>
        <p:spPr>
          <a:xfrm flipH="1" flipV="1">
            <a:off x="4071644" y="5126857"/>
            <a:ext cx="22240" cy="80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66803672-AB3E-48DB-9C44-6788B3C04C03}"/>
              </a:ext>
            </a:extLst>
          </p:cNvPr>
          <p:cNvCxnSpPr>
            <a:cxnSpLocks/>
            <a:stCxn id="100" idx="2"/>
          </p:cNvCxnSpPr>
          <p:nvPr/>
        </p:nvCxnSpPr>
        <p:spPr>
          <a:xfrm flipV="1">
            <a:off x="2621061" y="2595445"/>
            <a:ext cx="13386" cy="1747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24B74733-1411-4764-A3D8-B0BD0D58017E}"/>
              </a:ext>
            </a:extLst>
          </p:cNvPr>
          <p:cNvCxnSpPr>
            <a:cxnSpLocks/>
          </p:cNvCxnSpPr>
          <p:nvPr/>
        </p:nvCxnSpPr>
        <p:spPr>
          <a:xfrm flipV="1">
            <a:off x="3995936" y="2611902"/>
            <a:ext cx="0" cy="16461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8B42875D-B2F8-4C98-BE5A-E91A38BE3CF3}"/>
              </a:ext>
            </a:extLst>
          </p:cNvPr>
          <p:cNvCxnSpPr>
            <a:cxnSpLocks/>
          </p:cNvCxnSpPr>
          <p:nvPr/>
        </p:nvCxnSpPr>
        <p:spPr>
          <a:xfrm flipV="1">
            <a:off x="4656642" y="2595809"/>
            <a:ext cx="9425" cy="942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19302B2-5D03-4226-9523-7D61FD46C1E3}"/>
              </a:ext>
            </a:extLst>
          </p:cNvPr>
          <p:cNvCxnSpPr>
            <a:cxnSpLocks/>
          </p:cNvCxnSpPr>
          <p:nvPr/>
        </p:nvCxnSpPr>
        <p:spPr>
          <a:xfrm flipH="1" flipV="1">
            <a:off x="7230804" y="2604022"/>
            <a:ext cx="9355" cy="940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FE7A097-9A4E-435D-980F-E407A4A92EF2}"/>
              </a:ext>
            </a:extLst>
          </p:cNvPr>
          <p:cNvCxnSpPr>
            <a:cxnSpLocks/>
          </p:cNvCxnSpPr>
          <p:nvPr/>
        </p:nvCxnSpPr>
        <p:spPr>
          <a:xfrm flipV="1">
            <a:off x="8201029" y="2597801"/>
            <a:ext cx="0" cy="1229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373 Conector recto">
            <a:extLst>
              <a:ext uri="{FF2B5EF4-FFF2-40B4-BE49-F238E27FC236}">
                <a16:creationId xmlns:a16="http://schemas.microsoft.com/office/drawing/2014/main" id="{3325675F-4CBE-41B3-AF04-68A21B03AE60}"/>
              </a:ext>
            </a:extLst>
          </p:cNvPr>
          <p:cNvCxnSpPr>
            <a:cxnSpLocks/>
          </p:cNvCxnSpPr>
          <p:nvPr/>
        </p:nvCxnSpPr>
        <p:spPr>
          <a:xfrm flipV="1">
            <a:off x="3878896" y="820545"/>
            <a:ext cx="0" cy="1785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n-US" dirty="0"/>
              <a:t>VISION GENERAL DE LA ORGANIZACIÓN</a:t>
            </a:r>
            <a:endParaRPr lang="es-ES" dirty="0"/>
          </a:p>
        </p:txBody>
      </p:sp>
      <p:pic>
        <p:nvPicPr>
          <p:cNvPr id="200" name="Picture 1" descr="C:\Users\ALFANEXT\Documents\Downloads\LOGO HA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760" y="1"/>
            <a:ext cx="777240" cy="1192000"/>
          </a:xfrm>
          <a:prstGeom prst="rect">
            <a:avLst/>
          </a:prstGeom>
          <a:noFill/>
        </p:spPr>
      </p:pic>
      <p:cxnSp>
        <p:nvCxnSpPr>
          <p:cNvPr id="78" name="380 Conector recto">
            <a:extLst>
              <a:ext uri="{FF2B5EF4-FFF2-40B4-BE49-F238E27FC236}">
                <a16:creationId xmlns:a16="http://schemas.microsoft.com/office/drawing/2014/main" id="{9054B1C7-EFDB-4956-AAB1-B6331236B468}"/>
              </a:ext>
            </a:extLst>
          </p:cNvPr>
          <p:cNvCxnSpPr>
            <a:cxnSpLocks/>
          </p:cNvCxnSpPr>
          <p:nvPr/>
        </p:nvCxnSpPr>
        <p:spPr>
          <a:xfrm flipH="1" flipV="1">
            <a:off x="709003" y="2601109"/>
            <a:ext cx="7481634" cy="14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8BDDC0E-5037-427A-A000-04F2EA8DFC94}"/>
              </a:ext>
            </a:extLst>
          </p:cNvPr>
          <p:cNvCxnSpPr>
            <a:cxnSpLocks/>
          </p:cNvCxnSpPr>
          <p:nvPr/>
        </p:nvCxnSpPr>
        <p:spPr>
          <a:xfrm flipV="1">
            <a:off x="729206" y="2621402"/>
            <a:ext cx="0" cy="61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CC81671-23BB-4303-AA50-55A702F95AB0}"/>
              </a:ext>
            </a:extLst>
          </p:cNvPr>
          <p:cNvCxnSpPr>
            <a:cxnSpLocks/>
          </p:cNvCxnSpPr>
          <p:nvPr/>
        </p:nvCxnSpPr>
        <p:spPr>
          <a:xfrm flipV="1">
            <a:off x="3270408" y="2597382"/>
            <a:ext cx="8128" cy="1013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A139206-9EF1-4AF2-9F9C-C4154C45FF8D}"/>
              </a:ext>
            </a:extLst>
          </p:cNvPr>
          <p:cNvCxnSpPr>
            <a:cxnSpLocks/>
          </p:cNvCxnSpPr>
          <p:nvPr/>
        </p:nvCxnSpPr>
        <p:spPr>
          <a:xfrm flipV="1">
            <a:off x="1981453" y="2615738"/>
            <a:ext cx="4789" cy="859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6">
            <a:extLst>
              <a:ext uri="{FF2B5EF4-FFF2-40B4-BE49-F238E27FC236}">
                <a16:creationId xmlns:a16="http://schemas.microsoft.com/office/drawing/2014/main" id="{665B8707-3293-4FFD-B44E-18B98FA81860}"/>
              </a:ext>
            </a:extLst>
          </p:cNvPr>
          <p:cNvSpPr txBox="1">
            <a:spLocks/>
          </p:cNvSpPr>
          <p:nvPr/>
        </p:nvSpPr>
        <p:spPr bwMode="gray">
          <a:xfrm>
            <a:off x="4112862" y="3171840"/>
            <a:ext cx="1184400" cy="5112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/>
              <a:t>Real Estate </a:t>
            </a:r>
            <a:r>
              <a:rPr lang="es-ES_tradnl" sz="900" dirty="0" err="1"/>
              <a:t>Asset</a:t>
            </a:r>
            <a:endParaRPr lang="es-ES_tradnl" sz="900" dirty="0"/>
          </a:p>
          <a:p>
            <a:r>
              <a:rPr lang="es-ES_tradnl" sz="900" dirty="0"/>
              <a:t>Management</a:t>
            </a:r>
          </a:p>
          <a:p>
            <a:r>
              <a:rPr lang="es-ES_tradnl" sz="900" b="1" dirty="0"/>
              <a:t>Elena Pozuelo</a:t>
            </a:r>
          </a:p>
        </p:txBody>
      </p:sp>
      <p:sp>
        <p:nvSpPr>
          <p:cNvPr id="58" name="TextBox 175">
            <a:extLst>
              <a:ext uri="{FF2B5EF4-FFF2-40B4-BE49-F238E27FC236}">
                <a16:creationId xmlns:a16="http://schemas.microsoft.com/office/drawing/2014/main" id="{CDFE6D05-4712-4C91-ABD4-CBE50F38648A}"/>
              </a:ext>
            </a:extLst>
          </p:cNvPr>
          <p:cNvSpPr txBox="1">
            <a:spLocks/>
          </p:cNvSpPr>
          <p:nvPr/>
        </p:nvSpPr>
        <p:spPr bwMode="gray">
          <a:xfrm>
            <a:off x="6673288" y="3167242"/>
            <a:ext cx="1184400" cy="515798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/>
              <a:t>Servicios de Deuda</a:t>
            </a:r>
          </a:p>
          <a:p>
            <a:r>
              <a:rPr lang="es-ES_tradnl" sz="900" b="1" dirty="0"/>
              <a:t>Daniel López</a:t>
            </a:r>
          </a:p>
        </p:txBody>
      </p:sp>
      <p:sp>
        <p:nvSpPr>
          <p:cNvPr id="62" name="TextBox 169">
            <a:extLst>
              <a:ext uri="{FF2B5EF4-FFF2-40B4-BE49-F238E27FC236}">
                <a16:creationId xmlns:a16="http://schemas.microsoft.com/office/drawing/2014/main" id="{AE93210C-9243-4EC2-83EF-76A35B87525B}"/>
              </a:ext>
            </a:extLst>
          </p:cNvPr>
          <p:cNvSpPr txBox="1">
            <a:spLocks/>
          </p:cNvSpPr>
          <p:nvPr/>
        </p:nvSpPr>
        <p:spPr bwMode="gray">
          <a:xfrm>
            <a:off x="112356" y="3212606"/>
            <a:ext cx="1184400" cy="5112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/>
              <a:t>Dirección Negocio</a:t>
            </a:r>
          </a:p>
          <a:p>
            <a:r>
              <a:rPr lang="es-ES_tradnl" sz="900" dirty="0"/>
              <a:t> Inmobiliario</a:t>
            </a:r>
          </a:p>
          <a:p>
            <a:r>
              <a:rPr lang="es-ES_tradnl" sz="900" b="1" dirty="0"/>
              <a:t>Juan Lostao</a:t>
            </a:r>
          </a:p>
        </p:txBody>
      </p:sp>
      <p:sp>
        <p:nvSpPr>
          <p:cNvPr id="86" name="TextBox 165">
            <a:extLst>
              <a:ext uri="{FF2B5EF4-FFF2-40B4-BE49-F238E27FC236}">
                <a16:creationId xmlns:a16="http://schemas.microsoft.com/office/drawing/2014/main" id="{C9BD4972-45DB-4F13-858C-A660EB5B33D9}"/>
              </a:ext>
            </a:extLst>
          </p:cNvPr>
          <p:cNvSpPr txBox="1">
            <a:spLocks/>
          </p:cNvSpPr>
          <p:nvPr/>
        </p:nvSpPr>
        <p:spPr bwMode="gray">
          <a:xfrm>
            <a:off x="2707409" y="3211125"/>
            <a:ext cx="1184400" cy="5112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800" dirty="0">
                <a:solidFill>
                  <a:prstClr val="white"/>
                </a:solidFill>
              </a:rPr>
              <a:t>Dirección de Finanzas, Organización y Procesos</a:t>
            </a:r>
          </a:p>
          <a:p>
            <a:r>
              <a:rPr lang="es-ES_tradnl" sz="800" b="1" dirty="0">
                <a:solidFill>
                  <a:prstClr val="white"/>
                </a:solidFill>
              </a:rPr>
              <a:t>Bárbara Zubiría</a:t>
            </a:r>
            <a:endParaRPr lang="es-ES_tradnl" sz="800" b="1" dirty="0"/>
          </a:p>
        </p:txBody>
      </p:sp>
      <p:sp>
        <p:nvSpPr>
          <p:cNvPr id="89" name="TextBox 165">
            <a:extLst>
              <a:ext uri="{FF2B5EF4-FFF2-40B4-BE49-F238E27FC236}">
                <a16:creationId xmlns:a16="http://schemas.microsoft.com/office/drawing/2014/main" id="{D016D8DD-8995-44E1-A996-282D8D9B3022}"/>
              </a:ext>
            </a:extLst>
          </p:cNvPr>
          <p:cNvSpPr txBox="1">
            <a:spLocks/>
          </p:cNvSpPr>
          <p:nvPr/>
        </p:nvSpPr>
        <p:spPr bwMode="gray">
          <a:xfrm>
            <a:off x="5570895" y="1965065"/>
            <a:ext cx="1184400" cy="5112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>
                <a:solidFill>
                  <a:prstClr val="white"/>
                </a:solidFill>
              </a:rPr>
              <a:t>Asesoría Jurídica y Rel. Institucionales</a:t>
            </a:r>
          </a:p>
          <a:p>
            <a:r>
              <a:rPr lang="es-ES_tradnl" sz="900" b="1" dirty="0">
                <a:solidFill>
                  <a:prstClr val="white"/>
                </a:solidFill>
              </a:rPr>
              <a:t>Ana Suárez</a:t>
            </a:r>
          </a:p>
        </p:txBody>
      </p:sp>
      <p:sp>
        <p:nvSpPr>
          <p:cNvPr id="90" name="TextBox 165">
            <a:extLst>
              <a:ext uri="{FF2B5EF4-FFF2-40B4-BE49-F238E27FC236}">
                <a16:creationId xmlns:a16="http://schemas.microsoft.com/office/drawing/2014/main" id="{609591EC-9CBC-4705-A2F5-CB44188D0349}"/>
              </a:ext>
            </a:extLst>
          </p:cNvPr>
          <p:cNvSpPr txBox="1">
            <a:spLocks/>
          </p:cNvSpPr>
          <p:nvPr/>
        </p:nvSpPr>
        <p:spPr bwMode="gray">
          <a:xfrm>
            <a:off x="1383799" y="3207685"/>
            <a:ext cx="1184400" cy="5112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Desarrollo de Negocio y </a:t>
            </a:r>
          </a:p>
          <a:p>
            <a:r>
              <a:rPr lang="es-ES_tradnl" dirty="0" err="1"/>
              <a:t>Advisory</a:t>
            </a:r>
            <a:r>
              <a:rPr lang="es-ES_tradnl" dirty="0"/>
              <a:t> </a:t>
            </a:r>
            <a:r>
              <a:rPr lang="es-ES_tradnl" dirty="0" err="1"/>
              <a:t>Services</a:t>
            </a:r>
            <a:endParaRPr lang="es-ES_tradnl" dirty="0"/>
          </a:p>
          <a:p>
            <a:r>
              <a:rPr lang="es-ES_tradnl" b="1" dirty="0"/>
              <a:t>Borja Dávila</a:t>
            </a:r>
          </a:p>
        </p:txBody>
      </p:sp>
      <p:sp>
        <p:nvSpPr>
          <p:cNvPr id="92" name="TextBox 165">
            <a:extLst>
              <a:ext uri="{FF2B5EF4-FFF2-40B4-BE49-F238E27FC236}">
                <a16:creationId xmlns:a16="http://schemas.microsoft.com/office/drawing/2014/main" id="{418094CC-C5E7-4C57-9058-4674AAAAC211}"/>
              </a:ext>
            </a:extLst>
          </p:cNvPr>
          <p:cNvSpPr txBox="1">
            <a:spLocks/>
          </p:cNvSpPr>
          <p:nvPr/>
        </p:nvSpPr>
        <p:spPr bwMode="gray">
          <a:xfrm>
            <a:off x="3281295" y="781050"/>
            <a:ext cx="1185930" cy="512812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/>
          </a:p>
          <a:p>
            <a:endParaRPr lang="es-ES_tradnl" sz="900" dirty="0"/>
          </a:p>
          <a:p>
            <a:endParaRPr lang="es-ES_tradnl" sz="900" dirty="0"/>
          </a:p>
          <a:p>
            <a:r>
              <a:rPr lang="es-ES_tradnl" sz="900" dirty="0"/>
              <a:t>Presidente</a:t>
            </a:r>
          </a:p>
          <a:p>
            <a:r>
              <a:rPr lang="es-ES_tradnl" sz="900" b="1" dirty="0"/>
              <a:t>Carlos Abad</a:t>
            </a:r>
          </a:p>
          <a:p>
            <a:endParaRPr lang="es-ES_tradnl" sz="900" dirty="0"/>
          </a:p>
          <a:p>
            <a:endParaRPr lang="es-ES_tradnl" sz="900" dirty="0"/>
          </a:p>
          <a:p>
            <a:endParaRPr lang="es-ES_tradnl" sz="900" b="1" dirty="0">
              <a:solidFill>
                <a:prstClr val="white"/>
              </a:solidFill>
            </a:endParaRPr>
          </a:p>
        </p:txBody>
      </p:sp>
      <p:sp>
        <p:nvSpPr>
          <p:cNvPr id="93" name="TextBox 165">
            <a:extLst>
              <a:ext uri="{FF2B5EF4-FFF2-40B4-BE49-F238E27FC236}">
                <a16:creationId xmlns:a16="http://schemas.microsoft.com/office/drawing/2014/main" id="{669006A0-CCE0-417A-8D1C-B8643F7D1B35}"/>
              </a:ext>
            </a:extLst>
          </p:cNvPr>
          <p:cNvSpPr txBox="1">
            <a:spLocks/>
          </p:cNvSpPr>
          <p:nvPr/>
        </p:nvSpPr>
        <p:spPr bwMode="gray">
          <a:xfrm>
            <a:off x="3281187" y="1620184"/>
            <a:ext cx="1184400" cy="5112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/>
          </a:p>
          <a:p>
            <a:r>
              <a:rPr lang="es-ES_tradnl" sz="900" dirty="0"/>
              <a:t>Consejero Delegado</a:t>
            </a:r>
          </a:p>
          <a:p>
            <a:r>
              <a:rPr lang="es-ES_tradnl" sz="900" b="1" dirty="0"/>
              <a:t>Enrique Dancausa</a:t>
            </a:r>
          </a:p>
          <a:p>
            <a:endParaRPr lang="es-ES_tradnl" sz="900" b="1" dirty="0">
              <a:solidFill>
                <a:prstClr val="white"/>
              </a:solidFill>
            </a:endParaRPr>
          </a:p>
        </p:txBody>
      </p:sp>
      <p:cxnSp>
        <p:nvCxnSpPr>
          <p:cNvPr id="56" name="373 Conector recto">
            <a:extLst>
              <a:ext uri="{FF2B5EF4-FFF2-40B4-BE49-F238E27FC236}">
                <a16:creationId xmlns:a16="http://schemas.microsoft.com/office/drawing/2014/main" id="{8F57D268-A369-43AE-ACA2-B5CC04C699AC}"/>
              </a:ext>
            </a:extLst>
          </p:cNvPr>
          <p:cNvCxnSpPr>
            <a:cxnSpLocks/>
          </p:cNvCxnSpPr>
          <p:nvPr/>
        </p:nvCxnSpPr>
        <p:spPr>
          <a:xfrm>
            <a:off x="3878895" y="1500513"/>
            <a:ext cx="16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165">
            <a:extLst>
              <a:ext uri="{FF2B5EF4-FFF2-40B4-BE49-F238E27FC236}">
                <a16:creationId xmlns:a16="http://schemas.microsoft.com/office/drawing/2014/main" id="{0D645EFC-7E26-4CC0-98A5-6366CB027FDF}"/>
              </a:ext>
            </a:extLst>
          </p:cNvPr>
          <p:cNvSpPr txBox="1">
            <a:spLocks/>
          </p:cNvSpPr>
          <p:nvPr/>
        </p:nvSpPr>
        <p:spPr bwMode="gray">
          <a:xfrm>
            <a:off x="5533940" y="1214313"/>
            <a:ext cx="1184400" cy="5112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>
              <a:solidFill>
                <a:prstClr val="white"/>
              </a:solidFill>
            </a:endParaRPr>
          </a:p>
          <a:p>
            <a:r>
              <a:rPr lang="es-ES_tradnl" sz="900" dirty="0">
                <a:solidFill>
                  <a:prstClr val="white"/>
                </a:solidFill>
              </a:rPr>
              <a:t>Auditoría y Cumplimiento</a:t>
            </a:r>
          </a:p>
          <a:p>
            <a:r>
              <a:rPr lang="es-ES_tradnl" sz="900" b="1" dirty="0"/>
              <a:t>Cristina Viñets</a:t>
            </a:r>
          </a:p>
          <a:p>
            <a:endParaRPr lang="es-ES_tradnl" sz="900" b="1" dirty="0">
              <a:solidFill>
                <a:prstClr val="white"/>
              </a:solidFill>
            </a:endParaRPr>
          </a:p>
        </p:txBody>
      </p:sp>
      <p:sp>
        <p:nvSpPr>
          <p:cNvPr id="59" name="2 Marcador de número de diapositiva">
            <a:extLst>
              <a:ext uri="{FF2B5EF4-FFF2-40B4-BE49-F238E27FC236}">
                <a16:creationId xmlns:a16="http://schemas.microsoft.com/office/drawing/2014/main" id="{B205CC87-E29A-409D-B5C9-94156130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23228" y="651345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z="900" smtClean="0">
                <a:solidFill>
                  <a:srgbClr val="3526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s-ES" sz="900" dirty="0">
              <a:solidFill>
                <a:srgbClr val="3526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105">
            <a:extLst>
              <a:ext uri="{FF2B5EF4-FFF2-40B4-BE49-F238E27FC236}">
                <a16:creationId xmlns:a16="http://schemas.microsoft.com/office/drawing/2014/main" id="{B1D5EFC2-8770-4672-AA3D-D7988953E9BB}"/>
              </a:ext>
            </a:extLst>
          </p:cNvPr>
          <p:cNvSpPr txBox="1">
            <a:spLocks/>
          </p:cNvSpPr>
          <p:nvPr/>
        </p:nvSpPr>
        <p:spPr bwMode="gray">
          <a:xfrm>
            <a:off x="6228184" y="5553470"/>
            <a:ext cx="2189564" cy="755850"/>
          </a:xfrm>
          <a:prstGeom prst="rect">
            <a:avLst/>
          </a:prstGeom>
          <a:noFill/>
          <a:ln w="3175">
            <a:noFill/>
            <a:prstDash val="solid"/>
            <a:miter lim="800000"/>
            <a:headEnd/>
            <a:tailEnd/>
          </a:ln>
          <a:effectLst/>
        </p:spPr>
        <p:txBody>
          <a:bodyPr wrap="square" lIns="43978" rIns="43978" anchor="ctr">
            <a:noAutofit/>
          </a:bodyPr>
          <a:lstStyle>
            <a:defPPr>
              <a:defRPr lang="en-US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s-ES_tradnl" sz="800" i="1" dirty="0">
                <a:solidFill>
                  <a:srgbClr val="0303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Bankia y Cajamar – Jaime Maynau </a:t>
            </a:r>
          </a:p>
          <a:p>
            <a:r>
              <a:rPr lang="es-ES_tradnl" sz="800" i="1" dirty="0">
                <a:solidFill>
                  <a:srgbClr val="0303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BBVA y Liberbank - Alberto Alcázar </a:t>
            </a:r>
          </a:p>
          <a:p>
            <a:r>
              <a:rPr lang="es-ES_tradnl" sz="800" i="1" dirty="0">
                <a:solidFill>
                  <a:srgbClr val="0303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Sareb – Ana González Pestana</a:t>
            </a:r>
          </a:p>
        </p:txBody>
      </p:sp>
      <p:sp>
        <p:nvSpPr>
          <p:cNvPr id="69" name="TextBox 103">
            <a:extLst>
              <a:ext uri="{FF2B5EF4-FFF2-40B4-BE49-F238E27FC236}">
                <a16:creationId xmlns:a16="http://schemas.microsoft.com/office/drawing/2014/main" id="{1C47FF8B-A3B4-4AF6-8DC1-FCA60491A78C}"/>
              </a:ext>
            </a:extLst>
          </p:cNvPr>
          <p:cNvSpPr txBox="1">
            <a:spLocks/>
          </p:cNvSpPr>
          <p:nvPr/>
        </p:nvSpPr>
        <p:spPr bwMode="gray">
          <a:xfrm>
            <a:off x="5106447" y="5536513"/>
            <a:ext cx="1027320" cy="572155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dirty="0"/>
          </a:p>
        </p:txBody>
      </p:sp>
      <p:sp>
        <p:nvSpPr>
          <p:cNvPr id="70" name="TextBox 103">
            <a:extLst>
              <a:ext uri="{FF2B5EF4-FFF2-40B4-BE49-F238E27FC236}">
                <a16:creationId xmlns:a16="http://schemas.microsoft.com/office/drawing/2014/main" id="{577F30FB-FDC6-4521-AFFB-3C7B6D64586A}"/>
              </a:ext>
            </a:extLst>
          </p:cNvPr>
          <p:cNvSpPr txBox="1">
            <a:spLocks/>
          </p:cNvSpPr>
          <p:nvPr/>
        </p:nvSpPr>
        <p:spPr bwMode="gray">
          <a:xfrm>
            <a:off x="5064145" y="5563059"/>
            <a:ext cx="1027320" cy="572155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dirty="0"/>
          </a:p>
        </p:txBody>
      </p:sp>
      <p:sp>
        <p:nvSpPr>
          <p:cNvPr id="72" name="TextBox 103">
            <a:extLst>
              <a:ext uri="{FF2B5EF4-FFF2-40B4-BE49-F238E27FC236}">
                <a16:creationId xmlns:a16="http://schemas.microsoft.com/office/drawing/2014/main" id="{445BDEBC-5511-4484-A52B-2F726A19DA65}"/>
              </a:ext>
            </a:extLst>
          </p:cNvPr>
          <p:cNvSpPr txBox="1">
            <a:spLocks/>
          </p:cNvSpPr>
          <p:nvPr/>
        </p:nvSpPr>
        <p:spPr bwMode="gray">
          <a:xfrm>
            <a:off x="5020280" y="5587931"/>
            <a:ext cx="1027320" cy="572155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dirty="0"/>
          </a:p>
        </p:txBody>
      </p:sp>
      <p:sp>
        <p:nvSpPr>
          <p:cNvPr id="74" name="TextBox 149">
            <a:extLst>
              <a:ext uri="{FF2B5EF4-FFF2-40B4-BE49-F238E27FC236}">
                <a16:creationId xmlns:a16="http://schemas.microsoft.com/office/drawing/2014/main" id="{A68E0069-6D3D-4B4B-9B40-314BE4A13F01}"/>
              </a:ext>
            </a:extLst>
          </p:cNvPr>
          <p:cNvSpPr txBox="1">
            <a:spLocks/>
          </p:cNvSpPr>
          <p:nvPr/>
        </p:nvSpPr>
        <p:spPr bwMode="gray">
          <a:xfrm>
            <a:off x="2466652" y="5600897"/>
            <a:ext cx="1065600" cy="572156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t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dirty="0"/>
          </a:p>
          <a:p>
            <a:r>
              <a:rPr lang="es-ES_tradnl" dirty="0"/>
              <a:t>Haya Titulización</a:t>
            </a:r>
          </a:p>
        </p:txBody>
      </p:sp>
      <p:sp>
        <p:nvSpPr>
          <p:cNvPr id="81" name="TextBox 165">
            <a:extLst>
              <a:ext uri="{FF2B5EF4-FFF2-40B4-BE49-F238E27FC236}">
                <a16:creationId xmlns:a16="http://schemas.microsoft.com/office/drawing/2014/main" id="{2615181F-7416-46A3-9696-369CA48F3FA2}"/>
              </a:ext>
            </a:extLst>
          </p:cNvPr>
          <p:cNvSpPr txBox="1">
            <a:spLocks/>
          </p:cNvSpPr>
          <p:nvPr/>
        </p:nvSpPr>
        <p:spPr bwMode="gray">
          <a:xfrm>
            <a:off x="7672871" y="4653031"/>
            <a:ext cx="1043466" cy="572156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t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err="1"/>
              <a:t>Servicing</a:t>
            </a:r>
            <a:r>
              <a:rPr lang="es-ES_tradnl" dirty="0"/>
              <a:t> Deuda Sareb</a:t>
            </a:r>
          </a:p>
          <a:p>
            <a:r>
              <a:rPr lang="es-ES_tradnl" b="1" dirty="0"/>
              <a:t>César de la Vega</a:t>
            </a:r>
          </a:p>
        </p:txBody>
      </p:sp>
      <p:sp>
        <p:nvSpPr>
          <p:cNvPr id="85" name="TextBox 167">
            <a:extLst>
              <a:ext uri="{FF2B5EF4-FFF2-40B4-BE49-F238E27FC236}">
                <a16:creationId xmlns:a16="http://schemas.microsoft.com/office/drawing/2014/main" id="{A6B54176-059F-4681-9939-1E05362622F9}"/>
              </a:ext>
            </a:extLst>
          </p:cNvPr>
          <p:cNvSpPr txBox="1">
            <a:spLocks/>
          </p:cNvSpPr>
          <p:nvPr/>
        </p:nvSpPr>
        <p:spPr bwMode="gray">
          <a:xfrm>
            <a:off x="2108338" y="3789040"/>
            <a:ext cx="1038891" cy="572156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t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err="1"/>
              <a:t>Servicing</a:t>
            </a:r>
            <a:r>
              <a:rPr lang="es-ES_tradnl" dirty="0"/>
              <a:t> </a:t>
            </a:r>
          </a:p>
          <a:p>
            <a:r>
              <a:rPr lang="es-ES_tradnl" dirty="0"/>
              <a:t>Portfolios </a:t>
            </a:r>
            <a:r>
              <a:rPr lang="es-ES_tradnl" dirty="0" err="1"/>
              <a:t>Cerberus</a:t>
            </a:r>
            <a:endParaRPr lang="es-ES_tradnl" dirty="0"/>
          </a:p>
        </p:txBody>
      </p:sp>
      <p:sp>
        <p:nvSpPr>
          <p:cNvPr id="100" name="TextBox 82">
            <a:extLst>
              <a:ext uri="{FF2B5EF4-FFF2-40B4-BE49-F238E27FC236}">
                <a16:creationId xmlns:a16="http://schemas.microsoft.com/office/drawing/2014/main" id="{73B4F1DD-BBC7-4569-A537-E072D01AE8DC}"/>
              </a:ext>
            </a:extLst>
          </p:cNvPr>
          <p:cNvSpPr txBox="1">
            <a:spLocks/>
          </p:cNvSpPr>
          <p:nvPr/>
        </p:nvSpPr>
        <p:spPr bwMode="gray">
          <a:xfrm>
            <a:off x="2101615" y="4144252"/>
            <a:ext cx="1038891" cy="199039"/>
          </a:xfrm>
          <a:prstGeom prst="rect">
            <a:avLst/>
          </a:prstGeom>
          <a:noFill/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46800" rIns="0" bIns="0" anchor="b">
            <a:noAutofit/>
          </a:bodyPr>
          <a:lstStyle>
            <a:defPPr>
              <a:defRPr lang="en-US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s-ES_tradnl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 Cobián</a:t>
            </a:r>
          </a:p>
        </p:txBody>
      </p:sp>
      <p:sp>
        <p:nvSpPr>
          <p:cNvPr id="101" name="TextBox 169">
            <a:extLst>
              <a:ext uri="{FF2B5EF4-FFF2-40B4-BE49-F238E27FC236}">
                <a16:creationId xmlns:a16="http://schemas.microsoft.com/office/drawing/2014/main" id="{731EE1D6-59F6-4DEF-98B4-28BE7B64A0D0}"/>
              </a:ext>
            </a:extLst>
          </p:cNvPr>
          <p:cNvSpPr txBox="1">
            <a:spLocks/>
          </p:cNvSpPr>
          <p:nvPr/>
        </p:nvSpPr>
        <p:spPr bwMode="gray">
          <a:xfrm>
            <a:off x="1292725" y="5600897"/>
            <a:ext cx="1048082" cy="572156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t" anchorCtr="0"/>
          <a:lstStyle>
            <a:defPPr>
              <a:defRPr lang="es-ES"/>
            </a:defPPr>
            <a:lvl1pPr algn="ctr">
              <a:defRPr sz="9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Dirección Comercial Inmobiliaria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F40080AC-7E6B-4F7C-9E63-F593B2D35DA7}"/>
              </a:ext>
            </a:extLst>
          </p:cNvPr>
          <p:cNvSpPr txBox="1">
            <a:spLocks/>
          </p:cNvSpPr>
          <p:nvPr/>
        </p:nvSpPr>
        <p:spPr bwMode="gray">
          <a:xfrm>
            <a:off x="3503763" y="3826110"/>
            <a:ext cx="1065600" cy="556828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t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Tecnologías de la Información</a:t>
            </a:r>
          </a:p>
        </p:txBody>
      </p:sp>
      <p:sp>
        <p:nvSpPr>
          <p:cNvPr id="104" name="TextBox 90">
            <a:extLst>
              <a:ext uri="{FF2B5EF4-FFF2-40B4-BE49-F238E27FC236}">
                <a16:creationId xmlns:a16="http://schemas.microsoft.com/office/drawing/2014/main" id="{14563627-6ADC-43A6-A7CD-70CAD044FF16}"/>
              </a:ext>
            </a:extLst>
          </p:cNvPr>
          <p:cNvSpPr txBox="1">
            <a:spLocks/>
          </p:cNvSpPr>
          <p:nvPr/>
        </p:nvSpPr>
        <p:spPr bwMode="gray">
          <a:xfrm>
            <a:off x="3561919" y="4127580"/>
            <a:ext cx="1019451" cy="199039"/>
          </a:xfrm>
          <a:prstGeom prst="rect">
            <a:avLst/>
          </a:prstGeom>
          <a:noFill/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46800" rIns="0" bIns="0" anchor="b">
            <a:noAutofit/>
          </a:bodyPr>
          <a:lstStyle>
            <a:defPPr>
              <a:defRPr lang="en-US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s-ES_tradnl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Santiago Uriel</a:t>
            </a:r>
          </a:p>
        </p:txBody>
      </p:sp>
      <p:sp>
        <p:nvSpPr>
          <p:cNvPr id="105" name="TextBox 172">
            <a:extLst>
              <a:ext uri="{FF2B5EF4-FFF2-40B4-BE49-F238E27FC236}">
                <a16:creationId xmlns:a16="http://schemas.microsoft.com/office/drawing/2014/main" id="{B3BDBE24-C293-4B68-BD83-75AF97FBC4C3}"/>
              </a:ext>
            </a:extLst>
          </p:cNvPr>
          <p:cNvSpPr txBox="1">
            <a:spLocks/>
          </p:cNvSpPr>
          <p:nvPr/>
        </p:nvSpPr>
        <p:spPr bwMode="gray">
          <a:xfrm>
            <a:off x="5436347" y="3167242"/>
            <a:ext cx="1047742" cy="535459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t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Recursos Humanos y SSGG</a:t>
            </a:r>
          </a:p>
        </p:txBody>
      </p:sp>
      <p:sp>
        <p:nvSpPr>
          <p:cNvPr id="106" name="TextBox 92">
            <a:extLst>
              <a:ext uri="{FF2B5EF4-FFF2-40B4-BE49-F238E27FC236}">
                <a16:creationId xmlns:a16="http://schemas.microsoft.com/office/drawing/2014/main" id="{509145A8-2FFB-4A5F-9C3E-3D50292BEE3B}"/>
              </a:ext>
            </a:extLst>
          </p:cNvPr>
          <p:cNvSpPr txBox="1">
            <a:spLocks/>
          </p:cNvSpPr>
          <p:nvPr/>
        </p:nvSpPr>
        <p:spPr bwMode="gray">
          <a:xfrm>
            <a:off x="5436096" y="3420146"/>
            <a:ext cx="1047742" cy="199039"/>
          </a:xfrm>
          <a:prstGeom prst="rect">
            <a:avLst/>
          </a:prstGeom>
          <a:noFill/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46800" rIns="0" bIns="0" anchor="b">
            <a:noAutofit/>
          </a:bodyPr>
          <a:lstStyle>
            <a:defPPr>
              <a:defRPr lang="en-US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s-ES_tradnl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Yago</a:t>
            </a:r>
          </a:p>
        </p:txBody>
      </p:sp>
      <p:sp>
        <p:nvSpPr>
          <p:cNvPr id="107" name="TextBox 99">
            <a:extLst>
              <a:ext uri="{FF2B5EF4-FFF2-40B4-BE49-F238E27FC236}">
                <a16:creationId xmlns:a16="http://schemas.microsoft.com/office/drawing/2014/main" id="{9BBFBDFE-CA46-4719-9F78-AFF251BFC2E9}"/>
              </a:ext>
            </a:extLst>
          </p:cNvPr>
          <p:cNvSpPr txBox="1">
            <a:spLocks/>
          </p:cNvSpPr>
          <p:nvPr/>
        </p:nvSpPr>
        <p:spPr bwMode="gray">
          <a:xfrm>
            <a:off x="2561877" y="5902250"/>
            <a:ext cx="875150" cy="199039"/>
          </a:xfrm>
          <a:prstGeom prst="rect">
            <a:avLst/>
          </a:prstGeom>
          <a:noFill/>
          <a:ln w="3175">
            <a:noFill/>
            <a:prstDash val="solid"/>
            <a:miter lim="800000"/>
            <a:headEnd/>
            <a:tailEnd/>
          </a:ln>
          <a:effectLst/>
        </p:spPr>
        <p:txBody>
          <a:bodyPr wrap="square" lIns="43978" rIns="43978" anchor="ctr">
            <a:noAutofit/>
          </a:bodyPr>
          <a:lstStyle>
            <a:defPPr>
              <a:defRPr lang="en-US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s-ES_tradnl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Jesús Sanz</a:t>
            </a:r>
          </a:p>
        </p:txBody>
      </p:sp>
      <p:sp>
        <p:nvSpPr>
          <p:cNvPr id="109" name="TextBox 103">
            <a:extLst>
              <a:ext uri="{FF2B5EF4-FFF2-40B4-BE49-F238E27FC236}">
                <a16:creationId xmlns:a16="http://schemas.microsoft.com/office/drawing/2014/main" id="{A62A52F9-866E-4BE8-93CC-CF3C2FDE5B95}"/>
              </a:ext>
            </a:extLst>
          </p:cNvPr>
          <p:cNvSpPr txBox="1">
            <a:spLocks/>
          </p:cNvSpPr>
          <p:nvPr/>
        </p:nvSpPr>
        <p:spPr bwMode="gray">
          <a:xfrm>
            <a:off x="4976415" y="5648497"/>
            <a:ext cx="1027320" cy="572155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dirty="0"/>
          </a:p>
        </p:txBody>
      </p:sp>
      <p:sp>
        <p:nvSpPr>
          <p:cNvPr id="110" name="TextBox 101">
            <a:extLst>
              <a:ext uri="{FF2B5EF4-FFF2-40B4-BE49-F238E27FC236}">
                <a16:creationId xmlns:a16="http://schemas.microsoft.com/office/drawing/2014/main" id="{82F12E78-9A26-4731-A630-2FF71F3D0AC0}"/>
              </a:ext>
            </a:extLst>
          </p:cNvPr>
          <p:cNvSpPr txBox="1">
            <a:spLocks/>
          </p:cNvSpPr>
          <p:nvPr/>
        </p:nvSpPr>
        <p:spPr bwMode="gray">
          <a:xfrm>
            <a:off x="4932550" y="5695252"/>
            <a:ext cx="1027320" cy="572155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Gestión de Cuentas Clave</a:t>
            </a:r>
          </a:p>
        </p:txBody>
      </p:sp>
      <p:sp>
        <p:nvSpPr>
          <p:cNvPr id="111" name="TextBox 149">
            <a:extLst>
              <a:ext uri="{FF2B5EF4-FFF2-40B4-BE49-F238E27FC236}">
                <a16:creationId xmlns:a16="http://schemas.microsoft.com/office/drawing/2014/main" id="{DBFA6465-9768-4C09-A89E-79001C168180}"/>
              </a:ext>
            </a:extLst>
          </p:cNvPr>
          <p:cNvSpPr txBox="1">
            <a:spLocks/>
          </p:cNvSpPr>
          <p:nvPr/>
        </p:nvSpPr>
        <p:spPr bwMode="gray">
          <a:xfrm>
            <a:off x="7668229" y="3812751"/>
            <a:ext cx="1065600" cy="572156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t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err="1"/>
              <a:t>Rental</a:t>
            </a:r>
            <a:r>
              <a:rPr lang="es-ES_tradnl" dirty="0"/>
              <a:t> </a:t>
            </a:r>
            <a:r>
              <a:rPr lang="es-ES_tradnl" dirty="0" err="1"/>
              <a:t>Asset</a:t>
            </a:r>
            <a:r>
              <a:rPr lang="es-ES_tradnl" dirty="0"/>
              <a:t> </a:t>
            </a:r>
          </a:p>
          <a:p>
            <a:r>
              <a:rPr lang="es-ES_tradnl" dirty="0"/>
              <a:t>Management</a:t>
            </a:r>
          </a:p>
        </p:txBody>
      </p:sp>
      <p:sp>
        <p:nvSpPr>
          <p:cNvPr id="112" name="TextBox 99">
            <a:extLst>
              <a:ext uri="{FF2B5EF4-FFF2-40B4-BE49-F238E27FC236}">
                <a16:creationId xmlns:a16="http://schemas.microsoft.com/office/drawing/2014/main" id="{0FC5252A-A4C6-40BF-A852-1BCC63FAACF5}"/>
              </a:ext>
            </a:extLst>
          </p:cNvPr>
          <p:cNvSpPr txBox="1">
            <a:spLocks/>
          </p:cNvSpPr>
          <p:nvPr/>
        </p:nvSpPr>
        <p:spPr bwMode="gray">
          <a:xfrm>
            <a:off x="7690876" y="4083578"/>
            <a:ext cx="1058931" cy="199039"/>
          </a:xfrm>
          <a:prstGeom prst="rect">
            <a:avLst/>
          </a:prstGeom>
          <a:noFill/>
          <a:ln w="3175">
            <a:noFill/>
            <a:prstDash val="solid"/>
            <a:miter lim="800000"/>
            <a:headEnd/>
            <a:tailEnd/>
          </a:ln>
          <a:effectLst/>
        </p:spPr>
        <p:txBody>
          <a:bodyPr wrap="square" lIns="43978" tIns="0" rIns="43978" bIns="0" anchor="b">
            <a:noAutofit/>
          </a:bodyPr>
          <a:lstStyle>
            <a:defPPr>
              <a:defRPr lang="en-US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s-ES_tradnl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Leganés</a:t>
            </a:r>
          </a:p>
        </p:txBody>
      </p:sp>
      <p:sp>
        <p:nvSpPr>
          <p:cNvPr id="71" name="TextBox 169">
            <a:extLst>
              <a:ext uri="{FF2B5EF4-FFF2-40B4-BE49-F238E27FC236}">
                <a16:creationId xmlns:a16="http://schemas.microsoft.com/office/drawing/2014/main" id="{95856226-5DA7-435C-AFF9-91030092AA98}"/>
              </a:ext>
            </a:extLst>
          </p:cNvPr>
          <p:cNvSpPr txBox="1">
            <a:spLocks/>
          </p:cNvSpPr>
          <p:nvPr/>
        </p:nvSpPr>
        <p:spPr bwMode="gray">
          <a:xfrm>
            <a:off x="157242" y="5608497"/>
            <a:ext cx="1048082" cy="572156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9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Desarrollo Inmobiliario</a:t>
            </a:r>
          </a:p>
          <a:p>
            <a:r>
              <a:rPr lang="es-ES_tradnl" b="1" dirty="0"/>
              <a:t>David </a:t>
            </a:r>
            <a:r>
              <a:rPr lang="es-ES_tradnl" b="1" dirty="0" err="1"/>
              <a:t>Ejeda</a:t>
            </a:r>
            <a:endParaRPr lang="es-ES_tradnl" b="1" dirty="0"/>
          </a:p>
        </p:txBody>
      </p:sp>
      <p:sp>
        <p:nvSpPr>
          <p:cNvPr id="82" name="TextBox 149">
            <a:extLst>
              <a:ext uri="{FF2B5EF4-FFF2-40B4-BE49-F238E27FC236}">
                <a16:creationId xmlns:a16="http://schemas.microsoft.com/office/drawing/2014/main" id="{A3D634A8-46D1-4078-BB15-AB5A03848AD3}"/>
              </a:ext>
            </a:extLst>
          </p:cNvPr>
          <p:cNvSpPr txBox="1">
            <a:spLocks/>
          </p:cNvSpPr>
          <p:nvPr/>
        </p:nvSpPr>
        <p:spPr bwMode="gray">
          <a:xfrm>
            <a:off x="3615093" y="5589050"/>
            <a:ext cx="1065600" cy="572156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t" anchorCtr="0"/>
          <a:lstStyle>
            <a:defPPr>
              <a:defRPr lang="es-ES"/>
            </a:defPPr>
            <a:lvl1pPr algn="ctr">
              <a:defRPr sz="900" kern="0">
                <a:solidFill>
                  <a:prstClr val="white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bg1"/>
                </a:solidFill>
              </a:rPr>
              <a:t>Venta</a:t>
            </a:r>
          </a:p>
          <a:p>
            <a:r>
              <a:rPr lang="es-ES_tradnl" dirty="0"/>
              <a:t>Institucional</a:t>
            </a:r>
          </a:p>
          <a:p>
            <a:r>
              <a:rPr lang="es-ES_tradnl" b="1" dirty="0"/>
              <a:t>Esther Camaño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58AD614-7766-481D-9530-7D6F0AA972C9}"/>
              </a:ext>
            </a:extLst>
          </p:cNvPr>
          <p:cNvCxnSpPr>
            <a:cxnSpLocks/>
            <a:stCxn id="58" idx="2"/>
            <a:endCxn id="81" idx="1"/>
          </p:cNvCxnSpPr>
          <p:nvPr/>
        </p:nvCxnSpPr>
        <p:spPr>
          <a:xfrm rot="16200000" flipH="1">
            <a:off x="6841145" y="4107382"/>
            <a:ext cx="1256069" cy="40738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466AD685-7DC1-464E-9388-016E7CF2E83E}"/>
              </a:ext>
            </a:extLst>
          </p:cNvPr>
          <p:cNvCxnSpPr>
            <a:stCxn id="62" idx="2"/>
            <a:endCxn id="69" idx="0"/>
          </p:cNvCxnSpPr>
          <p:nvPr/>
        </p:nvCxnSpPr>
        <p:spPr>
          <a:xfrm rot="16200000" flipH="1">
            <a:off x="2255978" y="2172383"/>
            <a:ext cx="1812707" cy="4915551"/>
          </a:xfrm>
          <a:prstGeom prst="bentConnector3">
            <a:avLst>
              <a:gd name="adj1" fmla="val 780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99">
            <a:extLst>
              <a:ext uri="{FF2B5EF4-FFF2-40B4-BE49-F238E27FC236}">
                <a16:creationId xmlns:a16="http://schemas.microsoft.com/office/drawing/2014/main" id="{5D1BD3DB-B21A-40CB-962B-7282BF9E7E1D}"/>
              </a:ext>
            </a:extLst>
          </p:cNvPr>
          <p:cNvSpPr txBox="1">
            <a:spLocks/>
          </p:cNvSpPr>
          <p:nvPr/>
        </p:nvSpPr>
        <p:spPr bwMode="gray">
          <a:xfrm>
            <a:off x="1292725" y="5977467"/>
            <a:ext cx="1065600" cy="207028"/>
          </a:xfrm>
          <a:prstGeom prst="rect">
            <a:avLst/>
          </a:prstGeom>
          <a:noFill/>
          <a:ln w="3175">
            <a:noFill/>
            <a:prstDash val="solid"/>
            <a:miter lim="800000"/>
            <a:headEnd/>
            <a:tailEnd/>
          </a:ln>
          <a:effectLst/>
        </p:spPr>
        <p:txBody>
          <a:bodyPr wrap="square" lIns="43978" rIns="43978" anchor="ctr">
            <a:noAutofit/>
          </a:bodyPr>
          <a:lstStyle>
            <a:defPPr>
              <a:defRPr lang="en-US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s-ES_tradnl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María Alcorta</a:t>
            </a:r>
          </a:p>
        </p:txBody>
      </p:sp>
      <p:sp>
        <p:nvSpPr>
          <p:cNvPr id="60" name="TextBox 165">
            <a:extLst>
              <a:ext uri="{FF2B5EF4-FFF2-40B4-BE49-F238E27FC236}">
                <a16:creationId xmlns:a16="http://schemas.microsoft.com/office/drawing/2014/main" id="{50209B00-FD0C-40AB-8159-22EE1680BB3B}"/>
              </a:ext>
            </a:extLst>
          </p:cNvPr>
          <p:cNvSpPr txBox="1">
            <a:spLocks/>
          </p:cNvSpPr>
          <p:nvPr/>
        </p:nvSpPr>
        <p:spPr bwMode="gray">
          <a:xfrm>
            <a:off x="1383799" y="1965065"/>
            <a:ext cx="1184400" cy="5112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/>
          </a:p>
          <a:p>
            <a:r>
              <a:rPr lang="es-ES_tradnl" sz="900" dirty="0"/>
              <a:t>Transformación</a:t>
            </a:r>
          </a:p>
          <a:p>
            <a:r>
              <a:rPr lang="es-ES_tradnl" sz="900" b="1" dirty="0"/>
              <a:t>José Esteve</a:t>
            </a:r>
          </a:p>
          <a:p>
            <a:endParaRPr lang="es-ES_tradnl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1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6512D2C-B64D-4C40-B929-7335E9B18895}"/>
              </a:ext>
            </a:extLst>
          </p:cNvPr>
          <p:cNvCxnSpPr/>
          <p:nvPr/>
        </p:nvCxnSpPr>
        <p:spPr>
          <a:xfrm>
            <a:off x="2169726" y="5730884"/>
            <a:ext cx="7470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644A5743-308D-4A6E-9C97-BE1AC07029A0}"/>
              </a:ext>
            </a:extLst>
          </p:cNvPr>
          <p:cNvCxnSpPr/>
          <p:nvPr/>
        </p:nvCxnSpPr>
        <p:spPr>
          <a:xfrm>
            <a:off x="2140625" y="5081242"/>
            <a:ext cx="7470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75B855D1-3FAF-4C49-9596-C34B94CC2DC2}"/>
              </a:ext>
            </a:extLst>
          </p:cNvPr>
          <p:cNvCxnSpPr/>
          <p:nvPr/>
        </p:nvCxnSpPr>
        <p:spPr>
          <a:xfrm>
            <a:off x="354895" y="3870393"/>
            <a:ext cx="7470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645C3455-96E7-4DAE-97D9-726CFAEC1C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84095" y="2784462"/>
            <a:ext cx="454281" cy="31886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D98F6B31-CD76-4666-BA69-ABAC9611F0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5992" y="391597"/>
            <a:ext cx="1011776" cy="3314560"/>
          </a:xfrm>
          <a:prstGeom prst="bentConnector3">
            <a:avLst>
              <a:gd name="adj1" fmla="val 4068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1AFEDDE-F8A7-469A-8476-4D6C569B36F7}"/>
              </a:ext>
            </a:extLst>
          </p:cNvPr>
          <p:cNvCxnSpPr>
            <a:cxnSpLocks/>
          </p:cNvCxnSpPr>
          <p:nvPr/>
        </p:nvCxnSpPr>
        <p:spPr>
          <a:xfrm flipV="1">
            <a:off x="2670630" y="195283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3F23092-262F-42D3-A320-3A877FEBE050}"/>
              </a:ext>
            </a:extLst>
          </p:cNvPr>
          <p:cNvCxnSpPr>
            <a:cxnSpLocks/>
          </p:cNvCxnSpPr>
          <p:nvPr/>
        </p:nvCxnSpPr>
        <p:spPr>
          <a:xfrm>
            <a:off x="6202757" y="1952836"/>
            <a:ext cx="0" cy="6544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8D5F84D1-9A28-4D86-91F7-C04CD2062E93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7180551" y="2820691"/>
            <a:ext cx="426994" cy="17148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ABF230C-E0FF-4E41-9345-991BF2B1A29C}"/>
              </a:ext>
            </a:extLst>
          </p:cNvPr>
          <p:cNvCxnSpPr/>
          <p:nvPr/>
        </p:nvCxnSpPr>
        <p:spPr>
          <a:xfrm>
            <a:off x="2127603" y="4582417"/>
            <a:ext cx="7470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C1E27AC9-9401-4E29-A6F1-71731C3140B0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442319" y="3057550"/>
            <a:ext cx="1327112" cy="35759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ED9C6E92-8D65-4E51-8806-1155F1962676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383204" y="4247263"/>
            <a:ext cx="3903316" cy="37539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547D30A0-46FD-4175-B839-E90F28B813A2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-381593" y="3445248"/>
            <a:ext cx="1873658" cy="40068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675621" y="158306"/>
            <a:ext cx="8180063" cy="404663"/>
          </a:xfrm>
        </p:spPr>
        <p:txBody>
          <a:bodyPr/>
          <a:lstStyle/>
          <a:p>
            <a:r>
              <a:rPr lang="es-ES_tradnl" dirty="0"/>
              <a:t>RENTAL ASSET MANAGEMENT</a:t>
            </a:r>
          </a:p>
        </p:txBody>
      </p:sp>
      <p:pic>
        <p:nvPicPr>
          <p:cNvPr id="200" name="Picture 1" descr="C:\Users\ALFANEXT\Documents\Downloads\LOGO HA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760" y="1"/>
            <a:ext cx="777240" cy="1192000"/>
          </a:xfrm>
          <a:prstGeom prst="rect">
            <a:avLst/>
          </a:prstGeom>
          <a:noFill/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3AE60F9-5C18-4F6A-8704-F355E2E0962A}"/>
              </a:ext>
            </a:extLst>
          </p:cNvPr>
          <p:cNvCxnSpPr>
            <a:cxnSpLocks/>
          </p:cNvCxnSpPr>
          <p:nvPr/>
        </p:nvCxnSpPr>
        <p:spPr>
          <a:xfrm>
            <a:off x="4346272" y="3326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50">
            <a:extLst>
              <a:ext uri="{FF2B5EF4-FFF2-40B4-BE49-F238E27FC236}">
                <a16:creationId xmlns:a16="http://schemas.microsoft.com/office/drawing/2014/main" id="{D1C18C96-248A-40F7-8D8D-6B1058786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46" y="2168860"/>
            <a:ext cx="1198959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Gestión Técnica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Jaime Gutiérrez </a:t>
            </a:r>
          </a:p>
        </p:txBody>
      </p:sp>
      <p:sp>
        <p:nvSpPr>
          <p:cNvPr id="69" name="Rectangle 50">
            <a:extLst>
              <a:ext uri="{FF2B5EF4-FFF2-40B4-BE49-F238E27FC236}">
                <a16:creationId xmlns:a16="http://schemas.microsoft.com/office/drawing/2014/main" id="{54EA2585-5681-400C-B7C3-E33C973C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777" y="2168860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Facturación y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Reporting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Luis I. González</a:t>
            </a:r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D73F66BA-840E-4F28-B439-36F007AD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934" y="2170620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Gestión Impagados y Garantías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Mercedes Paniagua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44" name="TextBox 165">
            <a:extLst>
              <a:ext uri="{FF2B5EF4-FFF2-40B4-BE49-F238E27FC236}">
                <a16:creationId xmlns:a16="http://schemas.microsoft.com/office/drawing/2014/main" id="{7C8AE513-52FC-4FD1-BE31-526E4CF2C0B1}"/>
              </a:ext>
            </a:extLst>
          </p:cNvPr>
          <p:cNvSpPr txBox="1">
            <a:spLocks/>
          </p:cNvSpPr>
          <p:nvPr/>
        </p:nvSpPr>
        <p:spPr bwMode="gray">
          <a:xfrm>
            <a:off x="3859777" y="620688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9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_tradnl" dirty="0" err="1"/>
              <a:t>Rental</a:t>
            </a:r>
            <a:r>
              <a:rPr lang="es-ES_tradnl" dirty="0"/>
              <a:t> </a:t>
            </a:r>
            <a:r>
              <a:rPr lang="es-ES_tradnl" dirty="0" err="1"/>
              <a:t>Asset</a:t>
            </a:r>
            <a:r>
              <a:rPr lang="es-ES_tradnl" dirty="0"/>
              <a:t> Management</a:t>
            </a:r>
          </a:p>
          <a:p>
            <a:r>
              <a:rPr lang="es-ES_tradnl" b="1" dirty="0"/>
              <a:t>Daniel Leganés</a:t>
            </a:r>
          </a:p>
        </p:txBody>
      </p:sp>
      <p:sp>
        <p:nvSpPr>
          <p:cNvPr id="76" name="2 Marcador de número de diapositiva">
            <a:extLst>
              <a:ext uri="{FF2B5EF4-FFF2-40B4-BE49-F238E27FC236}">
                <a16:creationId xmlns:a16="http://schemas.microsoft.com/office/drawing/2014/main" id="{CE146557-8544-40F2-929E-711AA6F7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8880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20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1991E365-8F01-4E1E-BA33-F45230A8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921" y="2168860"/>
            <a:ext cx="11160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Gestión Comercial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Asunción Gallardo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94CBE9BA-2AB4-4C2C-A399-BF40EB86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114" y="2120535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Gestión de Carteras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Rafael Pavón</a:t>
            </a:r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64135918-9147-4D3E-8145-B74E09B59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66" y="1195609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Property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Management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Cerberus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Daniel Miquel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B195F05-8F66-4705-8631-13708D37A864}"/>
              </a:ext>
            </a:extLst>
          </p:cNvPr>
          <p:cNvCxnSpPr/>
          <p:nvPr/>
        </p:nvCxnSpPr>
        <p:spPr>
          <a:xfrm>
            <a:off x="365260" y="3159423"/>
            <a:ext cx="7470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5">
            <a:extLst>
              <a:ext uri="{FF2B5EF4-FFF2-40B4-BE49-F238E27FC236}">
                <a16:creationId xmlns:a16="http://schemas.microsoft.com/office/drawing/2014/main" id="{5E74C34D-556E-44AD-AF57-B0F0D4807F14}"/>
              </a:ext>
            </a:extLst>
          </p:cNvPr>
          <p:cNvSpPr txBox="1">
            <a:spLocks/>
          </p:cNvSpPr>
          <p:nvPr/>
        </p:nvSpPr>
        <p:spPr bwMode="gray">
          <a:xfrm>
            <a:off x="766796" y="3578055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Adecuaciones</a:t>
            </a:r>
          </a:p>
          <a:p>
            <a:r>
              <a:rPr lang="es-ES" sz="900" dirty="0"/>
              <a:t>Beatriz Torres</a:t>
            </a:r>
            <a:endParaRPr lang="es-ES_tradnl" sz="900" dirty="0"/>
          </a:p>
        </p:txBody>
      </p:sp>
      <p:sp>
        <p:nvSpPr>
          <p:cNvPr id="24" name="TextBox 165">
            <a:extLst>
              <a:ext uri="{FF2B5EF4-FFF2-40B4-BE49-F238E27FC236}">
                <a16:creationId xmlns:a16="http://schemas.microsoft.com/office/drawing/2014/main" id="{46FD53A6-E6A1-4CB1-8C8F-BD1B417A44D6}"/>
              </a:ext>
            </a:extLst>
          </p:cNvPr>
          <p:cNvSpPr txBox="1">
            <a:spLocks/>
          </p:cNvSpPr>
          <p:nvPr/>
        </p:nvSpPr>
        <p:spPr bwMode="gray">
          <a:xfrm>
            <a:off x="755576" y="2884957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Back Office Técnico </a:t>
            </a:r>
            <a:r>
              <a:rPr lang="es-ES" sz="900" dirty="0" err="1"/>
              <a:t>Servicing</a:t>
            </a:r>
            <a:endParaRPr lang="es-ES" sz="900" dirty="0"/>
          </a:p>
          <a:p>
            <a:r>
              <a:rPr lang="es-ES" sz="900" dirty="0"/>
              <a:t>Virginia Hernández</a:t>
            </a:r>
            <a:endParaRPr lang="es-ES_tradnl" sz="90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0D16699-A0B4-490B-A457-FE9692D4C92A}"/>
              </a:ext>
            </a:extLst>
          </p:cNvPr>
          <p:cNvCxnSpPr/>
          <p:nvPr/>
        </p:nvCxnSpPr>
        <p:spPr>
          <a:xfrm>
            <a:off x="2143308" y="3860611"/>
            <a:ext cx="7470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96A4936-9609-407F-BA23-370615E69B5F}"/>
              </a:ext>
            </a:extLst>
          </p:cNvPr>
          <p:cNvCxnSpPr/>
          <p:nvPr/>
        </p:nvCxnSpPr>
        <p:spPr>
          <a:xfrm>
            <a:off x="2143308" y="3189257"/>
            <a:ext cx="7470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65">
            <a:extLst>
              <a:ext uri="{FF2B5EF4-FFF2-40B4-BE49-F238E27FC236}">
                <a16:creationId xmlns:a16="http://schemas.microsoft.com/office/drawing/2014/main" id="{92E5BBAE-3343-4297-AEC7-33973B05C4D2}"/>
              </a:ext>
            </a:extLst>
          </p:cNvPr>
          <p:cNvSpPr txBox="1">
            <a:spLocks/>
          </p:cNvSpPr>
          <p:nvPr/>
        </p:nvSpPr>
        <p:spPr bwMode="gray">
          <a:xfrm>
            <a:off x="2483081" y="2843203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Captación Comercial</a:t>
            </a:r>
          </a:p>
          <a:p>
            <a:r>
              <a:rPr lang="es-ES" sz="900" dirty="0"/>
              <a:t>Isabel Martín</a:t>
            </a:r>
            <a:endParaRPr lang="es-ES_tradnl" sz="900" dirty="0"/>
          </a:p>
        </p:txBody>
      </p:sp>
      <p:sp>
        <p:nvSpPr>
          <p:cNvPr id="31" name="TextBox 165">
            <a:extLst>
              <a:ext uri="{FF2B5EF4-FFF2-40B4-BE49-F238E27FC236}">
                <a16:creationId xmlns:a16="http://schemas.microsoft.com/office/drawing/2014/main" id="{B911B0D9-DB26-416E-9FBD-97F1A256D69E}"/>
              </a:ext>
            </a:extLst>
          </p:cNvPr>
          <p:cNvSpPr txBox="1">
            <a:spLocks/>
          </p:cNvSpPr>
          <p:nvPr/>
        </p:nvSpPr>
        <p:spPr bwMode="gray">
          <a:xfrm>
            <a:off x="2478822" y="3493663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Alquiler Terciario, Industrial y Suelos</a:t>
            </a:r>
            <a:endParaRPr lang="es-ES_tradnl" sz="900" dirty="0"/>
          </a:p>
          <a:p>
            <a:r>
              <a:rPr lang="es-ES_tradnl" sz="900" dirty="0"/>
              <a:t>Rafael B. López</a:t>
            </a:r>
            <a:endParaRPr lang="es-ES" sz="900" dirty="0"/>
          </a:p>
        </p:txBody>
      </p:sp>
      <p:sp>
        <p:nvSpPr>
          <p:cNvPr id="32" name="TextBox 165">
            <a:extLst>
              <a:ext uri="{FF2B5EF4-FFF2-40B4-BE49-F238E27FC236}">
                <a16:creationId xmlns:a16="http://schemas.microsoft.com/office/drawing/2014/main" id="{7F7FDC5B-1EB8-4417-9478-B43368D2490B}"/>
              </a:ext>
            </a:extLst>
          </p:cNvPr>
          <p:cNvSpPr txBox="1">
            <a:spLocks/>
          </p:cNvSpPr>
          <p:nvPr/>
        </p:nvSpPr>
        <p:spPr bwMode="gray">
          <a:xfrm>
            <a:off x="2496497" y="4156471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Alquiler Terciario, </a:t>
            </a:r>
          </a:p>
          <a:p>
            <a:r>
              <a:rPr lang="es-ES" sz="900" dirty="0"/>
              <a:t>C. Comerciales y Oficinas</a:t>
            </a:r>
          </a:p>
          <a:p>
            <a:r>
              <a:rPr lang="es-ES_tradnl" sz="900" dirty="0"/>
              <a:t>David Alcaide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41144E5-F6C3-4CCB-B09A-308B40FB68B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927079" y="3173564"/>
            <a:ext cx="3490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65">
            <a:extLst>
              <a:ext uri="{FF2B5EF4-FFF2-40B4-BE49-F238E27FC236}">
                <a16:creationId xmlns:a16="http://schemas.microsoft.com/office/drawing/2014/main" id="{363E77FE-4AEB-4399-9D06-0AC3EBD26B08}"/>
              </a:ext>
            </a:extLst>
          </p:cNvPr>
          <p:cNvSpPr txBox="1">
            <a:spLocks/>
          </p:cNvSpPr>
          <p:nvPr/>
        </p:nvSpPr>
        <p:spPr bwMode="gray">
          <a:xfrm>
            <a:off x="4284672" y="3613825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Facturación Clientes </a:t>
            </a:r>
            <a:r>
              <a:rPr lang="es-ES" sz="900" dirty="0" err="1"/>
              <a:t>Cerberus</a:t>
            </a:r>
            <a:endParaRPr lang="es-ES" sz="900" dirty="0"/>
          </a:p>
          <a:p>
            <a:r>
              <a:rPr lang="es-ES" sz="900" dirty="0"/>
              <a:t>Roberto Lozano</a:t>
            </a:r>
            <a:endParaRPr lang="es-ES_tradnl" sz="900" dirty="0"/>
          </a:p>
        </p:txBody>
      </p:sp>
      <p:sp>
        <p:nvSpPr>
          <p:cNvPr id="37" name="TextBox 165">
            <a:extLst>
              <a:ext uri="{FF2B5EF4-FFF2-40B4-BE49-F238E27FC236}">
                <a16:creationId xmlns:a16="http://schemas.microsoft.com/office/drawing/2014/main" id="{E450C9A6-78C5-4E1A-A37E-BB986B95326E}"/>
              </a:ext>
            </a:extLst>
          </p:cNvPr>
          <p:cNvSpPr txBox="1">
            <a:spLocks/>
          </p:cNvSpPr>
          <p:nvPr/>
        </p:nvSpPr>
        <p:spPr bwMode="gray">
          <a:xfrm>
            <a:off x="4276158" y="2887486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Facturación Clientes </a:t>
            </a:r>
            <a:r>
              <a:rPr lang="es-ES" sz="900" dirty="0" err="1"/>
              <a:t>Servicing</a:t>
            </a:r>
            <a:endParaRPr lang="es-ES" sz="900" dirty="0"/>
          </a:p>
          <a:p>
            <a:r>
              <a:rPr lang="es-ES" sz="900" dirty="0"/>
              <a:t>Mónica Ortega</a:t>
            </a:r>
          </a:p>
        </p:txBody>
      </p:sp>
      <p:sp>
        <p:nvSpPr>
          <p:cNvPr id="41" name="TextBox 165">
            <a:extLst>
              <a:ext uri="{FF2B5EF4-FFF2-40B4-BE49-F238E27FC236}">
                <a16:creationId xmlns:a16="http://schemas.microsoft.com/office/drawing/2014/main" id="{4C98948E-D045-4E62-910C-6848AA766B72}"/>
              </a:ext>
            </a:extLst>
          </p:cNvPr>
          <p:cNvSpPr txBox="1">
            <a:spLocks/>
          </p:cNvSpPr>
          <p:nvPr/>
        </p:nvSpPr>
        <p:spPr bwMode="gray">
          <a:xfrm>
            <a:off x="5811235" y="2885448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Gestión de Impagados</a:t>
            </a:r>
          </a:p>
          <a:p>
            <a:r>
              <a:rPr lang="es-ES" sz="900" dirty="0" err="1"/>
              <a:t>Servicing</a:t>
            </a:r>
            <a:r>
              <a:rPr lang="es-ES" sz="900" dirty="0"/>
              <a:t> / </a:t>
            </a:r>
            <a:r>
              <a:rPr lang="es-ES" sz="900" dirty="0" err="1"/>
              <a:t>Cerberus</a:t>
            </a:r>
            <a:endParaRPr lang="es-ES" sz="900" dirty="0"/>
          </a:p>
          <a:p>
            <a:r>
              <a:rPr lang="es-ES" sz="900" dirty="0"/>
              <a:t>Andrea Fernández</a:t>
            </a:r>
            <a:endParaRPr lang="es-ES_tradnl" sz="900" dirty="0"/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94DEC462-9C08-4150-BC72-8AD5A377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791" y="2833731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Gestión de Carteras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Andrés Blanes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CBE93C69-1B7F-4AED-AECB-6EB726C3F381}"/>
              </a:ext>
            </a:extLst>
          </p:cNvPr>
          <p:cNvCxnSpPr>
            <a:cxnSpLocks/>
            <a:stCxn id="44" idx="2"/>
            <a:endCxn id="73" idx="0"/>
          </p:cNvCxnSpPr>
          <p:nvPr/>
        </p:nvCxnSpPr>
        <p:spPr>
          <a:xfrm rot="5400000">
            <a:off x="2207316" y="-81201"/>
            <a:ext cx="975772" cy="3524351"/>
          </a:xfrm>
          <a:prstGeom prst="bentConnector3">
            <a:avLst>
              <a:gd name="adj1" fmla="val 7801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D43465B-D73E-4524-8B69-5090E2D2E430}"/>
              </a:ext>
            </a:extLst>
          </p:cNvPr>
          <p:cNvCxnSpPr>
            <a:stCxn id="40" idx="2"/>
            <a:endCxn id="40" idx="2"/>
          </p:cNvCxnSpPr>
          <p:nvPr/>
        </p:nvCxnSpPr>
        <p:spPr>
          <a:xfrm>
            <a:off x="8074614" y="34061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7BCCAE28-E0AC-4E7F-8493-73B152A42A0B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7526900" y="5281775"/>
            <a:ext cx="237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D427F020-E743-4678-9964-8F36211546D9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529580" y="4593325"/>
            <a:ext cx="2299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A6F4D9A0-4E6A-4F09-BAAA-20CEA2504455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7526900" y="3870393"/>
            <a:ext cx="2326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65">
            <a:extLst>
              <a:ext uri="{FF2B5EF4-FFF2-40B4-BE49-F238E27FC236}">
                <a16:creationId xmlns:a16="http://schemas.microsoft.com/office/drawing/2014/main" id="{9BB630C2-5BF4-4104-B709-A59BCB4E8F2A}"/>
              </a:ext>
            </a:extLst>
          </p:cNvPr>
          <p:cNvSpPr txBox="1">
            <a:spLocks/>
          </p:cNvSpPr>
          <p:nvPr/>
        </p:nvSpPr>
        <p:spPr bwMode="gray">
          <a:xfrm>
            <a:off x="7759512" y="4307247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Portfolio Manager</a:t>
            </a:r>
          </a:p>
          <a:p>
            <a:r>
              <a:rPr lang="es-ES" sz="900" dirty="0"/>
              <a:t>Marta de Vivero</a:t>
            </a:r>
            <a:endParaRPr lang="es-ES_tradnl" sz="900" dirty="0"/>
          </a:p>
        </p:txBody>
      </p:sp>
      <p:sp>
        <p:nvSpPr>
          <p:cNvPr id="115" name="TextBox 165">
            <a:extLst>
              <a:ext uri="{FF2B5EF4-FFF2-40B4-BE49-F238E27FC236}">
                <a16:creationId xmlns:a16="http://schemas.microsoft.com/office/drawing/2014/main" id="{4EB14E9D-D516-4F14-9A5E-78BF419E61F6}"/>
              </a:ext>
            </a:extLst>
          </p:cNvPr>
          <p:cNvSpPr txBox="1">
            <a:spLocks/>
          </p:cNvSpPr>
          <p:nvPr/>
        </p:nvSpPr>
        <p:spPr bwMode="gray">
          <a:xfrm>
            <a:off x="7759512" y="3584315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Portfolio Manager</a:t>
            </a:r>
          </a:p>
          <a:p>
            <a:r>
              <a:rPr lang="es-ES" sz="900" dirty="0"/>
              <a:t>Ángel López</a:t>
            </a:r>
            <a:endParaRPr lang="es-ES_tradnl" sz="900" dirty="0"/>
          </a:p>
        </p:txBody>
      </p:sp>
      <p:sp>
        <p:nvSpPr>
          <p:cNvPr id="116" name="TextBox 165">
            <a:extLst>
              <a:ext uri="{FF2B5EF4-FFF2-40B4-BE49-F238E27FC236}">
                <a16:creationId xmlns:a16="http://schemas.microsoft.com/office/drawing/2014/main" id="{C55FBFA8-C36B-4A09-8535-1372E2E91F2E}"/>
              </a:ext>
            </a:extLst>
          </p:cNvPr>
          <p:cNvSpPr txBox="1">
            <a:spLocks/>
          </p:cNvSpPr>
          <p:nvPr/>
        </p:nvSpPr>
        <p:spPr bwMode="gray">
          <a:xfrm>
            <a:off x="7764872" y="4995697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Portfolio Manager </a:t>
            </a:r>
          </a:p>
          <a:p>
            <a:r>
              <a:rPr lang="es-ES_tradnl" sz="900" dirty="0"/>
              <a:t>Ruth </a:t>
            </a:r>
            <a:r>
              <a:rPr lang="es-ES_tradnl" sz="900" dirty="0" err="1"/>
              <a:t>Berceruelo</a:t>
            </a:r>
            <a:endParaRPr lang="es-ES" sz="900" dirty="0"/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DA1951A0-82C3-45AF-B8FF-B93000F78CE0}"/>
              </a:ext>
            </a:extLst>
          </p:cNvPr>
          <p:cNvCxnSpPr>
            <a:cxnSpLocks/>
          </p:cNvCxnSpPr>
          <p:nvPr/>
        </p:nvCxnSpPr>
        <p:spPr>
          <a:xfrm>
            <a:off x="7526900" y="3418641"/>
            <a:ext cx="0" cy="1863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487993AA-FF42-44F3-9CE0-27381DE6EC5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454600" y="1664804"/>
            <a:ext cx="2776" cy="5040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65">
            <a:extLst>
              <a:ext uri="{FF2B5EF4-FFF2-40B4-BE49-F238E27FC236}">
                <a16:creationId xmlns:a16="http://schemas.microsoft.com/office/drawing/2014/main" id="{999AAB41-79D2-4B9A-BEAE-2463CC4B74E2}"/>
              </a:ext>
            </a:extLst>
          </p:cNvPr>
          <p:cNvSpPr txBox="1">
            <a:spLocks/>
          </p:cNvSpPr>
          <p:nvPr/>
        </p:nvSpPr>
        <p:spPr bwMode="gray">
          <a:xfrm>
            <a:off x="2514171" y="4789073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Back Office Comercial</a:t>
            </a:r>
          </a:p>
          <a:p>
            <a:r>
              <a:rPr lang="es-ES" sz="900" dirty="0" err="1"/>
              <a:t>Servicing</a:t>
            </a:r>
            <a:endParaRPr lang="es-ES" sz="900" dirty="0"/>
          </a:p>
          <a:p>
            <a:r>
              <a:rPr lang="es-ES_tradnl" sz="900" dirty="0"/>
              <a:t>Mónica Crespo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12AA56-A997-4E2F-80D6-9711089C59BC}"/>
              </a:ext>
            </a:extLst>
          </p:cNvPr>
          <p:cNvCxnSpPr>
            <a:stCxn id="60" idx="3"/>
          </p:cNvCxnSpPr>
          <p:nvPr/>
        </p:nvCxnSpPr>
        <p:spPr>
          <a:xfrm>
            <a:off x="2986912" y="1481809"/>
            <a:ext cx="14748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65">
            <a:extLst>
              <a:ext uri="{FF2B5EF4-FFF2-40B4-BE49-F238E27FC236}">
                <a16:creationId xmlns:a16="http://schemas.microsoft.com/office/drawing/2014/main" id="{4763235A-1DE9-4D0D-A90E-3D1C9617A1BE}"/>
              </a:ext>
            </a:extLst>
          </p:cNvPr>
          <p:cNvSpPr txBox="1">
            <a:spLocks/>
          </p:cNvSpPr>
          <p:nvPr/>
        </p:nvSpPr>
        <p:spPr bwMode="gray">
          <a:xfrm>
            <a:off x="755576" y="4296339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Back Office Técnico </a:t>
            </a:r>
            <a:r>
              <a:rPr lang="es-ES" sz="900" dirty="0" err="1"/>
              <a:t>Cerberus</a:t>
            </a:r>
            <a:endParaRPr lang="es-ES" sz="900" dirty="0"/>
          </a:p>
          <a:p>
            <a:r>
              <a:rPr lang="es-ES" sz="900" dirty="0"/>
              <a:t>Paula Fernández</a:t>
            </a:r>
            <a:endParaRPr lang="es-ES_tradnl" sz="900" dirty="0"/>
          </a:p>
        </p:txBody>
      </p:sp>
      <p:sp>
        <p:nvSpPr>
          <p:cNvPr id="49" name="TextBox 165">
            <a:extLst>
              <a:ext uri="{FF2B5EF4-FFF2-40B4-BE49-F238E27FC236}">
                <a16:creationId xmlns:a16="http://schemas.microsoft.com/office/drawing/2014/main" id="{E9BAF15D-7B84-4278-A0C7-C32F66EE0BCA}"/>
              </a:ext>
            </a:extLst>
          </p:cNvPr>
          <p:cNvSpPr txBox="1">
            <a:spLocks/>
          </p:cNvSpPr>
          <p:nvPr/>
        </p:nvSpPr>
        <p:spPr bwMode="gray">
          <a:xfrm>
            <a:off x="2514171" y="5444806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Planificación </a:t>
            </a:r>
            <a:r>
              <a:rPr lang="es-ES" sz="900" dirty="0" err="1"/>
              <a:t>Comerciqal</a:t>
            </a:r>
            <a:endParaRPr lang="es-ES" sz="900" dirty="0"/>
          </a:p>
          <a:p>
            <a:r>
              <a:rPr lang="es-ES" sz="900" dirty="0"/>
              <a:t>Judit Nombela</a:t>
            </a:r>
            <a:endParaRPr lang="es-ES_tradnl" sz="900" dirty="0"/>
          </a:p>
        </p:txBody>
      </p:sp>
      <p:sp>
        <p:nvSpPr>
          <p:cNvPr id="50" name="TextBox 165">
            <a:extLst>
              <a:ext uri="{FF2B5EF4-FFF2-40B4-BE49-F238E27FC236}">
                <a16:creationId xmlns:a16="http://schemas.microsoft.com/office/drawing/2014/main" id="{AF0DD552-9B7C-4C8B-8344-140A61E933D9}"/>
              </a:ext>
            </a:extLst>
          </p:cNvPr>
          <p:cNvSpPr txBox="1">
            <a:spLocks/>
          </p:cNvSpPr>
          <p:nvPr/>
        </p:nvSpPr>
        <p:spPr bwMode="gray">
          <a:xfrm>
            <a:off x="2522558" y="6100539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Back Office Comercial</a:t>
            </a:r>
          </a:p>
          <a:p>
            <a:r>
              <a:rPr lang="es-ES" sz="900" dirty="0"/>
              <a:t>Javier Martín</a:t>
            </a:r>
            <a:endParaRPr lang="es-ES_tradnl" sz="900" dirty="0"/>
          </a:p>
        </p:txBody>
      </p:sp>
    </p:spTree>
    <p:extLst>
      <p:ext uri="{BB962C8B-B14F-4D97-AF65-F5344CB8AC3E}">
        <p14:creationId xmlns:p14="http://schemas.microsoft.com/office/powerpoint/2010/main" val="411678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1AC85357-D46C-42F9-B057-AF24A32022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24641" y="5312706"/>
            <a:ext cx="1083744" cy="34155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B2C272-E05E-445F-8515-E8BBEABFE34A}"/>
              </a:ext>
            </a:extLst>
          </p:cNvPr>
          <p:cNvCxnSpPr>
            <a:cxnSpLocks/>
          </p:cNvCxnSpPr>
          <p:nvPr/>
        </p:nvCxnSpPr>
        <p:spPr>
          <a:xfrm>
            <a:off x="2195737" y="5340383"/>
            <a:ext cx="341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3986EED8-9773-4503-8049-8C45AAF4E061}"/>
              </a:ext>
            </a:extLst>
          </p:cNvPr>
          <p:cNvCxnSpPr>
            <a:endCxn id="28" idx="0"/>
          </p:cNvCxnSpPr>
          <p:nvPr/>
        </p:nvCxnSpPr>
        <p:spPr>
          <a:xfrm>
            <a:off x="1354784" y="4160534"/>
            <a:ext cx="1396232" cy="19938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2018C8C-F06A-45D6-9596-07A8CD25D5A6}"/>
              </a:ext>
            </a:extLst>
          </p:cNvPr>
          <p:cNvCxnSpPr/>
          <p:nvPr/>
        </p:nvCxnSpPr>
        <p:spPr>
          <a:xfrm>
            <a:off x="4312044" y="2636912"/>
            <a:ext cx="0" cy="1045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FBD5ED1-F9D3-4A40-921D-D73343195520}"/>
              </a:ext>
            </a:extLst>
          </p:cNvPr>
          <p:cNvCxnSpPr>
            <a:cxnSpLocks/>
            <a:stCxn id="69" idx="2"/>
            <a:endCxn id="63" idx="0"/>
          </p:cNvCxnSpPr>
          <p:nvPr/>
        </p:nvCxnSpPr>
        <p:spPr>
          <a:xfrm rot="5400000">
            <a:off x="1403338" y="3711492"/>
            <a:ext cx="398773" cy="89808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_tradnl" dirty="0"/>
              <a:t>SERVICING PORTFOLIOS CERBERUS (1/3)</a:t>
            </a:r>
          </a:p>
        </p:txBody>
      </p:sp>
      <p:pic>
        <p:nvPicPr>
          <p:cNvPr id="200" name="Picture 1" descr="C:\Users\ALFANEXT\Documents\Downloads\LOGO HA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760" y="1"/>
            <a:ext cx="777240" cy="1192000"/>
          </a:xfrm>
          <a:prstGeom prst="rect">
            <a:avLst/>
          </a:prstGeom>
          <a:noFill/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3AE60F9-5C18-4F6A-8704-F355E2E0962A}"/>
              </a:ext>
            </a:extLst>
          </p:cNvPr>
          <p:cNvCxnSpPr>
            <a:cxnSpLocks/>
          </p:cNvCxnSpPr>
          <p:nvPr/>
        </p:nvCxnSpPr>
        <p:spPr>
          <a:xfrm>
            <a:off x="4346272" y="3326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50">
            <a:extLst>
              <a:ext uri="{FF2B5EF4-FFF2-40B4-BE49-F238E27FC236}">
                <a16:creationId xmlns:a16="http://schemas.microsoft.com/office/drawing/2014/main" id="{54EA2585-5681-400C-B7C3-E33C973C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43" y="3388748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Planificación y Sistemática Comercial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Marta Fernández</a:t>
            </a:r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D73F66BA-840E-4F28-B439-36F007AD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3396641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Dirección Comercial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César M. Pérez</a:t>
            </a:r>
          </a:p>
        </p:txBody>
      </p:sp>
      <p:sp>
        <p:nvSpPr>
          <p:cNvPr id="44" name="TextBox 165">
            <a:extLst>
              <a:ext uri="{FF2B5EF4-FFF2-40B4-BE49-F238E27FC236}">
                <a16:creationId xmlns:a16="http://schemas.microsoft.com/office/drawing/2014/main" id="{7C8AE513-52FC-4FD1-BE31-526E4CF2C0B1}"/>
              </a:ext>
            </a:extLst>
          </p:cNvPr>
          <p:cNvSpPr txBox="1">
            <a:spLocks/>
          </p:cNvSpPr>
          <p:nvPr/>
        </p:nvSpPr>
        <p:spPr bwMode="gray">
          <a:xfrm>
            <a:off x="3698040" y="965930"/>
            <a:ext cx="1239991" cy="550805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 err="1">
                <a:solidFill>
                  <a:prstClr val="white"/>
                </a:solidFill>
              </a:rPr>
              <a:t>Servicing</a:t>
            </a:r>
            <a:r>
              <a:rPr lang="es-ES_tradnl" sz="900" dirty="0">
                <a:solidFill>
                  <a:prstClr val="white"/>
                </a:solidFill>
              </a:rPr>
              <a:t> Portfolios </a:t>
            </a:r>
            <a:r>
              <a:rPr lang="es-ES_tradnl" sz="900" dirty="0" err="1">
                <a:solidFill>
                  <a:prstClr val="white"/>
                </a:solidFill>
              </a:rPr>
              <a:t>Cerberus</a:t>
            </a:r>
            <a:endParaRPr lang="es-ES_tradnl" sz="900" dirty="0">
              <a:solidFill>
                <a:prstClr val="white"/>
              </a:solidFill>
            </a:endParaRPr>
          </a:p>
          <a:p>
            <a:r>
              <a:rPr lang="es-ES_tradnl" sz="900" b="1" dirty="0">
                <a:solidFill>
                  <a:prstClr val="white"/>
                </a:solidFill>
              </a:rPr>
              <a:t>Eduardo Cobián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30E724BF-8838-44B9-9322-E29BC09DC5C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302727" y="2636912"/>
            <a:ext cx="2376264" cy="73024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50">
            <a:extLst>
              <a:ext uri="{FF2B5EF4-FFF2-40B4-BE49-F238E27FC236}">
                <a16:creationId xmlns:a16="http://schemas.microsoft.com/office/drawing/2014/main" id="{500E2ADF-62DE-4032-8D37-B8E01646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3367154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Ventas a Inversores Institucionales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Carlos Pérez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FE4633C-19E8-4169-91A1-EEDAA203D301}"/>
              </a:ext>
            </a:extLst>
          </p:cNvPr>
          <p:cNvCxnSpPr>
            <a:cxnSpLocks/>
            <a:stCxn id="44" idx="2"/>
            <a:endCxn id="69" idx="0"/>
          </p:cNvCxnSpPr>
          <p:nvPr/>
        </p:nvCxnSpPr>
        <p:spPr>
          <a:xfrm rot="5400000">
            <a:off x="2248895" y="1319606"/>
            <a:ext cx="1872013" cy="2266270"/>
          </a:xfrm>
          <a:prstGeom prst="bentConnector3">
            <a:avLst>
              <a:gd name="adj1" fmla="val 594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0">
            <a:extLst>
              <a:ext uri="{FF2B5EF4-FFF2-40B4-BE49-F238E27FC236}">
                <a16:creationId xmlns:a16="http://schemas.microsoft.com/office/drawing/2014/main" id="{6A11C8E2-1031-4663-869B-FC11A019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01" y="4359921"/>
            <a:ext cx="1198959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Análisis y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Reporting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Álvaro Díaz-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Leante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22" name="2 Marcador de número de diapositiva">
            <a:extLst>
              <a:ext uri="{FF2B5EF4-FFF2-40B4-BE49-F238E27FC236}">
                <a16:creationId xmlns:a16="http://schemas.microsoft.com/office/drawing/2014/main" id="{A4338AF2-57A9-484E-95CB-C84E346C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21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28" name="Rectangle 50">
            <a:extLst>
              <a:ext uri="{FF2B5EF4-FFF2-40B4-BE49-F238E27FC236}">
                <a16:creationId xmlns:a16="http://schemas.microsoft.com/office/drawing/2014/main" id="{3A37B957-1D46-4291-90FA-CB3888BE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36" y="4359921"/>
            <a:ext cx="1198959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Sistemática Comercial y Ofertas</a:t>
            </a:r>
          </a:p>
        </p:txBody>
      </p:sp>
      <p:sp>
        <p:nvSpPr>
          <p:cNvPr id="23" name="Rectangle 50">
            <a:extLst>
              <a:ext uri="{FF2B5EF4-FFF2-40B4-BE49-F238E27FC236}">
                <a16:creationId xmlns:a16="http://schemas.microsoft.com/office/drawing/2014/main" id="{AD0CA46A-4B0D-4253-B9E4-B64B1931B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089" y="5044893"/>
            <a:ext cx="1198959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Ofertas y Reservas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Shara Campillo</a:t>
            </a: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0A4BAA75-CB66-41E0-AACB-E0138C19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089" y="5729865"/>
            <a:ext cx="1198959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Ofertas y Reservas Apple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Lorena Carrillo</a:t>
            </a:r>
          </a:p>
        </p:txBody>
      </p:sp>
    </p:spTree>
    <p:extLst>
      <p:ext uri="{BB962C8B-B14F-4D97-AF65-F5344CB8AC3E}">
        <p14:creationId xmlns:p14="http://schemas.microsoft.com/office/powerpoint/2010/main" val="352451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230A7AC-958A-4F8C-B14E-CBA4BAB6BC10}"/>
              </a:ext>
            </a:extLst>
          </p:cNvPr>
          <p:cNvCxnSpPr>
            <a:cxnSpLocks/>
          </p:cNvCxnSpPr>
          <p:nvPr/>
        </p:nvCxnSpPr>
        <p:spPr>
          <a:xfrm>
            <a:off x="4337217" y="1624009"/>
            <a:ext cx="0" cy="792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4835743-67EE-45EF-980B-A9A9D2299DF4}"/>
              </a:ext>
            </a:extLst>
          </p:cNvPr>
          <p:cNvCxnSpPr>
            <a:cxnSpLocks/>
          </p:cNvCxnSpPr>
          <p:nvPr/>
        </p:nvCxnSpPr>
        <p:spPr>
          <a:xfrm>
            <a:off x="4932040" y="3281396"/>
            <a:ext cx="0" cy="607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1FA869B-5EF7-44BF-B620-599BDC619521}"/>
              </a:ext>
            </a:extLst>
          </p:cNvPr>
          <p:cNvCxnSpPr>
            <a:cxnSpLocks/>
          </p:cNvCxnSpPr>
          <p:nvPr/>
        </p:nvCxnSpPr>
        <p:spPr>
          <a:xfrm>
            <a:off x="6300192" y="3281397"/>
            <a:ext cx="0" cy="607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30E724BF-8838-44B9-9322-E29BC09DC5C5}"/>
              </a:ext>
            </a:extLst>
          </p:cNvPr>
          <p:cNvCxnSpPr>
            <a:cxnSpLocks/>
            <a:endCxn id="73" idx="0"/>
          </p:cNvCxnSpPr>
          <p:nvPr/>
        </p:nvCxnSpPr>
        <p:spPr>
          <a:xfrm rot="10800000" flipV="1">
            <a:off x="1078860" y="3281396"/>
            <a:ext cx="3370671" cy="51107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FE4633C-19E8-4169-91A1-EEDAA203D301}"/>
              </a:ext>
            </a:extLst>
          </p:cNvPr>
          <p:cNvCxnSpPr>
            <a:cxnSpLocks/>
          </p:cNvCxnSpPr>
          <p:nvPr/>
        </p:nvCxnSpPr>
        <p:spPr>
          <a:xfrm>
            <a:off x="2431288" y="3281397"/>
            <a:ext cx="0" cy="607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AD65CC-0F71-42FB-873B-6F58B3618814}"/>
              </a:ext>
            </a:extLst>
          </p:cNvPr>
          <p:cNvCxnSpPr>
            <a:cxnSpLocks/>
          </p:cNvCxnSpPr>
          <p:nvPr/>
        </p:nvCxnSpPr>
        <p:spPr>
          <a:xfrm>
            <a:off x="3707957" y="3281397"/>
            <a:ext cx="0" cy="607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FBC659D-2C4B-40CE-B5A0-EBBD528D919B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5479957" y="1637132"/>
            <a:ext cx="1003051" cy="328853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_tradnl" dirty="0"/>
              <a:t>SERVICING PORTFOLIOS CERBERUS (2/3)</a:t>
            </a:r>
          </a:p>
        </p:txBody>
      </p:sp>
      <p:pic>
        <p:nvPicPr>
          <p:cNvPr id="200" name="Picture 1" descr="C:\Users\ALFANEXT\Documents\Downloads\LOGO HA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760" y="1"/>
            <a:ext cx="777240" cy="1192000"/>
          </a:xfrm>
          <a:prstGeom prst="rect">
            <a:avLst/>
          </a:prstGeom>
          <a:noFill/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3AE60F9-5C18-4F6A-8704-F355E2E0962A}"/>
              </a:ext>
            </a:extLst>
          </p:cNvPr>
          <p:cNvCxnSpPr>
            <a:cxnSpLocks/>
          </p:cNvCxnSpPr>
          <p:nvPr/>
        </p:nvCxnSpPr>
        <p:spPr>
          <a:xfrm>
            <a:off x="4346272" y="3326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50">
            <a:extLst>
              <a:ext uri="{FF2B5EF4-FFF2-40B4-BE49-F238E27FC236}">
                <a16:creationId xmlns:a16="http://schemas.microsoft.com/office/drawing/2014/main" id="{D1C18C96-248A-40F7-8D8D-6B1058786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59" y="3792468"/>
            <a:ext cx="11916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Norte y Noroeste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Gonzalo Ortiz</a:t>
            </a: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69" name="Rectangle 50">
            <a:extLst>
              <a:ext uri="{FF2B5EF4-FFF2-40B4-BE49-F238E27FC236}">
                <a16:creationId xmlns:a16="http://schemas.microsoft.com/office/drawing/2014/main" id="{54EA2585-5681-400C-B7C3-E33C973C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022" y="3792468"/>
            <a:ext cx="11916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Alicante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María D. Camaño</a:t>
            </a:r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D73F66BA-840E-4F28-B439-36F007AD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146" y="3792704"/>
            <a:ext cx="11916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Valencia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Pablo García-Fraile</a:t>
            </a: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00E2ADF-62DE-4032-8D37-B8E01646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53" y="3792467"/>
            <a:ext cx="11916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Centro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Raúl del Olmo</a:t>
            </a: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28" name="Rectangle 50">
            <a:extLst>
              <a:ext uri="{FF2B5EF4-FFF2-40B4-BE49-F238E27FC236}">
                <a16:creationId xmlns:a16="http://schemas.microsoft.com/office/drawing/2014/main" id="{7C19D6D0-5792-49D0-BA73-CD26386D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104" y="3787793"/>
            <a:ext cx="11916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Andalucía </a:t>
            </a: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57040EFD-E460-4341-A683-41B71904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947" y="3782923"/>
            <a:ext cx="11916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Canarias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36" name="Rectangle 50">
            <a:extLst>
              <a:ext uri="{FF2B5EF4-FFF2-40B4-BE49-F238E27FC236}">
                <a16:creationId xmlns:a16="http://schemas.microsoft.com/office/drawing/2014/main" id="{A2BC5837-4A52-4D0C-88BB-F523DB181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394" y="2207472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Dirección Comercial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César M. Pérez</a:t>
            </a:r>
          </a:p>
        </p:txBody>
      </p:sp>
      <p:sp>
        <p:nvSpPr>
          <p:cNvPr id="20" name="2 Marcador de número de diapositiva">
            <a:extLst>
              <a:ext uri="{FF2B5EF4-FFF2-40B4-BE49-F238E27FC236}">
                <a16:creationId xmlns:a16="http://schemas.microsoft.com/office/drawing/2014/main" id="{DED29728-180B-437B-9975-BBEB893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22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19" name="TextBox 165">
            <a:extLst>
              <a:ext uri="{FF2B5EF4-FFF2-40B4-BE49-F238E27FC236}">
                <a16:creationId xmlns:a16="http://schemas.microsoft.com/office/drawing/2014/main" id="{D214BB4F-8428-4CAB-B273-FAFA790C91F3}"/>
              </a:ext>
            </a:extLst>
          </p:cNvPr>
          <p:cNvSpPr txBox="1">
            <a:spLocks/>
          </p:cNvSpPr>
          <p:nvPr/>
        </p:nvSpPr>
        <p:spPr bwMode="gray">
          <a:xfrm>
            <a:off x="3698040" y="1321179"/>
            <a:ext cx="1239991" cy="550805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 err="1">
                <a:solidFill>
                  <a:prstClr val="white"/>
                </a:solidFill>
              </a:rPr>
              <a:t>Servicing</a:t>
            </a:r>
            <a:r>
              <a:rPr lang="es-ES_tradnl" sz="900" dirty="0">
                <a:solidFill>
                  <a:prstClr val="white"/>
                </a:solidFill>
              </a:rPr>
              <a:t> Portfolios </a:t>
            </a:r>
            <a:r>
              <a:rPr lang="es-ES_tradnl" sz="900" dirty="0" err="1">
                <a:solidFill>
                  <a:prstClr val="white"/>
                </a:solidFill>
              </a:rPr>
              <a:t>Cerberus</a:t>
            </a:r>
            <a:endParaRPr lang="es-ES_tradnl" sz="900" dirty="0">
              <a:solidFill>
                <a:prstClr val="white"/>
              </a:solidFill>
            </a:endParaRPr>
          </a:p>
          <a:p>
            <a:r>
              <a:rPr lang="es-ES_tradnl" sz="900" b="1" dirty="0">
                <a:solidFill>
                  <a:prstClr val="white"/>
                </a:solidFill>
              </a:rPr>
              <a:t>Eduardo Cobián</a:t>
            </a:r>
          </a:p>
        </p:txBody>
      </p:sp>
    </p:spTree>
    <p:extLst>
      <p:ext uri="{BB962C8B-B14F-4D97-AF65-F5344CB8AC3E}">
        <p14:creationId xmlns:p14="http://schemas.microsoft.com/office/powerpoint/2010/main" val="883552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0009946-3910-4C8B-9192-EC4CDFA647B6}"/>
              </a:ext>
            </a:extLst>
          </p:cNvPr>
          <p:cNvCxnSpPr>
            <a:cxnSpLocks/>
          </p:cNvCxnSpPr>
          <p:nvPr/>
        </p:nvCxnSpPr>
        <p:spPr>
          <a:xfrm>
            <a:off x="4418517" y="1864947"/>
            <a:ext cx="0" cy="792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4835743-67EE-45EF-980B-A9A9D2299DF4}"/>
              </a:ext>
            </a:extLst>
          </p:cNvPr>
          <p:cNvCxnSpPr>
            <a:cxnSpLocks/>
          </p:cNvCxnSpPr>
          <p:nvPr/>
        </p:nvCxnSpPr>
        <p:spPr>
          <a:xfrm>
            <a:off x="4414584" y="3358313"/>
            <a:ext cx="0" cy="607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30E724BF-8838-44B9-9322-E29BC09DC5C5}"/>
              </a:ext>
            </a:extLst>
          </p:cNvPr>
          <p:cNvCxnSpPr>
            <a:cxnSpLocks/>
            <a:endCxn id="69" idx="0"/>
          </p:cNvCxnSpPr>
          <p:nvPr/>
        </p:nvCxnSpPr>
        <p:spPr>
          <a:xfrm rot="10800000" flipV="1">
            <a:off x="2647521" y="3358313"/>
            <a:ext cx="925339" cy="49180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FBC659D-2C4B-40CE-B5A0-EBBD528D919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556634" y="3358313"/>
            <a:ext cx="2597170" cy="50639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_tradnl" dirty="0"/>
              <a:t>SERVICING PORTFOLIOS CERBERUS (3/3)</a:t>
            </a:r>
          </a:p>
        </p:txBody>
      </p:sp>
      <p:pic>
        <p:nvPicPr>
          <p:cNvPr id="200" name="Picture 1" descr="C:\Users\ALFANEXT\Documents\Downloads\LOGO HA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760" y="1"/>
            <a:ext cx="777240" cy="1192000"/>
          </a:xfrm>
          <a:prstGeom prst="rect">
            <a:avLst/>
          </a:prstGeom>
          <a:noFill/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3AE60F9-5C18-4F6A-8704-F355E2E0962A}"/>
              </a:ext>
            </a:extLst>
          </p:cNvPr>
          <p:cNvCxnSpPr>
            <a:cxnSpLocks/>
          </p:cNvCxnSpPr>
          <p:nvPr/>
        </p:nvCxnSpPr>
        <p:spPr>
          <a:xfrm>
            <a:off x="4346272" y="3326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50">
            <a:extLst>
              <a:ext uri="{FF2B5EF4-FFF2-40B4-BE49-F238E27FC236}">
                <a16:creationId xmlns:a16="http://schemas.microsoft.com/office/drawing/2014/main" id="{54EA2585-5681-400C-B7C3-E33C973C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850113"/>
            <a:ext cx="11916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Cataluña Centro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Policarpo Marcial</a:t>
            </a:r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D73F66BA-840E-4F28-B439-36F007AD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2448" y="3862275"/>
            <a:ext cx="11916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Cataluña Sur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Carles Palau</a:t>
            </a:r>
          </a:p>
        </p:txBody>
      </p:sp>
      <p:sp>
        <p:nvSpPr>
          <p:cNvPr id="28" name="Rectangle 50">
            <a:extLst>
              <a:ext uri="{FF2B5EF4-FFF2-40B4-BE49-F238E27FC236}">
                <a16:creationId xmlns:a16="http://schemas.microsoft.com/office/drawing/2014/main" id="{7C19D6D0-5792-49D0-BA73-CD26386D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004" y="3864712"/>
            <a:ext cx="11916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Singulares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Oscar Mora</a:t>
            </a:r>
          </a:p>
        </p:txBody>
      </p:sp>
      <p:sp>
        <p:nvSpPr>
          <p:cNvPr id="36" name="Rectangle 50">
            <a:extLst>
              <a:ext uri="{FF2B5EF4-FFF2-40B4-BE49-F238E27FC236}">
                <a16:creationId xmlns:a16="http://schemas.microsoft.com/office/drawing/2014/main" id="{A2BC5837-4A52-4D0C-88BB-F523DB181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694" y="2198220"/>
            <a:ext cx="1189646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Dirección Comercial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César M. Pérez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Jose María Guarch</a:t>
            </a: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18" name="2 Marcador de número de diapositiva">
            <a:extLst>
              <a:ext uri="{FF2B5EF4-FFF2-40B4-BE49-F238E27FC236}">
                <a16:creationId xmlns:a16="http://schemas.microsoft.com/office/drawing/2014/main" id="{A843E12F-0627-48C9-9010-5CFD60CA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23</a:t>
            </a:fld>
            <a:endParaRPr lang="es-ES" dirty="0">
              <a:solidFill>
                <a:srgbClr val="35261A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EA75F9C-2B5A-49F1-BD0E-A6DC1DB06045}"/>
              </a:ext>
            </a:extLst>
          </p:cNvPr>
          <p:cNvCxnSpPr>
            <a:stCxn id="36" idx="2"/>
          </p:cNvCxnSpPr>
          <p:nvPr/>
        </p:nvCxnSpPr>
        <p:spPr>
          <a:xfrm>
            <a:off x="4418517" y="2770620"/>
            <a:ext cx="0" cy="5876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65">
            <a:extLst>
              <a:ext uri="{FF2B5EF4-FFF2-40B4-BE49-F238E27FC236}">
                <a16:creationId xmlns:a16="http://schemas.microsoft.com/office/drawing/2014/main" id="{210B0DF8-1C32-4385-A271-BA6A0BA02E36}"/>
              </a:ext>
            </a:extLst>
          </p:cNvPr>
          <p:cNvSpPr txBox="1">
            <a:spLocks/>
          </p:cNvSpPr>
          <p:nvPr/>
        </p:nvSpPr>
        <p:spPr bwMode="gray">
          <a:xfrm>
            <a:off x="3764057" y="1314142"/>
            <a:ext cx="1239991" cy="550805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 err="1">
                <a:solidFill>
                  <a:prstClr val="white"/>
                </a:solidFill>
              </a:rPr>
              <a:t>Servicing</a:t>
            </a:r>
            <a:r>
              <a:rPr lang="es-ES_tradnl" sz="900" dirty="0">
                <a:solidFill>
                  <a:prstClr val="white"/>
                </a:solidFill>
              </a:rPr>
              <a:t> Portfolios </a:t>
            </a:r>
            <a:r>
              <a:rPr lang="es-ES_tradnl" sz="900" dirty="0" err="1">
                <a:solidFill>
                  <a:prstClr val="white"/>
                </a:solidFill>
              </a:rPr>
              <a:t>Cerberus</a:t>
            </a:r>
            <a:endParaRPr lang="es-ES_tradnl" sz="900" dirty="0">
              <a:solidFill>
                <a:prstClr val="white"/>
              </a:solidFill>
            </a:endParaRPr>
          </a:p>
          <a:p>
            <a:r>
              <a:rPr lang="es-ES_tradnl" sz="900" b="1" dirty="0">
                <a:solidFill>
                  <a:prstClr val="white"/>
                </a:solidFill>
              </a:rPr>
              <a:t>Eduardo Cobián</a:t>
            </a:r>
          </a:p>
        </p:txBody>
      </p:sp>
    </p:spTree>
    <p:extLst>
      <p:ext uri="{BB962C8B-B14F-4D97-AF65-F5344CB8AC3E}">
        <p14:creationId xmlns:p14="http://schemas.microsoft.com/office/powerpoint/2010/main" val="296863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66EDA2E-A122-4A69-9156-FE0BE84D8D5B}"/>
              </a:ext>
            </a:extLst>
          </p:cNvPr>
          <p:cNvCxnSpPr>
            <a:cxnSpLocks/>
          </p:cNvCxnSpPr>
          <p:nvPr/>
        </p:nvCxnSpPr>
        <p:spPr>
          <a:xfrm>
            <a:off x="2426349" y="2913744"/>
            <a:ext cx="0" cy="1094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92E58B4B-D82A-4D32-8AC0-594D5F573D56}"/>
              </a:ext>
            </a:extLst>
          </p:cNvPr>
          <p:cNvCxnSpPr>
            <a:cxnSpLocks/>
          </p:cNvCxnSpPr>
          <p:nvPr/>
        </p:nvCxnSpPr>
        <p:spPr>
          <a:xfrm rot="5400000">
            <a:off x="1647169" y="1240564"/>
            <a:ext cx="1868430" cy="3263173"/>
          </a:xfrm>
          <a:prstGeom prst="bentConnector3">
            <a:avLst>
              <a:gd name="adj1" fmla="val 5148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E0C3373-3A50-4CBE-AF86-9F70F3DDF447}"/>
              </a:ext>
            </a:extLst>
          </p:cNvPr>
          <p:cNvCxnSpPr>
            <a:cxnSpLocks/>
          </p:cNvCxnSpPr>
          <p:nvPr/>
        </p:nvCxnSpPr>
        <p:spPr>
          <a:xfrm>
            <a:off x="5957698" y="2913744"/>
            <a:ext cx="0" cy="1094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DFEAFEC-0E87-4378-8DCA-E8C90F7B0584}"/>
              </a:ext>
            </a:extLst>
          </p:cNvPr>
          <p:cNvCxnSpPr>
            <a:cxnSpLocks/>
          </p:cNvCxnSpPr>
          <p:nvPr/>
        </p:nvCxnSpPr>
        <p:spPr>
          <a:xfrm flipH="1">
            <a:off x="4199815" y="2887260"/>
            <a:ext cx="13156" cy="1083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34 Rectángulo">
            <a:extLst>
              <a:ext uri="{FF2B5EF4-FFF2-40B4-BE49-F238E27FC236}">
                <a16:creationId xmlns:a16="http://schemas.microsoft.com/office/drawing/2014/main" id="{ACA4F5E0-C112-430E-A6FB-300A9894A169}"/>
              </a:ext>
            </a:extLst>
          </p:cNvPr>
          <p:cNvSpPr/>
          <p:nvPr/>
        </p:nvSpPr>
        <p:spPr>
          <a:xfrm>
            <a:off x="3664832" y="1436634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s-ES" sz="900" kern="0" dirty="0">
                <a:solidFill>
                  <a:schemeClr val="bg1"/>
                </a:solidFill>
                <a:latin typeface="Arial"/>
              </a:rPr>
              <a:t>Tecnologías de la Información</a:t>
            </a:r>
            <a:endParaRPr lang="es-ES" sz="900" b="1" kern="0" dirty="0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chemeClr val="bg1"/>
                </a:solidFill>
                <a:latin typeface="Arial"/>
              </a:rPr>
              <a:t>Santiago Uriel</a:t>
            </a:r>
            <a:endParaRPr lang="es-ES_tradnl" sz="900" b="1" kern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3" name="1 Título">
            <a:extLst>
              <a:ext uri="{FF2B5EF4-FFF2-40B4-BE49-F238E27FC236}">
                <a16:creationId xmlns:a16="http://schemas.microsoft.com/office/drawing/2014/main" id="{FB2127EA-BC2B-4F13-BEB6-60A4C299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17694"/>
            <a:ext cx="8180063" cy="404663"/>
          </a:xfrm>
        </p:spPr>
        <p:txBody>
          <a:bodyPr/>
          <a:lstStyle/>
          <a:p>
            <a:r>
              <a:rPr lang="es-ES_tradnl" dirty="0"/>
              <a:t>TECNOLOGÍAS DE LA INFORMACIÓN (1/2) 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C142253-B04A-405D-A96B-DDEF3906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 Marcador de número de diapositiva">
            <a:extLst>
              <a:ext uri="{FF2B5EF4-FFF2-40B4-BE49-F238E27FC236}">
                <a16:creationId xmlns:a16="http://schemas.microsoft.com/office/drawing/2014/main" id="{AC1712A9-4511-493D-AA3B-ACD32350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24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28" name="Rectangle 50">
            <a:extLst>
              <a:ext uri="{FF2B5EF4-FFF2-40B4-BE49-F238E27FC236}">
                <a16:creationId xmlns:a16="http://schemas.microsoft.com/office/drawing/2014/main" id="{68B12FBC-CAB6-453A-9312-68CB9371D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371" y="366943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Servicios Operacionales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Antonio Saenz</a:t>
            </a:r>
          </a:p>
        </p:txBody>
      </p:sp>
      <p:sp>
        <p:nvSpPr>
          <p:cNvPr id="29" name="Rectangle 50">
            <a:extLst>
              <a:ext uri="{FF2B5EF4-FFF2-40B4-BE49-F238E27FC236}">
                <a16:creationId xmlns:a16="http://schemas.microsoft.com/office/drawing/2014/main" id="{6630AF92-25DB-4892-AD98-7AD971456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016" y="366943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Gobierno IT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José M. Cortina</a:t>
            </a:r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F5D7F1EC-2387-42D3-ACBC-756A8765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624" y="3669430"/>
            <a:ext cx="1195200" cy="551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Información de 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Gestión y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Reporting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Óscar Domínguez</a:t>
            </a: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2DC8A084-C94B-422F-BE70-AE6320B4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786" y="366943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Seguridad IT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Javier Sánchez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6A001267-FCDB-49BD-8BC4-11A60C2E0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42" y="3648971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Soporte y Desarrollo Aplicaciones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969712EA-B56F-4335-B4FB-661A8FC2D57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212971" y="2898133"/>
            <a:ext cx="3750415" cy="77129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962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C8B8CBB9-20AA-41F5-BB28-3FB01E2B8E6A}"/>
              </a:ext>
            </a:extLst>
          </p:cNvPr>
          <p:cNvCxnSpPr>
            <a:cxnSpLocks/>
          </p:cNvCxnSpPr>
          <p:nvPr/>
        </p:nvCxnSpPr>
        <p:spPr>
          <a:xfrm>
            <a:off x="4305504" y="3115358"/>
            <a:ext cx="0" cy="82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 Título">
            <a:extLst>
              <a:ext uri="{FF2B5EF4-FFF2-40B4-BE49-F238E27FC236}">
                <a16:creationId xmlns:a16="http://schemas.microsoft.com/office/drawing/2014/main" id="{FB2127EA-BC2B-4F13-BEB6-60A4C299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73" y="288033"/>
            <a:ext cx="8180063" cy="404663"/>
          </a:xfrm>
        </p:spPr>
        <p:txBody>
          <a:bodyPr/>
          <a:lstStyle/>
          <a:p>
            <a:r>
              <a:rPr lang="es-ES_tradnl" dirty="0"/>
              <a:t>TECNOLOGÍAS DE LA INFORMACIÓN (2/2) 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C142253-B04A-405D-A96B-DDEF3906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 Marcador de número de diapositiva">
            <a:extLst>
              <a:ext uri="{FF2B5EF4-FFF2-40B4-BE49-F238E27FC236}">
                <a16:creationId xmlns:a16="http://schemas.microsoft.com/office/drawing/2014/main" id="{AC1712A9-4511-493D-AA3B-ACD32350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25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58C6821B-3BBC-493E-A7D0-3C3A927B7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3864712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Activos Inmobiliarios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Luis Gómez</a:t>
            </a: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54410086-DD0E-4ABC-BA08-966AAD0F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85328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Activos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Financ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. y Gestión Documental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Amador Gómez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42" name="Rectangle 50">
            <a:extLst>
              <a:ext uri="{FF2B5EF4-FFF2-40B4-BE49-F238E27FC236}">
                <a16:creationId xmlns:a16="http://schemas.microsoft.com/office/drawing/2014/main" id="{5DE8ECF5-71EB-43CF-8F70-8F83D0CE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168" y="385328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Nueva Plataforma HRE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Fernando J. Vallepuga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CF3C8035-BD57-422A-AB08-7B1249AB242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281403" y="3115358"/>
            <a:ext cx="3005365" cy="73792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34 Rectángulo">
            <a:extLst>
              <a:ext uri="{FF2B5EF4-FFF2-40B4-BE49-F238E27FC236}">
                <a16:creationId xmlns:a16="http://schemas.microsoft.com/office/drawing/2014/main" id="{4B0239FA-5B44-4000-9E4F-FA533CB79F6B}"/>
              </a:ext>
            </a:extLst>
          </p:cNvPr>
          <p:cNvSpPr/>
          <p:nvPr/>
        </p:nvSpPr>
        <p:spPr>
          <a:xfrm>
            <a:off x="3707904" y="1531182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s-ES" sz="900" kern="0" dirty="0">
                <a:solidFill>
                  <a:schemeClr val="bg1"/>
                </a:solidFill>
                <a:latin typeface="Arial"/>
              </a:rPr>
              <a:t>Tecnologías de la Información</a:t>
            </a:r>
            <a:endParaRPr lang="es-ES" sz="900" b="1" kern="0" dirty="0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chemeClr val="bg1"/>
                </a:solidFill>
                <a:latin typeface="Arial"/>
              </a:rPr>
              <a:t>Santiago Uriel</a:t>
            </a:r>
            <a:endParaRPr lang="es-ES_tradnl" sz="900" b="1" kern="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43F3CB7-B329-4BA0-9054-EC7E8D84F6C6}"/>
              </a:ext>
            </a:extLst>
          </p:cNvPr>
          <p:cNvCxnSpPr>
            <a:cxnSpLocks/>
            <a:stCxn id="47" idx="2"/>
            <a:endCxn id="40" idx="0"/>
          </p:cNvCxnSpPr>
          <p:nvPr/>
        </p:nvCxnSpPr>
        <p:spPr>
          <a:xfrm rot="5400000">
            <a:off x="2134508" y="1682290"/>
            <a:ext cx="1749705" cy="2592288"/>
          </a:xfrm>
          <a:prstGeom prst="bentConnector3">
            <a:avLst>
              <a:gd name="adj1" fmla="val 5754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50">
            <a:extLst>
              <a:ext uri="{FF2B5EF4-FFF2-40B4-BE49-F238E27FC236}">
                <a16:creationId xmlns:a16="http://schemas.microsoft.com/office/drawing/2014/main" id="{EF6C3DC8-ED32-432B-8553-AE44D4FC2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226915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Soporte y Desarrollo Aplicaciones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4928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00F13CE-0FD4-435B-AE73-7CEBA66E79B6}"/>
              </a:ext>
            </a:extLst>
          </p:cNvPr>
          <p:cNvCxnSpPr/>
          <p:nvPr/>
        </p:nvCxnSpPr>
        <p:spPr>
          <a:xfrm>
            <a:off x="1591251" y="3789040"/>
            <a:ext cx="13965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9A9BFB1-AF25-4C34-969C-07D40C91BA56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rot="16200000" flipH="1">
            <a:off x="4535488" y="1953345"/>
            <a:ext cx="819481" cy="74645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E6D9B878-F63A-42CC-9A37-21E4ADEC38A4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rot="5400000" flipH="1" flipV="1">
            <a:off x="2671885" y="836200"/>
            <a:ext cx="819481" cy="298074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34 Rectángulo">
            <a:extLst>
              <a:ext uri="{FF2B5EF4-FFF2-40B4-BE49-F238E27FC236}">
                <a16:creationId xmlns:a16="http://schemas.microsoft.com/office/drawing/2014/main" id="{ACA4F5E0-C112-430E-A6FB-300A9894A169}"/>
              </a:ext>
            </a:extLst>
          </p:cNvPr>
          <p:cNvSpPr/>
          <p:nvPr/>
        </p:nvSpPr>
        <p:spPr>
          <a:xfrm>
            <a:off x="3974400" y="1344433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s-ES_tradnl" sz="900" kern="0" dirty="0">
                <a:solidFill>
                  <a:schemeClr val="bg1"/>
                </a:solidFill>
                <a:latin typeface="Arial"/>
              </a:rPr>
              <a:t>Recursos Humanos y Servicios Generales</a:t>
            </a:r>
            <a:endParaRPr lang="es-ES" sz="900" b="1" kern="0" dirty="0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chemeClr val="bg1"/>
                </a:solidFill>
                <a:latin typeface="Arial"/>
              </a:rPr>
              <a:t>Francisco Yago</a:t>
            </a:r>
            <a:endParaRPr lang="es-ES_tradnl" sz="900" b="1" kern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Rectangle 50">
            <a:extLst>
              <a:ext uri="{FF2B5EF4-FFF2-40B4-BE49-F238E27FC236}">
                <a16:creationId xmlns:a16="http://schemas.microsoft.com/office/drawing/2014/main" id="{32D36FF3-D2C6-4C1D-BC77-94BE33ECF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651" y="273631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Gestión y Administración RR.HH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Alfredo Ojeda</a:t>
            </a: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AE66BF5A-D73C-43A8-814B-EFBF7DC1C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315" y="274552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Relaciones Laborales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y Selección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Agustín Lopez del Hierro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25" name="Rectangle 50">
            <a:extLst>
              <a:ext uri="{FF2B5EF4-FFF2-40B4-BE49-F238E27FC236}">
                <a16:creationId xmlns:a16="http://schemas.microsoft.com/office/drawing/2014/main" id="{0DC6013A-FD4D-4FE1-ADCD-2DE0EA5E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856" y="273631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Talento y Desarrollo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de Personas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Olga Peregrina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2A29B11-8558-47DD-9F80-910B7E39F6F6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6200000" flipH="1">
            <a:off x="5497841" y="990991"/>
            <a:ext cx="809057" cy="2660739"/>
          </a:xfrm>
          <a:prstGeom prst="bentConnector3">
            <a:avLst>
              <a:gd name="adj1" fmla="val 5047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 Título">
            <a:extLst>
              <a:ext uri="{FF2B5EF4-FFF2-40B4-BE49-F238E27FC236}">
                <a16:creationId xmlns:a16="http://schemas.microsoft.com/office/drawing/2014/main" id="{FB2127EA-BC2B-4F13-BEB6-60A4C299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73" y="288033"/>
            <a:ext cx="8180063" cy="404663"/>
          </a:xfrm>
        </p:spPr>
        <p:txBody>
          <a:bodyPr/>
          <a:lstStyle/>
          <a:p>
            <a:r>
              <a:rPr lang="es-ES_tradnl" dirty="0"/>
              <a:t>RECURSOS HUMANOS Y SERVICIOS GENERALES</a:t>
            </a: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F1BA3433-C85A-4375-91F3-ED5902594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139" y="272589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Servicios Generales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Gabriel Esteban</a:t>
            </a: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C142253-B04A-405D-A96B-DDEF3906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 Marcador de número de diapositiva">
            <a:extLst>
              <a:ext uri="{FF2B5EF4-FFF2-40B4-BE49-F238E27FC236}">
                <a16:creationId xmlns:a16="http://schemas.microsoft.com/office/drawing/2014/main" id="{AC1712A9-4511-493D-AA3B-ACD32350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26</a:t>
            </a:fld>
            <a:endParaRPr lang="es-ES" dirty="0">
              <a:solidFill>
                <a:srgbClr val="35261A"/>
              </a:solidFill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54E48AC-1949-4D52-85AF-2710C9B23AB2}"/>
              </a:ext>
            </a:extLst>
          </p:cNvPr>
          <p:cNvCxnSpPr>
            <a:cxnSpLocks/>
          </p:cNvCxnSpPr>
          <p:nvPr/>
        </p:nvCxnSpPr>
        <p:spPr>
          <a:xfrm>
            <a:off x="3464915" y="2321360"/>
            <a:ext cx="0" cy="4428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0">
            <a:extLst>
              <a:ext uri="{FF2B5EF4-FFF2-40B4-BE49-F238E27FC236}">
                <a16:creationId xmlns:a16="http://schemas.microsoft.com/office/drawing/2014/main" id="{A682FF07-72AE-4A5B-A992-34105EA46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51" y="4841765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Administración y </a:t>
            </a:r>
            <a:r>
              <a:rPr lang="es-ES_tradnl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Reporting</a:t>
            </a:r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RRHH</a:t>
            </a: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Juan Carlos Gómez</a:t>
            </a:r>
          </a:p>
        </p:txBody>
      </p:sp>
      <p:sp>
        <p:nvSpPr>
          <p:cNvPr id="28" name="Rectangle 50">
            <a:extLst>
              <a:ext uri="{FF2B5EF4-FFF2-40B4-BE49-F238E27FC236}">
                <a16:creationId xmlns:a16="http://schemas.microsoft.com/office/drawing/2014/main" id="{4E6A00A9-C135-4011-8BED-6F9052555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025" y="3429000"/>
            <a:ext cx="119520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Soporte a Dirección</a:t>
            </a:r>
          </a:p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Ángeles Malo</a:t>
            </a:r>
          </a:p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Carmen Carballo</a:t>
            </a:r>
          </a:p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Gladys Huchet</a:t>
            </a:r>
          </a:p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Inmaculada de las Heras</a:t>
            </a:r>
          </a:p>
          <a:p>
            <a:pPr algn="ctr"/>
            <a:r>
              <a:rPr lang="es-ES" sz="900" i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Soledad Ordóñez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6E57073A-8CEF-4562-95DC-9ED4BA964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115" y="4841765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Prevención de </a:t>
            </a:r>
          </a:p>
          <a:p>
            <a:pPr algn="ctr">
              <a:lnSpc>
                <a:spcPts val="1000"/>
              </a:lnSpc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Riesgos Laborales</a:t>
            </a:r>
          </a:p>
          <a:p>
            <a:pPr algn="ctr">
              <a:lnSpc>
                <a:spcPts val="1000"/>
              </a:lnSpc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Mª José Olivas</a:t>
            </a:r>
          </a:p>
        </p:txBody>
      </p: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A6DC215D-99D4-45DF-9C88-7701C7E7837E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 rot="5400000">
            <a:off x="525926" y="3776439"/>
            <a:ext cx="1533051" cy="5976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01BEE66F-E6FE-4F77-9985-0634F056C953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rot="16200000" flipH="1">
            <a:off x="1163958" y="3736007"/>
            <a:ext cx="1533051" cy="67846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8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23528" y="2636912"/>
            <a:ext cx="8180387" cy="1466850"/>
          </a:xfrm>
        </p:spPr>
        <p:txBody>
          <a:bodyPr/>
          <a:lstStyle/>
          <a:p>
            <a:pPr algn="ctr"/>
            <a:r>
              <a:rPr lang="es-ES_tradnl" sz="8800" dirty="0"/>
              <a:t>* * *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259147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" dirty="0"/>
              <a:t>AUDITORÍA Y CUMPLIMIENTO</a:t>
            </a:r>
          </a:p>
        </p:txBody>
      </p:sp>
      <p:pic>
        <p:nvPicPr>
          <p:cNvPr id="200" name="Picture 1" descr="C:\Users\ALFANEXT\Documents\Downloads\LOGO HA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760" y="1"/>
            <a:ext cx="777240" cy="1192000"/>
          </a:xfrm>
          <a:prstGeom prst="rect">
            <a:avLst/>
          </a:prstGeom>
          <a:noFill/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3AE60F9-5C18-4F6A-8704-F355E2E0962A}"/>
              </a:ext>
            </a:extLst>
          </p:cNvPr>
          <p:cNvCxnSpPr>
            <a:cxnSpLocks/>
          </p:cNvCxnSpPr>
          <p:nvPr/>
        </p:nvCxnSpPr>
        <p:spPr>
          <a:xfrm>
            <a:off x="4346272" y="106749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DA65A231-8730-446B-8B63-EC7ACA01D1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5850" y="1364344"/>
            <a:ext cx="596999" cy="2558257"/>
          </a:xfrm>
          <a:prstGeom prst="bentConnector3">
            <a:avLst>
              <a:gd name="adj1" fmla="val 4852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3369EC5D-ED49-4AE9-8E87-815D431EE04A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1854073" y="2636911"/>
            <a:ext cx="2451148" cy="30686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C236130-B0B4-4081-A6E4-4A48F260427A}"/>
              </a:ext>
            </a:extLst>
          </p:cNvPr>
          <p:cNvCxnSpPr>
            <a:cxnSpLocks/>
          </p:cNvCxnSpPr>
          <p:nvPr/>
        </p:nvCxnSpPr>
        <p:spPr>
          <a:xfrm flipV="1">
            <a:off x="4305222" y="2600243"/>
            <a:ext cx="0" cy="341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5">
            <a:extLst>
              <a:ext uri="{FF2B5EF4-FFF2-40B4-BE49-F238E27FC236}">
                <a16:creationId xmlns:a16="http://schemas.microsoft.com/office/drawing/2014/main" id="{785C816B-8097-4704-A8F3-CD883497BEF5}"/>
              </a:ext>
            </a:extLst>
          </p:cNvPr>
          <p:cNvSpPr txBox="1">
            <a:spLocks/>
          </p:cNvSpPr>
          <p:nvPr/>
        </p:nvSpPr>
        <p:spPr bwMode="gray">
          <a:xfrm>
            <a:off x="1256757" y="2943775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es-ES" sz="900" dirty="0"/>
          </a:p>
          <a:p>
            <a:r>
              <a:rPr lang="es-ES" sz="900" dirty="0"/>
              <a:t>Auditoría </a:t>
            </a:r>
          </a:p>
          <a:p>
            <a:r>
              <a:rPr lang="es-ES" sz="900" b="1" dirty="0"/>
              <a:t>Claudia Muñoz</a:t>
            </a:r>
          </a:p>
          <a:p>
            <a:endParaRPr lang="es-ES_tradnl" sz="900" dirty="0"/>
          </a:p>
        </p:txBody>
      </p:sp>
      <p:sp>
        <p:nvSpPr>
          <p:cNvPr id="18" name="TextBox 165">
            <a:extLst>
              <a:ext uri="{FF2B5EF4-FFF2-40B4-BE49-F238E27FC236}">
                <a16:creationId xmlns:a16="http://schemas.microsoft.com/office/drawing/2014/main" id="{A32628D3-6198-431D-96F0-72CCD5C90204}"/>
              </a:ext>
            </a:extLst>
          </p:cNvPr>
          <p:cNvSpPr txBox="1">
            <a:spLocks/>
          </p:cNvSpPr>
          <p:nvPr/>
        </p:nvSpPr>
        <p:spPr bwMode="gray">
          <a:xfrm>
            <a:off x="3707904" y="1772816"/>
            <a:ext cx="1194632" cy="572156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>
                <a:solidFill>
                  <a:prstClr val="white"/>
                </a:solidFill>
              </a:rPr>
              <a:t>Auditoría y Cumplimiento</a:t>
            </a:r>
          </a:p>
          <a:p>
            <a:r>
              <a:rPr lang="es-ES_tradnl" sz="900" b="1" dirty="0">
                <a:solidFill>
                  <a:prstClr val="white"/>
                </a:solidFill>
              </a:rPr>
              <a:t>Cristina Viñets</a:t>
            </a:r>
          </a:p>
        </p:txBody>
      </p:sp>
      <p:sp>
        <p:nvSpPr>
          <p:cNvPr id="21" name="TextBox 165">
            <a:extLst>
              <a:ext uri="{FF2B5EF4-FFF2-40B4-BE49-F238E27FC236}">
                <a16:creationId xmlns:a16="http://schemas.microsoft.com/office/drawing/2014/main" id="{2ABD7455-2390-47FD-9FCA-4B73C7D2BBAE}"/>
              </a:ext>
            </a:extLst>
          </p:cNvPr>
          <p:cNvSpPr txBox="1">
            <a:spLocks/>
          </p:cNvSpPr>
          <p:nvPr/>
        </p:nvSpPr>
        <p:spPr bwMode="gray">
          <a:xfrm>
            <a:off x="6266162" y="2941972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Control Interno</a:t>
            </a:r>
          </a:p>
          <a:p>
            <a:r>
              <a:rPr lang="es-ES" sz="900" dirty="0"/>
              <a:t>Victoria Peinó</a:t>
            </a:r>
            <a:endParaRPr lang="es-ES_tradnl" sz="900" dirty="0"/>
          </a:p>
        </p:txBody>
      </p:sp>
      <p:sp>
        <p:nvSpPr>
          <p:cNvPr id="22" name="TextBox 165">
            <a:extLst>
              <a:ext uri="{FF2B5EF4-FFF2-40B4-BE49-F238E27FC236}">
                <a16:creationId xmlns:a16="http://schemas.microsoft.com/office/drawing/2014/main" id="{F6B7C769-B2AA-4E04-90B5-E5E85729645F}"/>
              </a:ext>
            </a:extLst>
          </p:cNvPr>
          <p:cNvSpPr txBox="1">
            <a:spLocks/>
          </p:cNvSpPr>
          <p:nvPr/>
        </p:nvSpPr>
        <p:spPr bwMode="gray">
          <a:xfrm>
            <a:off x="3707905" y="2943775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Cumplimiento Normativo</a:t>
            </a:r>
          </a:p>
          <a:p>
            <a:r>
              <a:rPr lang="es-ES" sz="900" b="1" dirty="0"/>
              <a:t>Sara Broto</a:t>
            </a:r>
            <a:endParaRPr lang="es-ES_tradnl" sz="900" dirty="0"/>
          </a:p>
        </p:txBody>
      </p:sp>
      <p:sp>
        <p:nvSpPr>
          <p:cNvPr id="24" name="2 Marcador de número de diapositiva">
            <a:extLst>
              <a:ext uri="{FF2B5EF4-FFF2-40B4-BE49-F238E27FC236}">
                <a16:creationId xmlns:a16="http://schemas.microsoft.com/office/drawing/2014/main" id="{880CF729-35E5-46C1-862F-EE253C75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3</a:t>
            </a:fld>
            <a:endParaRPr lang="es-ES" dirty="0">
              <a:solidFill>
                <a:srgbClr val="352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8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" dirty="0"/>
              <a:t>ASESORÍA JURÍDICA Y RELACIONES INSTITUCIONALES</a:t>
            </a:r>
          </a:p>
        </p:txBody>
      </p:sp>
      <p:pic>
        <p:nvPicPr>
          <p:cNvPr id="200" name="Picture 1" descr="C:\Users\ALFANEXT\Documents\Downloads\LOGO HA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760" y="1"/>
            <a:ext cx="777240" cy="1192000"/>
          </a:xfrm>
          <a:prstGeom prst="rect">
            <a:avLst/>
          </a:prstGeom>
          <a:noFill/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3AE60F9-5C18-4F6A-8704-F355E2E0962A}"/>
              </a:ext>
            </a:extLst>
          </p:cNvPr>
          <p:cNvCxnSpPr>
            <a:cxnSpLocks/>
          </p:cNvCxnSpPr>
          <p:nvPr/>
        </p:nvCxnSpPr>
        <p:spPr>
          <a:xfrm>
            <a:off x="4346272" y="106749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C236130-B0B4-4081-A6E4-4A48F260427A}"/>
              </a:ext>
            </a:extLst>
          </p:cNvPr>
          <p:cNvCxnSpPr>
            <a:cxnSpLocks/>
          </p:cNvCxnSpPr>
          <p:nvPr/>
        </p:nvCxnSpPr>
        <p:spPr>
          <a:xfrm flipV="1">
            <a:off x="4305222" y="2132856"/>
            <a:ext cx="0" cy="809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5">
            <a:extLst>
              <a:ext uri="{FF2B5EF4-FFF2-40B4-BE49-F238E27FC236}">
                <a16:creationId xmlns:a16="http://schemas.microsoft.com/office/drawing/2014/main" id="{A32628D3-6198-431D-96F0-72CCD5C90204}"/>
              </a:ext>
            </a:extLst>
          </p:cNvPr>
          <p:cNvSpPr txBox="1">
            <a:spLocks/>
          </p:cNvSpPr>
          <p:nvPr/>
        </p:nvSpPr>
        <p:spPr bwMode="gray">
          <a:xfrm>
            <a:off x="3707904" y="1772816"/>
            <a:ext cx="1194632" cy="572156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>
                <a:solidFill>
                  <a:prstClr val="white"/>
                </a:solidFill>
              </a:rPr>
              <a:t>Asesoría Jurídica y </a:t>
            </a:r>
          </a:p>
          <a:p>
            <a:r>
              <a:rPr lang="es-ES_tradnl" sz="900" dirty="0">
                <a:solidFill>
                  <a:prstClr val="white"/>
                </a:solidFill>
              </a:rPr>
              <a:t>Rel. Institucionales</a:t>
            </a:r>
          </a:p>
          <a:p>
            <a:r>
              <a:rPr lang="es-ES_tradnl" sz="900" b="1" dirty="0">
                <a:solidFill>
                  <a:prstClr val="white"/>
                </a:solidFill>
              </a:rPr>
              <a:t>Ana Suárez</a:t>
            </a:r>
          </a:p>
        </p:txBody>
      </p:sp>
      <p:sp>
        <p:nvSpPr>
          <p:cNvPr id="22" name="TextBox 165">
            <a:extLst>
              <a:ext uri="{FF2B5EF4-FFF2-40B4-BE49-F238E27FC236}">
                <a16:creationId xmlns:a16="http://schemas.microsoft.com/office/drawing/2014/main" id="{F6B7C769-B2AA-4E04-90B5-E5E85729645F}"/>
              </a:ext>
            </a:extLst>
          </p:cNvPr>
          <p:cNvSpPr txBox="1">
            <a:spLocks/>
          </p:cNvSpPr>
          <p:nvPr/>
        </p:nvSpPr>
        <p:spPr bwMode="gray">
          <a:xfrm>
            <a:off x="3707904" y="2941973"/>
            <a:ext cx="1194632" cy="809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_tradnl" sz="900" dirty="0">
                <a:solidFill>
                  <a:schemeClr val="tx1"/>
                </a:solidFill>
              </a:rPr>
              <a:t>Marta Calparsoro</a:t>
            </a:r>
          </a:p>
          <a:p>
            <a:r>
              <a:rPr lang="es-ES_tradnl" sz="900" dirty="0">
                <a:solidFill>
                  <a:schemeClr val="tx1"/>
                </a:solidFill>
              </a:rPr>
              <a:t>Charo Arias</a:t>
            </a:r>
          </a:p>
          <a:p>
            <a:r>
              <a:rPr lang="es-ES_tradnl" sz="900" dirty="0">
                <a:solidFill>
                  <a:schemeClr val="tx1"/>
                </a:solidFill>
              </a:rPr>
              <a:t>María Valencia</a:t>
            </a:r>
          </a:p>
        </p:txBody>
      </p:sp>
      <p:sp>
        <p:nvSpPr>
          <p:cNvPr id="24" name="2 Marcador de número de diapositiva">
            <a:extLst>
              <a:ext uri="{FF2B5EF4-FFF2-40B4-BE49-F238E27FC236}">
                <a16:creationId xmlns:a16="http://schemas.microsoft.com/office/drawing/2014/main" id="{880CF729-35E5-46C1-862F-EE253C75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4</a:t>
            </a:fld>
            <a:endParaRPr lang="es-ES" dirty="0">
              <a:solidFill>
                <a:srgbClr val="352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D635F25-6649-4E84-916F-95AEEE4CB6AE}"/>
              </a:ext>
            </a:extLst>
          </p:cNvPr>
          <p:cNvCxnSpPr>
            <a:cxnSpLocks/>
          </p:cNvCxnSpPr>
          <p:nvPr/>
        </p:nvCxnSpPr>
        <p:spPr>
          <a:xfrm>
            <a:off x="4282559" y="2204864"/>
            <a:ext cx="0" cy="806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678092" y="280634"/>
            <a:ext cx="8180063" cy="404663"/>
          </a:xfrm>
        </p:spPr>
        <p:txBody>
          <a:bodyPr/>
          <a:lstStyle/>
          <a:p>
            <a:r>
              <a:rPr lang="es-ES" dirty="0"/>
              <a:t>TRANSFORMACIÓN</a:t>
            </a:r>
          </a:p>
        </p:txBody>
      </p:sp>
      <p:pic>
        <p:nvPicPr>
          <p:cNvPr id="200" name="Picture 1" descr="C:\Users\ALFANEXT\Documents\Downloads\LOGO HA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760" y="1"/>
            <a:ext cx="777240" cy="1192000"/>
          </a:xfrm>
          <a:prstGeom prst="rect">
            <a:avLst/>
          </a:prstGeom>
          <a:noFill/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3AE60F9-5C18-4F6A-8704-F355E2E0962A}"/>
              </a:ext>
            </a:extLst>
          </p:cNvPr>
          <p:cNvCxnSpPr>
            <a:cxnSpLocks/>
          </p:cNvCxnSpPr>
          <p:nvPr/>
        </p:nvCxnSpPr>
        <p:spPr>
          <a:xfrm>
            <a:off x="4346272" y="106749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65">
            <a:extLst>
              <a:ext uri="{FF2B5EF4-FFF2-40B4-BE49-F238E27FC236}">
                <a16:creationId xmlns:a16="http://schemas.microsoft.com/office/drawing/2014/main" id="{A32628D3-6198-431D-96F0-72CCD5C90204}"/>
              </a:ext>
            </a:extLst>
          </p:cNvPr>
          <p:cNvSpPr txBox="1">
            <a:spLocks/>
          </p:cNvSpPr>
          <p:nvPr/>
        </p:nvSpPr>
        <p:spPr bwMode="gray">
          <a:xfrm>
            <a:off x="3707904" y="1772816"/>
            <a:ext cx="1194632" cy="8100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>
                <a:solidFill>
                  <a:prstClr val="white"/>
                </a:solidFill>
              </a:rPr>
              <a:t>Transformación</a:t>
            </a:r>
          </a:p>
          <a:p>
            <a:r>
              <a:rPr lang="es-ES_tradnl" sz="900" b="1" dirty="0">
                <a:solidFill>
                  <a:prstClr val="white"/>
                </a:solidFill>
              </a:rPr>
              <a:t>José Esteve </a:t>
            </a:r>
          </a:p>
        </p:txBody>
      </p:sp>
      <p:sp>
        <p:nvSpPr>
          <p:cNvPr id="24" name="2 Marcador de número de diapositiva">
            <a:extLst>
              <a:ext uri="{FF2B5EF4-FFF2-40B4-BE49-F238E27FC236}">
                <a16:creationId xmlns:a16="http://schemas.microsoft.com/office/drawing/2014/main" id="{880CF729-35E5-46C1-862F-EE253C75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5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16" name="TextBox 165">
            <a:extLst>
              <a:ext uri="{FF2B5EF4-FFF2-40B4-BE49-F238E27FC236}">
                <a16:creationId xmlns:a16="http://schemas.microsoft.com/office/drawing/2014/main" id="{0AA98EAF-668E-472D-9421-78080EFFB577}"/>
              </a:ext>
            </a:extLst>
          </p:cNvPr>
          <p:cNvSpPr txBox="1">
            <a:spLocks/>
          </p:cNvSpPr>
          <p:nvPr/>
        </p:nvSpPr>
        <p:spPr bwMode="gray">
          <a:xfrm>
            <a:off x="3707904" y="2924944"/>
            <a:ext cx="1194632" cy="809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Oficina Gestión de Proyectos</a:t>
            </a:r>
          </a:p>
          <a:p>
            <a:r>
              <a:rPr lang="es-ES_tradnl" sz="900" b="1" dirty="0">
                <a:solidFill>
                  <a:schemeClr val="tx1"/>
                </a:solidFill>
              </a:rPr>
              <a:t>Luis Morales</a:t>
            </a:r>
          </a:p>
        </p:txBody>
      </p:sp>
    </p:spTree>
    <p:extLst>
      <p:ext uri="{BB962C8B-B14F-4D97-AF65-F5344CB8AC3E}">
        <p14:creationId xmlns:p14="http://schemas.microsoft.com/office/powerpoint/2010/main" val="210887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36E84C6F-F50E-48BE-943D-AE7D34112ABF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4996268" y="1344947"/>
            <a:ext cx="1642133" cy="2448947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DDB9D30-0B58-4805-8746-D6D3142E788C}"/>
              </a:ext>
            </a:extLst>
          </p:cNvPr>
          <p:cNvCxnSpPr/>
          <p:nvPr/>
        </p:nvCxnSpPr>
        <p:spPr>
          <a:xfrm>
            <a:off x="4586943" y="2540515"/>
            <a:ext cx="0" cy="93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625984" y="342741"/>
            <a:ext cx="8180063" cy="404663"/>
          </a:xfrm>
        </p:spPr>
        <p:txBody>
          <a:bodyPr/>
          <a:lstStyle/>
          <a:p>
            <a:r>
              <a:rPr lang="es-ES_tradnl" dirty="0"/>
              <a:t>DESARROLLO DE NEGOCIO, ADVISORY SERVICES</a:t>
            </a:r>
          </a:p>
        </p:txBody>
      </p:sp>
      <p:pic>
        <p:nvPicPr>
          <p:cNvPr id="200" name="Picture 1" descr="C:\Users\ALFANEXT\Documents\Downloads\LOGO HA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760" y="1"/>
            <a:ext cx="777240" cy="1192000"/>
          </a:xfrm>
          <a:prstGeom prst="rect">
            <a:avLst/>
          </a:prstGeom>
          <a:noFill/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3AE60F9-5C18-4F6A-8704-F355E2E0962A}"/>
              </a:ext>
            </a:extLst>
          </p:cNvPr>
          <p:cNvCxnSpPr>
            <a:cxnSpLocks/>
          </p:cNvCxnSpPr>
          <p:nvPr/>
        </p:nvCxnSpPr>
        <p:spPr>
          <a:xfrm>
            <a:off x="4152277" y="104028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65">
            <a:extLst>
              <a:ext uri="{FF2B5EF4-FFF2-40B4-BE49-F238E27FC236}">
                <a16:creationId xmlns:a16="http://schemas.microsoft.com/office/drawing/2014/main" id="{0229D617-4A30-4660-AEB8-BD5AACB49A9B}"/>
              </a:ext>
            </a:extLst>
          </p:cNvPr>
          <p:cNvSpPr txBox="1">
            <a:spLocks/>
          </p:cNvSpPr>
          <p:nvPr/>
        </p:nvSpPr>
        <p:spPr bwMode="gray">
          <a:xfrm>
            <a:off x="3995545" y="1176199"/>
            <a:ext cx="1194632" cy="572156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>
                <a:solidFill>
                  <a:prstClr val="white"/>
                </a:solidFill>
              </a:rPr>
              <a:t>Desarrollo de Negocio, </a:t>
            </a:r>
            <a:r>
              <a:rPr lang="es-ES_tradnl" sz="900" dirty="0" err="1">
                <a:solidFill>
                  <a:prstClr val="white"/>
                </a:solidFill>
              </a:rPr>
              <a:t>Advisory</a:t>
            </a:r>
            <a:r>
              <a:rPr lang="es-ES_tradnl" sz="900" dirty="0">
                <a:solidFill>
                  <a:prstClr val="white"/>
                </a:solidFill>
              </a:rPr>
              <a:t> </a:t>
            </a:r>
            <a:r>
              <a:rPr lang="es-ES_tradnl" sz="900" dirty="0" err="1">
                <a:solidFill>
                  <a:prstClr val="white"/>
                </a:solidFill>
              </a:rPr>
              <a:t>Services</a:t>
            </a:r>
            <a:endParaRPr lang="es-ES_tradnl" sz="900" dirty="0">
              <a:solidFill>
                <a:prstClr val="white"/>
              </a:solidFill>
            </a:endParaRPr>
          </a:p>
          <a:p>
            <a:r>
              <a:rPr lang="es-ES_tradnl" sz="900" b="1" dirty="0"/>
              <a:t>Borja Dávila</a:t>
            </a:r>
          </a:p>
        </p:txBody>
      </p:sp>
      <p:sp>
        <p:nvSpPr>
          <p:cNvPr id="23" name="TextBox 165">
            <a:extLst>
              <a:ext uri="{FF2B5EF4-FFF2-40B4-BE49-F238E27FC236}">
                <a16:creationId xmlns:a16="http://schemas.microsoft.com/office/drawing/2014/main" id="{6084188D-4D0C-45DE-8C11-810A4084960D}"/>
              </a:ext>
            </a:extLst>
          </p:cNvPr>
          <p:cNvSpPr txBox="1">
            <a:spLocks/>
          </p:cNvSpPr>
          <p:nvPr/>
        </p:nvSpPr>
        <p:spPr bwMode="gray">
          <a:xfrm>
            <a:off x="1484417" y="3387936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 err="1"/>
              <a:t>Advisory</a:t>
            </a:r>
            <a:r>
              <a:rPr lang="es-ES" sz="900" dirty="0"/>
              <a:t> y Valoración </a:t>
            </a:r>
          </a:p>
        </p:txBody>
      </p:sp>
      <p:sp>
        <p:nvSpPr>
          <p:cNvPr id="25" name="TextBox 165">
            <a:extLst>
              <a:ext uri="{FF2B5EF4-FFF2-40B4-BE49-F238E27FC236}">
                <a16:creationId xmlns:a16="http://schemas.microsoft.com/office/drawing/2014/main" id="{D124E349-A3AD-49E4-903A-8B18FF08C59F}"/>
              </a:ext>
            </a:extLst>
          </p:cNvPr>
          <p:cNvSpPr txBox="1">
            <a:spLocks/>
          </p:cNvSpPr>
          <p:nvPr/>
        </p:nvSpPr>
        <p:spPr bwMode="gray">
          <a:xfrm>
            <a:off x="2303397" y="4370535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_tradnl" sz="900" dirty="0" err="1"/>
              <a:t>Underwriting</a:t>
            </a:r>
            <a:r>
              <a:rPr lang="es-ES_tradnl" sz="900" dirty="0"/>
              <a:t> &amp; </a:t>
            </a:r>
            <a:r>
              <a:rPr lang="es-ES_tradnl" sz="900" dirty="0" err="1"/>
              <a:t>Analytics</a:t>
            </a:r>
            <a:endParaRPr lang="es-ES_tradnl" sz="900" b="1" dirty="0"/>
          </a:p>
          <a:p>
            <a:r>
              <a:rPr lang="es-ES_tradnl" sz="900" b="1" dirty="0"/>
              <a:t>Carlos Otero</a:t>
            </a:r>
            <a:endParaRPr lang="es-ES_tradnl" sz="900" dirty="0"/>
          </a:p>
        </p:txBody>
      </p:sp>
      <p:sp>
        <p:nvSpPr>
          <p:cNvPr id="27" name="2 Marcador de número de diapositiva">
            <a:extLst>
              <a:ext uri="{FF2B5EF4-FFF2-40B4-BE49-F238E27FC236}">
                <a16:creationId xmlns:a16="http://schemas.microsoft.com/office/drawing/2014/main" id="{1E1A2022-5F8D-4A39-A6A2-1F0BA72D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4892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6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26" name="Rectangle 50">
            <a:extLst>
              <a:ext uri="{FF2B5EF4-FFF2-40B4-BE49-F238E27FC236}">
                <a16:creationId xmlns:a16="http://schemas.microsoft.com/office/drawing/2014/main" id="{102AF7B2-AF31-4E3C-98F0-5668F89E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43" y="3333911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Marketing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Olivia Garcia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28" name="Rectangle 50">
            <a:extLst>
              <a:ext uri="{FF2B5EF4-FFF2-40B4-BE49-F238E27FC236}">
                <a16:creationId xmlns:a16="http://schemas.microsoft.com/office/drawing/2014/main" id="{86BC1B59-75EA-4837-8667-A56CA896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336281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_tradnl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Contact</a:t>
            </a:r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Center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Anna Caridad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17" name="TextBox 165">
            <a:extLst>
              <a:ext uri="{FF2B5EF4-FFF2-40B4-BE49-F238E27FC236}">
                <a16:creationId xmlns:a16="http://schemas.microsoft.com/office/drawing/2014/main" id="{2A1FF9D4-2D6A-489B-BAEA-C09C742FFFE2}"/>
              </a:ext>
            </a:extLst>
          </p:cNvPr>
          <p:cNvSpPr txBox="1">
            <a:spLocks/>
          </p:cNvSpPr>
          <p:nvPr/>
        </p:nvSpPr>
        <p:spPr bwMode="gray">
          <a:xfrm>
            <a:off x="755576" y="4369012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_tradnl" sz="900" dirty="0"/>
              <a:t>Valoraciones</a:t>
            </a:r>
            <a:endParaRPr lang="es-ES_tradnl" sz="900" b="1" dirty="0"/>
          </a:p>
        </p:txBody>
      </p:sp>
      <p:sp>
        <p:nvSpPr>
          <p:cNvPr id="22" name="TextBox 165">
            <a:extLst>
              <a:ext uri="{FF2B5EF4-FFF2-40B4-BE49-F238E27FC236}">
                <a16:creationId xmlns:a16="http://schemas.microsoft.com/office/drawing/2014/main" id="{F85647EB-CF39-46C2-9256-057F39017721}"/>
              </a:ext>
            </a:extLst>
          </p:cNvPr>
          <p:cNvSpPr txBox="1">
            <a:spLocks/>
          </p:cNvSpPr>
          <p:nvPr/>
        </p:nvSpPr>
        <p:spPr bwMode="gray">
          <a:xfrm>
            <a:off x="5583836" y="1733765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Gestión de Proyectos</a:t>
            </a:r>
          </a:p>
          <a:p>
            <a:r>
              <a:rPr lang="es-ES" sz="900" b="1" dirty="0"/>
              <a:t>Marcela Marquis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C509E83-A59D-4AC6-97AA-54039E800D0F}"/>
              </a:ext>
            </a:extLst>
          </p:cNvPr>
          <p:cNvCxnSpPr>
            <a:endCxn id="23" idx="0"/>
          </p:cNvCxnSpPr>
          <p:nvPr/>
        </p:nvCxnSpPr>
        <p:spPr>
          <a:xfrm rot="10800000" flipV="1">
            <a:off x="2081733" y="2564904"/>
            <a:ext cx="2505210" cy="82303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724E6B59-41DC-4319-93FF-D963A439B6B2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16200000" flipH="1">
            <a:off x="2286002" y="3755823"/>
            <a:ext cx="410443" cy="818980"/>
          </a:xfrm>
          <a:prstGeom prst="bentConnector3">
            <a:avLst>
              <a:gd name="adj1" fmla="val 452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F99857D-96DF-4FD1-A043-B5EAED278C15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1352893" y="4149080"/>
            <a:ext cx="728841" cy="21993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DB0C913F-A7B8-42CD-859B-17AC1DAB922D}"/>
              </a:ext>
            </a:extLst>
          </p:cNvPr>
          <p:cNvCxnSpPr>
            <a:endCxn id="22" idx="1"/>
          </p:cNvCxnSpPr>
          <p:nvPr/>
        </p:nvCxnSpPr>
        <p:spPr>
          <a:xfrm>
            <a:off x="4586943" y="2019843"/>
            <a:ext cx="9968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B5C0698-60F2-4C8F-941B-4646471F40B9}"/>
              </a:ext>
            </a:extLst>
          </p:cNvPr>
          <p:cNvCxnSpPr/>
          <p:nvPr/>
        </p:nvCxnSpPr>
        <p:spPr>
          <a:xfrm>
            <a:off x="4716016" y="1942622"/>
            <a:ext cx="0" cy="4062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ECE7357-8877-48C1-BFEA-35FBD8B9A2A4}"/>
              </a:ext>
            </a:extLst>
          </p:cNvPr>
          <p:cNvCxnSpPr/>
          <p:nvPr/>
        </p:nvCxnSpPr>
        <p:spPr>
          <a:xfrm>
            <a:off x="6595456" y="1942622"/>
            <a:ext cx="0" cy="4062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4024FBB8-A4FD-410F-B0F7-D7853D270347}"/>
              </a:ext>
            </a:extLst>
          </p:cNvPr>
          <p:cNvCxnSpPr/>
          <p:nvPr/>
        </p:nvCxnSpPr>
        <p:spPr>
          <a:xfrm>
            <a:off x="180304" y="4923449"/>
            <a:ext cx="5245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6EAACCE-D6DC-4463-B847-EF5C0C804D8F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1466705" y="3573882"/>
            <a:ext cx="1852724" cy="346865"/>
          </a:xfrm>
          <a:prstGeom prst="bentConnector2">
            <a:avLst/>
          </a:prstGeom>
          <a:ln w="381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6 Conector recto">
            <a:extLst>
              <a:ext uri="{FF2B5EF4-FFF2-40B4-BE49-F238E27FC236}">
                <a16:creationId xmlns:a16="http://schemas.microsoft.com/office/drawing/2014/main" id="{7D697CDA-BDFD-4241-9514-931396CA031D}"/>
              </a:ext>
            </a:extLst>
          </p:cNvPr>
          <p:cNvCxnSpPr>
            <a:cxnSpLocks/>
          </p:cNvCxnSpPr>
          <p:nvPr/>
        </p:nvCxnSpPr>
        <p:spPr>
          <a:xfrm>
            <a:off x="180304" y="3629475"/>
            <a:ext cx="414432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1 Título"/>
          <p:cNvSpPr>
            <a:spLocks noGrp="1"/>
          </p:cNvSpPr>
          <p:nvPr>
            <p:ph type="title"/>
          </p:nvPr>
        </p:nvSpPr>
        <p:spPr>
          <a:xfrm>
            <a:off x="594736" y="274713"/>
            <a:ext cx="8180063" cy="404663"/>
          </a:xfrm>
        </p:spPr>
        <p:txBody>
          <a:bodyPr/>
          <a:lstStyle/>
          <a:p>
            <a:r>
              <a:rPr lang="es-ES_tradnl" dirty="0"/>
              <a:t>DIRECCIÓN DE FINANZAS, ORGANIZACIÓN Y PROCESOS</a:t>
            </a:r>
          </a:p>
        </p:txBody>
      </p:sp>
      <p:pic>
        <p:nvPicPr>
          <p:cNvPr id="200" name="Picture 1" descr="C:\Users\ALFANEXT\Documents\Downloads\LOGO HA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760" y="1"/>
            <a:ext cx="777240" cy="1192000"/>
          </a:xfrm>
          <a:prstGeom prst="rect">
            <a:avLst/>
          </a:prstGeom>
          <a:noFill/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3AE60F9-5C18-4F6A-8704-F355E2E0962A}"/>
              </a:ext>
            </a:extLst>
          </p:cNvPr>
          <p:cNvCxnSpPr>
            <a:cxnSpLocks/>
          </p:cNvCxnSpPr>
          <p:nvPr/>
        </p:nvCxnSpPr>
        <p:spPr>
          <a:xfrm>
            <a:off x="4336166" y="114897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DA65A231-8730-446B-8B63-EC7ACA01D1BB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rot="16200000" flipH="1">
            <a:off x="5960205" y="-61921"/>
            <a:ext cx="618643" cy="3992268"/>
          </a:xfrm>
          <a:prstGeom prst="bentConnector3">
            <a:avLst>
              <a:gd name="adj1" fmla="val 515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6B946BC-CE37-4371-BC3B-C3650A2673C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rot="5400000" flipH="1" flipV="1">
            <a:off x="2171376" y="158336"/>
            <a:ext cx="635460" cy="356857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893316-DCA5-42E6-AA76-ADE7BBEB6604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rot="5400000" flipH="1" flipV="1">
            <a:off x="3176175" y="1169762"/>
            <a:ext cx="642087" cy="155234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5">
            <a:extLst>
              <a:ext uri="{FF2B5EF4-FFF2-40B4-BE49-F238E27FC236}">
                <a16:creationId xmlns:a16="http://schemas.microsoft.com/office/drawing/2014/main" id="{C9A5904E-9BF9-4DB3-83B3-CD00841E2CBD}"/>
              </a:ext>
            </a:extLst>
          </p:cNvPr>
          <p:cNvSpPr txBox="1">
            <a:spLocks/>
          </p:cNvSpPr>
          <p:nvPr/>
        </p:nvSpPr>
        <p:spPr bwMode="gray">
          <a:xfrm>
            <a:off x="3676076" y="829201"/>
            <a:ext cx="1194632" cy="795691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>
                <a:solidFill>
                  <a:prstClr val="white"/>
                </a:solidFill>
              </a:rPr>
              <a:t>Dirección de Finanzas, Organización y Procesos</a:t>
            </a:r>
          </a:p>
          <a:p>
            <a:r>
              <a:rPr lang="es-ES_tradnl" sz="900" b="1" dirty="0">
                <a:solidFill>
                  <a:prstClr val="white"/>
                </a:solidFill>
              </a:rPr>
              <a:t>Bárbara Zubiría</a:t>
            </a:r>
            <a:endParaRPr lang="es-ES_tradnl" sz="900" b="1" dirty="0"/>
          </a:p>
        </p:txBody>
      </p:sp>
      <p:sp>
        <p:nvSpPr>
          <p:cNvPr id="20" name="TextBox 165">
            <a:extLst>
              <a:ext uri="{FF2B5EF4-FFF2-40B4-BE49-F238E27FC236}">
                <a16:creationId xmlns:a16="http://schemas.microsoft.com/office/drawing/2014/main" id="{08A85343-55EB-4D5F-BAD0-5589A6417894}"/>
              </a:ext>
            </a:extLst>
          </p:cNvPr>
          <p:cNvSpPr txBox="1">
            <a:spLocks/>
          </p:cNvSpPr>
          <p:nvPr/>
        </p:nvSpPr>
        <p:spPr bwMode="gray">
          <a:xfrm>
            <a:off x="107504" y="2260352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Planificación, Control, Tesorería y Compras</a:t>
            </a:r>
            <a:endParaRPr lang="es-ES" sz="700" dirty="0"/>
          </a:p>
          <a:p>
            <a:r>
              <a:rPr lang="es-ES" sz="900" b="1" dirty="0"/>
              <a:t>Andrés Mena</a:t>
            </a:r>
            <a:endParaRPr lang="es-ES_tradnl" sz="900" dirty="0"/>
          </a:p>
        </p:txBody>
      </p:sp>
      <p:sp>
        <p:nvSpPr>
          <p:cNvPr id="22" name="TextBox 165">
            <a:extLst>
              <a:ext uri="{FF2B5EF4-FFF2-40B4-BE49-F238E27FC236}">
                <a16:creationId xmlns:a16="http://schemas.microsoft.com/office/drawing/2014/main" id="{A5EEFFEB-2ABA-470F-9E34-5B1ED771F774}"/>
              </a:ext>
            </a:extLst>
          </p:cNvPr>
          <p:cNvSpPr txBox="1">
            <a:spLocks/>
          </p:cNvSpPr>
          <p:nvPr/>
        </p:nvSpPr>
        <p:spPr bwMode="gray">
          <a:xfrm>
            <a:off x="4097490" y="2251660"/>
            <a:ext cx="1194632" cy="5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Contabilidad y Servicios Financieros Clientes </a:t>
            </a:r>
          </a:p>
          <a:p>
            <a:r>
              <a:rPr lang="es-ES" sz="900" b="1" dirty="0"/>
              <a:t>Roberto </a:t>
            </a:r>
            <a:r>
              <a:rPr lang="es-ES" sz="900" b="1" dirty="0" err="1"/>
              <a:t>Garvía</a:t>
            </a:r>
            <a:endParaRPr lang="es-ES_tradnl" sz="900" dirty="0"/>
          </a:p>
        </p:txBody>
      </p:sp>
      <p:sp>
        <p:nvSpPr>
          <p:cNvPr id="23" name="TextBox 165">
            <a:extLst>
              <a:ext uri="{FF2B5EF4-FFF2-40B4-BE49-F238E27FC236}">
                <a16:creationId xmlns:a16="http://schemas.microsoft.com/office/drawing/2014/main" id="{1F2EFEF0-550B-41D2-A8F9-2A9A87DE3C5C}"/>
              </a:ext>
            </a:extLst>
          </p:cNvPr>
          <p:cNvSpPr txBox="1">
            <a:spLocks/>
          </p:cNvSpPr>
          <p:nvPr/>
        </p:nvSpPr>
        <p:spPr bwMode="gray">
          <a:xfrm>
            <a:off x="5998140" y="2248796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Contabilidad y </a:t>
            </a:r>
            <a:r>
              <a:rPr lang="es-ES" sz="900" dirty="0" err="1"/>
              <a:t>Comisionamiento</a:t>
            </a:r>
            <a:r>
              <a:rPr lang="es-ES" sz="900" dirty="0"/>
              <a:t> Haya</a:t>
            </a:r>
          </a:p>
          <a:p>
            <a:r>
              <a:rPr lang="es-ES" sz="900" b="1" dirty="0"/>
              <a:t>Facundo Bacciadone</a:t>
            </a:r>
          </a:p>
        </p:txBody>
      </p:sp>
      <p:sp>
        <p:nvSpPr>
          <p:cNvPr id="24" name="TextBox 165">
            <a:extLst>
              <a:ext uri="{FF2B5EF4-FFF2-40B4-BE49-F238E27FC236}">
                <a16:creationId xmlns:a16="http://schemas.microsoft.com/office/drawing/2014/main" id="{0D677D2D-096F-4C0C-9937-D27889D9301E}"/>
              </a:ext>
            </a:extLst>
          </p:cNvPr>
          <p:cNvSpPr txBox="1">
            <a:spLocks/>
          </p:cNvSpPr>
          <p:nvPr/>
        </p:nvSpPr>
        <p:spPr bwMode="gray">
          <a:xfrm>
            <a:off x="2123728" y="2266979"/>
            <a:ext cx="1194632" cy="572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Homologación y Facturación Proveedores Clientes </a:t>
            </a:r>
            <a:r>
              <a:rPr lang="es-ES" sz="900" b="1" dirty="0"/>
              <a:t>Ana Delgado</a:t>
            </a:r>
            <a:endParaRPr lang="es-ES_tradnl" sz="900" dirty="0"/>
          </a:p>
        </p:txBody>
      </p:sp>
      <p:sp>
        <p:nvSpPr>
          <p:cNvPr id="17" name="2 Marcador de número de diapositiva">
            <a:extLst>
              <a:ext uri="{FF2B5EF4-FFF2-40B4-BE49-F238E27FC236}">
                <a16:creationId xmlns:a16="http://schemas.microsoft.com/office/drawing/2014/main" id="{F8EC2CD6-3BCC-4413-9647-7B8EAFB8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456" y="6453336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7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18" name="TextBox 165">
            <a:extLst>
              <a:ext uri="{FF2B5EF4-FFF2-40B4-BE49-F238E27FC236}">
                <a16:creationId xmlns:a16="http://schemas.microsoft.com/office/drawing/2014/main" id="{C7AE7A2A-D994-4C6C-A6E3-0DE2C52FAF55}"/>
              </a:ext>
            </a:extLst>
          </p:cNvPr>
          <p:cNvSpPr txBox="1">
            <a:spLocks/>
          </p:cNvSpPr>
          <p:nvPr/>
        </p:nvSpPr>
        <p:spPr bwMode="gray">
          <a:xfrm>
            <a:off x="425074" y="3140968"/>
            <a:ext cx="1194632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Control de Gestión Presupuestos y </a:t>
            </a:r>
            <a:r>
              <a:rPr lang="es-ES" sz="900" dirty="0" err="1"/>
              <a:t>Reporting</a:t>
            </a:r>
            <a:r>
              <a:rPr lang="es-ES" sz="900" dirty="0"/>
              <a:t> Corporativo</a:t>
            </a:r>
          </a:p>
          <a:p>
            <a:endParaRPr lang="es-ES" sz="900" dirty="0"/>
          </a:p>
          <a:p>
            <a:r>
              <a:rPr lang="es-ES" sz="900" dirty="0"/>
              <a:t>Pablo López</a:t>
            </a:r>
          </a:p>
          <a:p>
            <a:r>
              <a:rPr lang="es-ES" sz="900" dirty="0"/>
              <a:t>Teresa González</a:t>
            </a:r>
          </a:p>
          <a:p>
            <a:r>
              <a:rPr lang="es-ES" sz="900" dirty="0"/>
              <a:t>Melisa Madariaga</a:t>
            </a:r>
            <a:endParaRPr lang="es-ES_tradnl" sz="900" dirty="0"/>
          </a:p>
        </p:txBody>
      </p:sp>
      <p:sp>
        <p:nvSpPr>
          <p:cNvPr id="25" name="TextBox 165">
            <a:extLst>
              <a:ext uri="{FF2B5EF4-FFF2-40B4-BE49-F238E27FC236}">
                <a16:creationId xmlns:a16="http://schemas.microsoft.com/office/drawing/2014/main" id="{E4734982-7413-42B0-BF2A-1082B9B631D4}"/>
              </a:ext>
            </a:extLst>
          </p:cNvPr>
          <p:cNvSpPr txBox="1">
            <a:spLocks/>
          </p:cNvSpPr>
          <p:nvPr/>
        </p:nvSpPr>
        <p:spPr bwMode="gray">
          <a:xfrm>
            <a:off x="425074" y="4365104"/>
            <a:ext cx="1194632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Planificación Financiera y Control de Gestión Cuentas Clave</a:t>
            </a:r>
          </a:p>
          <a:p>
            <a:endParaRPr lang="es-ES" sz="900" dirty="0"/>
          </a:p>
          <a:p>
            <a:r>
              <a:rPr lang="es-ES" sz="900" dirty="0"/>
              <a:t>Borja Alameda</a:t>
            </a:r>
            <a:endParaRPr lang="es-ES_tradnl" sz="900" dirty="0"/>
          </a:p>
        </p:txBody>
      </p:sp>
      <p:cxnSp>
        <p:nvCxnSpPr>
          <p:cNvPr id="26" name="56 Conector recto">
            <a:extLst>
              <a:ext uri="{FF2B5EF4-FFF2-40B4-BE49-F238E27FC236}">
                <a16:creationId xmlns:a16="http://schemas.microsoft.com/office/drawing/2014/main" id="{D85D3DD4-D507-461D-A0D7-FB2C9759BFF9}"/>
              </a:ext>
            </a:extLst>
          </p:cNvPr>
          <p:cNvCxnSpPr>
            <a:cxnSpLocks/>
          </p:cNvCxnSpPr>
          <p:nvPr/>
        </p:nvCxnSpPr>
        <p:spPr>
          <a:xfrm>
            <a:off x="2218327" y="3955640"/>
            <a:ext cx="414432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56 Conector recto">
            <a:extLst>
              <a:ext uri="{FF2B5EF4-FFF2-40B4-BE49-F238E27FC236}">
                <a16:creationId xmlns:a16="http://schemas.microsoft.com/office/drawing/2014/main" id="{8E2060F9-7C91-413A-B2A0-B89A203BA166}"/>
              </a:ext>
            </a:extLst>
          </p:cNvPr>
          <p:cNvCxnSpPr>
            <a:cxnSpLocks/>
          </p:cNvCxnSpPr>
          <p:nvPr/>
        </p:nvCxnSpPr>
        <p:spPr>
          <a:xfrm>
            <a:off x="2218327" y="3238886"/>
            <a:ext cx="397561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50">
            <a:extLst>
              <a:ext uri="{FF2B5EF4-FFF2-40B4-BE49-F238E27FC236}">
                <a16:creationId xmlns:a16="http://schemas.microsoft.com/office/drawing/2014/main" id="{E08EE68E-403B-4C14-9ACF-4228EEC3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010" y="558912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Compras y Contratación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Javier González</a:t>
            </a: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51492232-4FE3-4EF4-A642-C4B616B1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408" y="298896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Homologación y Valoración Prov.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Rosa Monte</a:t>
            </a: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15422FB1-D796-4269-9036-8B5E23D5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408" y="3681238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Facturación Proveedores Clientes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REOs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Óscar Ramírez</a:t>
            </a:r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028810A1-2A21-4DB6-8185-DC66865DF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500" y="438747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Facturación Proveedores Clientes 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REDs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Joaquín Rodríguez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ACC1D695-C3B2-4D1B-9739-369780350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677" y="300704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Contabilidad Cajamar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Isabel de la Rosa</a:t>
            </a: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2E4AA7A0-88F1-4102-B499-701D17390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529" y="374955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Contabilidad Liberbank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Sofía Martínez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cxnSp>
        <p:nvCxnSpPr>
          <p:cNvPr id="36" name="56 Conector recto">
            <a:extLst>
              <a:ext uri="{FF2B5EF4-FFF2-40B4-BE49-F238E27FC236}">
                <a16:creationId xmlns:a16="http://schemas.microsoft.com/office/drawing/2014/main" id="{7C5BC9A5-2CF2-442F-BD55-39840ACAE75B}"/>
              </a:ext>
            </a:extLst>
          </p:cNvPr>
          <p:cNvCxnSpPr>
            <a:cxnSpLocks/>
          </p:cNvCxnSpPr>
          <p:nvPr/>
        </p:nvCxnSpPr>
        <p:spPr>
          <a:xfrm>
            <a:off x="6048532" y="3930924"/>
            <a:ext cx="414432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56 Conector recto">
            <a:extLst>
              <a:ext uri="{FF2B5EF4-FFF2-40B4-BE49-F238E27FC236}">
                <a16:creationId xmlns:a16="http://schemas.microsoft.com/office/drawing/2014/main" id="{59BB5F25-31DB-4A39-95BF-B65E66E5CAF6}"/>
              </a:ext>
            </a:extLst>
          </p:cNvPr>
          <p:cNvCxnSpPr>
            <a:cxnSpLocks/>
          </p:cNvCxnSpPr>
          <p:nvPr/>
        </p:nvCxnSpPr>
        <p:spPr>
          <a:xfrm>
            <a:off x="6048532" y="3214170"/>
            <a:ext cx="397561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56 Conector recto">
            <a:extLst>
              <a:ext uri="{FF2B5EF4-FFF2-40B4-BE49-F238E27FC236}">
                <a16:creationId xmlns:a16="http://schemas.microsoft.com/office/drawing/2014/main" id="{80591017-25C7-49DC-AFF3-05A5C64763F0}"/>
              </a:ext>
            </a:extLst>
          </p:cNvPr>
          <p:cNvCxnSpPr>
            <a:cxnSpLocks/>
          </p:cNvCxnSpPr>
          <p:nvPr/>
        </p:nvCxnSpPr>
        <p:spPr>
          <a:xfrm>
            <a:off x="6048532" y="4723012"/>
            <a:ext cx="421236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50">
            <a:extLst>
              <a:ext uri="{FF2B5EF4-FFF2-40B4-BE49-F238E27FC236}">
                <a16:creationId xmlns:a16="http://schemas.microsoft.com/office/drawing/2014/main" id="{2977BFE7-C833-4D09-8CCB-C3890EF76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761" y="2934503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Contabilidad Haya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Antonio Zafra</a:t>
            </a: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5ECB4DB1-BAF1-4FB2-B969-EC26BEBA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613" y="3677016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Comisionamiento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BBVA /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Cerberus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Michael López</a:t>
            </a:r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23D8828D-3040-4A9E-BCA9-2AD027844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613" y="436929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Comisionamiento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Sareb 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Angel C. Ureña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42" name="Rectangle 50">
            <a:extLst>
              <a:ext uri="{FF2B5EF4-FFF2-40B4-BE49-F238E27FC236}">
                <a16:creationId xmlns:a16="http://schemas.microsoft.com/office/drawing/2014/main" id="{53934FDA-F307-4CAC-9D7B-4AC927245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081" y="5048598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Comisionamiento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Cajamar / Liberbank / Bankia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Germán de Pradena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22F90B44-31A3-4BD4-8ABD-A14B9645A5D6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4974209" y="3911926"/>
            <a:ext cx="2503998" cy="341745"/>
          </a:xfrm>
          <a:prstGeom prst="bentConnector2">
            <a:avLst/>
          </a:prstGeom>
          <a:ln w="381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0">
            <a:extLst>
              <a:ext uri="{FF2B5EF4-FFF2-40B4-BE49-F238E27FC236}">
                <a16:creationId xmlns:a16="http://schemas.microsoft.com/office/drawing/2014/main" id="{B8915F19-A9CD-463F-9B06-D10A35733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618" y="443790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Contabilidad Apple y otras carteras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Cerberus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y pagos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Maica López</a:t>
            </a:r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CBA4F715-D080-41AA-A166-420F4D43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112" y="512625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Contabilidad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Divarian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Javier Romano</a:t>
            </a:r>
          </a:p>
        </p:txBody>
      </p:sp>
      <p:sp>
        <p:nvSpPr>
          <p:cNvPr id="49" name="Rectangle 50">
            <a:extLst>
              <a:ext uri="{FF2B5EF4-FFF2-40B4-BE49-F238E27FC236}">
                <a16:creationId xmlns:a16="http://schemas.microsoft.com/office/drawing/2014/main" id="{617CFFDA-1C3C-411B-86B1-8E2A03210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938" y="5866628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Reporting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Carteras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Cerberus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Miguel </a:t>
            </a:r>
            <a:r>
              <a:rPr lang="es-ES" sz="900" b="1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Mtez</a:t>
            </a:r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de Rioja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5B84F7D0-96FA-4BF1-886D-911FE1E00924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-1217634" y="4228676"/>
            <a:ext cx="3044582" cy="248706"/>
          </a:xfrm>
          <a:prstGeom prst="bentConnector2">
            <a:avLst/>
          </a:prstGeom>
          <a:ln w="381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08FB2C3B-02A2-4F30-8227-CDE40206294D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2634829" y="4401719"/>
            <a:ext cx="3314402" cy="18781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9EE3ADC-084B-4921-8E0A-A8310F44D19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198123" y="3293244"/>
            <a:ext cx="1735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69DF74D7-5948-4C70-9177-B145CC374A13}"/>
              </a:ext>
            </a:extLst>
          </p:cNvPr>
          <p:cNvCxnSpPr>
            <a:cxnSpLocks/>
          </p:cNvCxnSpPr>
          <p:nvPr/>
        </p:nvCxnSpPr>
        <p:spPr>
          <a:xfrm>
            <a:off x="4208558" y="4058533"/>
            <a:ext cx="1735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B66629D4-C6C9-434D-87C8-5574F62772A4}"/>
              </a:ext>
            </a:extLst>
          </p:cNvPr>
          <p:cNvCxnSpPr>
            <a:cxnSpLocks/>
          </p:cNvCxnSpPr>
          <p:nvPr/>
        </p:nvCxnSpPr>
        <p:spPr>
          <a:xfrm>
            <a:off x="4208558" y="4714260"/>
            <a:ext cx="1735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9BFCFA32-DE00-4781-95BA-96E401CBE45C}"/>
              </a:ext>
            </a:extLst>
          </p:cNvPr>
          <p:cNvCxnSpPr>
            <a:cxnSpLocks/>
          </p:cNvCxnSpPr>
          <p:nvPr/>
        </p:nvCxnSpPr>
        <p:spPr>
          <a:xfrm>
            <a:off x="4208558" y="5437280"/>
            <a:ext cx="1735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65">
            <a:extLst>
              <a:ext uri="{FF2B5EF4-FFF2-40B4-BE49-F238E27FC236}">
                <a16:creationId xmlns:a16="http://schemas.microsoft.com/office/drawing/2014/main" id="{8A0A7FBA-9E52-437D-BD27-0D1727F8E6FE}"/>
              </a:ext>
            </a:extLst>
          </p:cNvPr>
          <p:cNvSpPr txBox="1">
            <a:spLocks/>
          </p:cNvSpPr>
          <p:nvPr/>
        </p:nvSpPr>
        <p:spPr bwMode="gray">
          <a:xfrm>
            <a:off x="7668344" y="2243535"/>
            <a:ext cx="1194632" cy="56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Organización y Calidad de Procesos </a:t>
            </a:r>
          </a:p>
          <a:p>
            <a:r>
              <a:rPr lang="es-ES" sz="900" b="1" dirty="0"/>
              <a:t>José Espejo</a:t>
            </a:r>
            <a:endParaRPr lang="es-ES_tradnl" sz="900" dirty="0"/>
          </a:p>
        </p:txBody>
      </p:sp>
    </p:spTree>
    <p:extLst>
      <p:ext uri="{BB962C8B-B14F-4D97-AF65-F5344CB8AC3E}">
        <p14:creationId xmlns:p14="http://schemas.microsoft.com/office/powerpoint/2010/main" val="81402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5B2EDBF-727A-4755-8EFD-B599D9FB43B6}"/>
              </a:ext>
            </a:extLst>
          </p:cNvPr>
          <p:cNvCxnSpPr>
            <a:cxnSpLocks/>
          </p:cNvCxnSpPr>
          <p:nvPr/>
        </p:nvCxnSpPr>
        <p:spPr>
          <a:xfrm>
            <a:off x="1632701" y="3710873"/>
            <a:ext cx="0" cy="878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5EED109-0F8C-40C1-8432-573F05992990}"/>
              </a:ext>
            </a:extLst>
          </p:cNvPr>
          <p:cNvCxnSpPr>
            <a:cxnSpLocks/>
          </p:cNvCxnSpPr>
          <p:nvPr/>
        </p:nvCxnSpPr>
        <p:spPr>
          <a:xfrm>
            <a:off x="3557384" y="3722494"/>
            <a:ext cx="0" cy="392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CEAF0EB-71B0-47CB-A3FA-499CFDA1E4FD}"/>
              </a:ext>
            </a:extLst>
          </p:cNvPr>
          <p:cNvCxnSpPr>
            <a:cxnSpLocks/>
          </p:cNvCxnSpPr>
          <p:nvPr/>
        </p:nvCxnSpPr>
        <p:spPr>
          <a:xfrm>
            <a:off x="5767372" y="3727518"/>
            <a:ext cx="0" cy="398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5B9C450-90C5-4FC8-9E61-635C800E205A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>
            <a:off x="4793241" y="2348880"/>
            <a:ext cx="5400" cy="952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52 Conector recto">
            <a:extLst>
              <a:ext uri="{FF2B5EF4-FFF2-40B4-BE49-F238E27FC236}">
                <a16:creationId xmlns:a16="http://schemas.microsoft.com/office/drawing/2014/main" id="{4D16033C-A501-482E-89C9-DC7C220635C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653385" y="3717442"/>
            <a:ext cx="4125968" cy="368592"/>
          </a:xfrm>
          <a:prstGeom prst="bentConnector2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50">
            <a:extLst>
              <a:ext uri="{FF2B5EF4-FFF2-40B4-BE49-F238E27FC236}">
                <a16:creationId xmlns:a16="http://schemas.microsoft.com/office/drawing/2014/main" id="{E9A27857-EFAE-40D5-B2AA-2FBEDBB5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753" y="408603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Venta Institucional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Esther Camaño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22" name="Rectangle 50">
            <a:extLst>
              <a:ext uri="{FF2B5EF4-FFF2-40B4-BE49-F238E27FC236}">
                <a16:creationId xmlns:a16="http://schemas.microsoft.com/office/drawing/2014/main" id="{FE6CCD93-7213-465D-B637-77283CE6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097" y="4105941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Obra Nueva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Nicolás Alcíbar</a:t>
            </a:r>
          </a:p>
        </p:txBody>
      </p:sp>
      <p:sp>
        <p:nvSpPr>
          <p:cNvPr id="30" name="1 Título">
            <a:extLst>
              <a:ext uri="{FF2B5EF4-FFF2-40B4-BE49-F238E27FC236}">
                <a16:creationId xmlns:a16="http://schemas.microsoft.com/office/drawing/2014/main" id="{8AFF6628-1434-4C13-9F94-9868FAA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6" y="181126"/>
            <a:ext cx="8180063" cy="743217"/>
          </a:xfrm>
        </p:spPr>
        <p:txBody>
          <a:bodyPr/>
          <a:lstStyle/>
          <a:p>
            <a:r>
              <a:rPr lang="es-ES_tradnl" dirty="0"/>
              <a:t>DIRECCIÓN NEGOCIO INMOBILIARIO</a:t>
            </a:r>
            <a:br>
              <a:rPr lang="es-ES_tradnl" dirty="0"/>
            </a:br>
            <a:r>
              <a:rPr lang="es-ES_tradnl" dirty="0"/>
              <a:t>DIRECCION PRODUCTOS INMOBILIARIOS</a:t>
            </a:r>
            <a:endParaRPr lang="es-E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5EC0310-F2BD-453A-9AB1-B702D67F9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165">
            <a:extLst>
              <a:ext uri="{FF2B5EF4-FFF2-40B4-BE49-F238E27FC236}">
                <a16:creationId xmlns:a16="http://schemas.microsoft.com/office/drawing/2014/main" id="{E10B9F22-260D-483F-AC93-986E02CD0BD5}"/>
              </a:ext>
            </a:extLst>
          </p:cNvPr>
          <p:cNvSpPr txBox="1">
            <a:spLocks/>
          </p:cNvSpPr>
          <p:nvPr/>
        </p:nvSpPr>
        <p:spPr bwMode="gray">
          <a:xfrm>
            <a:off x="4201041" y="2728487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/>
              <a:t>Dirección Productos Inmobiliarios</a:t>
            </a:r>
            <a:endParaRPr lang="es-ES_tradnl" sz="900" b="1" dirty="0"/>
          </a:p>
        </p:txBody>
      </p:sp>
      <p:sp>
        <p:nvSpPr>
          <p:cNvPr id="38" name="2 Marcador de número de diapositiva">
            <a:extLst>
              <a:ext uri="{FF2B5EF4-FFF2-40B4-BE49-F238E27FC236}">
                <a16:creationId xmlns:a16="http://schemas.microsoft.com/office/drawing/2014/main" id="{45F1F151-42A9-486F-A466-E3385EF6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2448" y="634103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8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32" name="TextBox 169">
            <a:extLst>
              <a:ext uri="{FF2B5EF4-FFF2-40B4-BE49-F238E27FC236}">
                <a16:creationId xmlns:a16="http://schemas.microsoft.com/office/drawing/2014/main" id="{C35AB57B-365E-4A69-A7A5-C4B8C80FDDCE}"/>
              </a:ext>
            </a:extLst>
          </p:cNvPr>
          <p:cNvSpPr txBox="1">
            <a:spLocks/>
          </p:cNvSpPr>
          <p:nvPr/>
        </p:nvSpPr>
        <p:spPr bwMode="gray">
          <a:xfrm>
            <a:off x="4201041" y="1742498"/>
            <a:ext cx="1184400" cy="606382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/>
              <a:t>Dirección Negocio</a:t>
            </a:r>
          </a:p>
          <a:p>
            <a:r>
              <a:rPr lang="es-ES_tradnl" sz="900" dirty="0"/>
              <a:t> Inmobiliario</a:t>
            </a:r>
          </a:p>
          <a:p>
            <a:r>
              <a:rPr lang="es-ES_tradnl" sz="900" b="1" dirty="0"/>
              <a:t>Juan Lostao</a:t>
            </a:r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33559075-B1BC-4804-9A84-581229EFD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01" y="4079442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Suelos y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Wips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Alvaro Escribano</a:t>
            </a: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F598F22E-DB0E-4E05-8584-88A7BF8FF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752" y="4079442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Terciario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Pablo Fernández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E387A36-145A-4B23-B8D6-F925112CDF34}"/>
              </a:ext>
            </a:extLst>
          </p:cNvPr>
          <p:cNvCxnSpPr>
            <a:cxnSpLocks/>
          </p:cNvCxnSpPr>
          <p:nvPr/>
        </p:nvCxnSpPr>
        <p:spPr>
          <a:xfrm>
            <a:off x="1615011" y="3716683"/>
            <a:ext cx="29737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8C9ADB8-BF28-434A-AA2C-1D5A4768BFB9}"/>
              </a:ext>
            </a:extLst>
          </p:cNvPr>
          <p:cNvCxnSpPr>
            <a:cxnSpLocks/>
          </p:cNvCxnSpPr>
          <p:nvPr/>
        </p:nvCxnSpPr>
        <p:spPr>
          <a:xfrm>
            <a:off x="4786621" y="3300887"/>
            <a:ext cx="0" cy="415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1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82C1EFA-554A-48D4-9FBA-BBF958E5925D}"/>
              </a:ext>
            </a:extLst>
          </p:cNvPr>
          <p:cNvCxnSpPr>
            <a:cxnSpLocks/>
          </p:cNvCxnSpPr>
          <p:nvPr/>
        </p:nvCxnSpPr>
        <p:spPr>
          <a:xfrm flipH="1">
            <a:off x="4310882" y="1633859"/>
            <a:ext cx="1752934" cy="10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5EED109-0F8C-40C1-8432-573F05992990}"/>
              </a:ext>
            </a:extLst>
          </p:cNvPr>
          <p:cNvCxnSpPr>
            <a:cxnSpLocks/>
          </p:cNvCxnSpPr>
          <p:nvPr/>
        </p:nvCxnSpPr>
        <p:spPr>
          <a:xfrm>
            <a:off x="4294704" y="2132856"/>
            <a:ext cx="10286" cy="880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CEAF0EB-71B0-47CB-A3FA-499CFDA1E4FD}"/>
              </a:ext>
            </a:extLst>
          </p:cNvPr>
          <p:cNvCxnSpPr>
            <a:cxnSpLocks/>
          </p:cNvCxnSpPr>
          <p:nvPr/>
        </p:nvCxnSpPr>
        <p:spPr>
          <a:xfrm>
            <a:off x="6113104" y="2608525"/>
            <a:ext cx="0" cy="398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7D9E242F-2F80-418B-B378-ED55027A2A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59039" y="4786503"/>
            <a:ext cx="3455840" cy="16701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5B9C450-90C5-4FC8-9E61-635C800E205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300104" y="1515102"/>
            <a:ext cx="1212" cy="1067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56 Conector recto">
            <a:extLst>
              <a:ext uri="{FF2B5EF4-FFF2-40B4-BE49-F238E27FC236}">
                <a16:creationId xmlns:a16="http://schemas.microsoft.com/office/drawing/2014/main" id="{CF2CF98A-C83F-43BF-A0B2-EFEBA17E2A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1208" y="2616914"/>
            <a:ext cx="2960848" cy="292004"/>
          </a:xfrm>
          <a:prstGeom prst="bentConnector2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52 Conector recto">
            <a:extLst>
              <a:ext uri="{FF2B5EF4-FFF2-40B4-BE49-F238E27FC236}">
                <a16:creationId xmlns:a16="http://schemas.microsoft.com/office/drawing/2014/main" id="{4D16033C-A501-482E-89C9-DC7C220635CD}"/>
              </a:ext>
            </a:extLst>
          </p:cNvPr>
          <p:cNvCxnSpPr>
            <a:cxnSpLocks/>
          </p:cNvCxnSpPr>
          <p:nvPr/>
        </p:nvCxnSpPr>
        <p:spPr>
          <a:xfrm>
            <a:off x="4334464" y="2621419"/>
            <a:ext cx="3528368" cy="562203"/>
          </a:xfrm>
          <a:prstGeom prst="bentConnector3">
            <a:avLst>
              <a:gd name="adj1" fmla="val 99737"/>
            </a:avLst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50">
            <a:extLst>
              <a:ext uri="{FF2B5EF4-FFF2-40B4-BE49-F238E27FC236}">
                <a16:creationId xmlns:a16="http://schemas.microsoft.com/office/drawing/2014/main" id="{E9A27857-EFAE-40D5-B2AA-2FBEDBB5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232" y="272465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Gestión de Ofertas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Ernesto Just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22" name="Rectangle 50">
            <a:extLst>
              <a:ext uri="{FF2B5EF4-FFF2-40B4-BE49-F238E27FC236}">
                <a16:creationId xmlns:a16="http://schemas.microsoft.com/office/drawing/2014/main" id="{FE6CCD93-7213-465D-B637-77283CE6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050" y="272436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APIs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I</a:t>
            </a:r>
            <a:r>
              <a:rPr lang="es-ES" sz="900" b="1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saac</a:t>
            </a:r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Lopez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30" name="1 Título">
            <a:extLst>
              <a:ext uri="{FF2B5EF4-FFF2-40B4-BE49-F238E27FC236}">
                <a16:creationId xmlns:a16="http://schemas.microsoft.com/office/drawing/2014/main" id="{8AFF6628-1434-4C13-9F94-9868FAA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87" y="116632"/>
            <a:ext cx="8180063" cy="743217"/>
          </a:xfrm>
        </p:spPr>
        <p:txBody>
          <a:bodyPr/>
          <a:lstStyle/>
          <a:p>
            <a:r>
              <a:rPr lang="es-ES_tradnl" dirty="0"/>
              <a:t>DIRECCIÓN NEGOCIO INMOBILIARIO</a:t>
            </a:r>
            <a:br>
              <a:rPr lang="es-ES_tradnl" dirty="0"/>
            </a:br>
            <a:r>
              <a:rPr lang="es-ES_tradnl" dirty="0"/>
              <a:t>DIRECCION COMERCIAL INMOBILIARIA</a:t>
            </a:r>
            <a:endParaRPr lang="es-E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5EC0310-F2BD-453A-9AB1-B702D67F9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165">
            <a:extLst>
              <a:ext uri="{FF2B5EF4-FFF2-40B4-BE49-F238E27FC236}">
                <a16:creationId xmlns:a16="http://schemas.microsoft.com/office/drawing/2014/main" id="{E10B9F22-260D-483F-AC93-986E02CD0BD5}"/>
              </a:ext>
            </a:extLst>
          </p:cNvPr>
          <p:cNvSpPr txBox="1">
            <a:spLocks/>
          </p:cNvSpPr>
          <p:nvPr/>
        </p:nvSpPr>
        <p:spPr bwMode="gray">
          <a:xfrm>
            <a:off x="3707904" y="1821918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/>
              <a:t>Dirección Comercial Inmobiliaria</a:t>
            </a:r>
          </a:p>
          <a:p>
            <a:r>
              <a:rPr lang="es-ES" sz="900" b="1" dirty="0"/>
              <a:t>María Alcorta</a:t>
            </a:r>
            <a:endParaRPr lang="es-ES_tradnl" sz="900" b="1" dirty="0"/>
          </a:p>
        </p:txBody>
      </p:sp>
      <p:sp>
        <p:nvSpPr>
          <p:cNvPr id="38" name="2 Marcador de número de diapositiva">
            <a:extLst>
              <a:ext uri="{FF2B5EF4-FFF2-40B4-BE49-F238E27FC236}">
                <a16:creationId xmlns:a16="http://schemas.microsoft.com/office/drawing/2014/main" id="{45F1F151-42A9-486F-A466-E3385EF6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2448" y="6341038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9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32" name="TextBox 169">
            <a:extLst>
              <a:ext uri="{FF2B5EF4-FFF2-40B4-BE49-F238E27FC236}">
                <a16:creationId xmlns:a16="http://schemas.microsoft.com/office/drawing/2014/main" id="{C35AB57B-365E-4A69-A7A5-C4B8C80FDDCE}"/>
              </a:ext>
            </a:extLst>
          </p:cNvPr>
          <p:cNvSpPr txBox="1">
            <a:spLocks/>
          </p:cNvSpPr>
          <p:nvPr/>
        </p:nvSpPr>
        <p:spPr bwMode="gray">
          <a:xfrm>
            <a:off x="3707904" y="908720"/>
            <a:ext cx="1184400" cy="606382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900" dirty="0"/>
              <a:t>Dirección Negocio</a:t>
            </a:r>
          </a:p>
          <a:p>
            <a:r>
              <a:rPr lang="es-ES_tradnl" sz="900" dirty="0"/>
              <a:t> Inmobiliario</a:t>
            </a:r>
          </a:p>
          <a:p>
            <a:r>
              <a:rPr lang="es-ES_tradnl" sz="900" b="1" dirty="0"/>
              <a:t>Juan Lostao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4FC3DA54-7FA8-4C26-A0FA-183D3A9C61A4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-19047" y="4613149"/>
            <a:ext cx="3455840" cy="16701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56 Conector recto">
            <a:extLst>
              <a:ext uri="{FF2B5EF4-FFF2-40B4-BE49-F238E27FC236}">
                <a16:creationId xmlns:a16="http://schemas.microsoft.com/office/drawing/2014/main" id="{97F38D9B-B74B-438C-B2CE-9BF0E8593BA8}"/>
              </a:ext>
            </a:extLst>
          </p:cNvPr>
          <p:cNvCxnSpPr>
            <a:cxnSpLocks/>
          </p:cNvCxnSpPr>
          <p:nvPr/>
        </p:nvCxnSpPr>
        <p:spPr>
          <a:xfrm>
            <a:off x="1618563" y="4369562"/>
            <a:ext cx="216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56 Conector recto">
            <a:extLst>
              <a:ext uri="{FF2B5EF4-FFF2-40B4-BE49-F238E27FC236}">
                <a16:creationId xmlns:a16="http://schemas.microsoft.com/office/drawing/2014/main" id="{8C4045AD-8C61-4BC4-9833-059B8994256D}"/>
              </a:ext>
            </a:extLst>
          </p:cNvPr>
          <p:cNvCxnSpPr>
            <a:cxnSpLocks/>
          </p:cNvCxnSpPr>
          <p:nvPr/>
        </p:nvCxnSpPr>
        <p:spPr>
          <a:xfrm>
            <a:off x="1625367" y="3652808"/>
            <a:ext cx="19232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56 Conector recto">
            <a:extLst>
              <a:ext uri="{FF2B5EF4-FFF2-40B4-BE49-F238E27FC236}">
                <a16:creationId xmlns:a16="http://schemas.microsoft.com/office/drawing/2014/main" id="{2F349608-3263-4783-AE21-05003517294C}"/>
              </a:ext>
            </a:extLst>
          </p:cNvPr>
          <p:cNvCxnSpPr>
            <a:cxnSpLocks/>
          </p:cNvCxnSpPr>
          <p:nvPr/>
        </p:nvCxnSpPr>
        <p:spPr>
          <a:xfrm>
            <a:off x="1625367" y="5161650"/>
            <a:ext cx="216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A0DF08B-14ED-4FF2-8C0F-97188027F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60" y="3373141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Bankia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Patricia Sanz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4E846B5A-F693-4045-ADF9-D6FD54B08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212" y="411565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Cajamar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Francisco Alonso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CD3D6E22-C067-4D3C-9795-F2DA175A0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380" y="4816508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Liberbank</a:t>
            </a:r>
            <a:endParaRPr lang="es-ES_tradnl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José J. Martínez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9D897F14-8F33-4B25-9F94-B0F41FA62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12" y="546513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Sareb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Laura Martín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B9154C9F-DF83-4F42-BB54-CEDB39FA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380" y="6138376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BBVA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Daniel Tacero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cxnSp>
        <p:nvCxnSpPr>
          <p:cNvPr id="56" name="56 Conector recto">
            <a:extLst>
              <a:ext uri="{FF2B5EF4-FFF2-40B4-BE49-F238E27FC236}">
                <a16:creationId xmlns:a16="http://schemas.microsoft.com/office/drawing/2014/main" id="{ACEAAF9A-3009-44AB-8F2A-D454B29FEDF6}"/>
              </a:ext>
            </a:extLst>
          </p:cNvPr>
          <p:cNvCxnSpPr>
            <a:cxnSpLocks/>
          </p:cNvCxnSpPr>
          <p:nvPr/>
        </p:nvCxnSpPr>
        <p:spPr>
          <a:xfrm>
            <a:off x="1613529" y="5731591"/>
            <a:ext cx="216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ectangle 50">
            <a:extLst>
              <a:ext uri="{FF2B5EF4-FFF2-40B4-BE49-F238E27FC236}">
                <a16:creationId xmlns:a16="http://schemas.microsoft.com/office/drawing/2014/main" id="{33559075-B1BC-4804-9A84-581229EFD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72436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Responsables Comercial Clientes</a:t>
            </a: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F598F22E-DB0E-4E05-8584-88A7BF8FF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933" y="2741209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Direcciones Territoriales</a:t>
            </a:r>
          </a:p>
        </p:txBody>
      </p:sp>
      <p:cxnSp>
        <p:nvCxnSpPr>
          <p:cNvPr id="68" name="56 Conector recto">
            <a:extLst>
              <a:ext uri="{FF2B5EF4-FFF2-40B4-BE49-F238E27FC236}">
                <a16:creationId xmlns:a16="http://schemas.microsoft.com/office/drawing/2014/main" id="{988FE66F-C964-48DB-A652-EF0C7848250E}"/>
              </a:ext>
            </a:extLst>
          </p:cNvPr>
          <p:cNvCxnSpPr>
            <a:cxnSpLocks/>
          </p:cNvCxnSpPr>
          <p:nvPr/>
        </p:nvCxnSpPr>
        <p:spPr>
          <a:xfrm>
            <a:off x="4111660" y="4423064"/>
            <a:ext cx="216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56 Conector recto">
            <a:extLst>
              <a:ext uri="{FF2B5EF4-FFF2-40B4-BE49-F238E27FC236}">
                <a16:creationId xmlns:a16="http://schemas.microsoft.com/office/drawing/2014/main" id="{0C72168F-82D3-41FB-BBF4-090390E3F420}"/>
              </a:ext>
            </a:extLst>
          </p:cNvPr>
          <p:cNvCxnSpPr>
            <a:cxnSpLocks/>
          </p:cNvCxnSpPr>
          <p:nvPr/>
        </p:nvCxnSpPr>
        <p:spPr>
          <a:xfrm>
            <a:off x="4118464" y="3706310"/>
            <a:ext cx="19232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56 Conector recto">
            <a:extLst>
              <a:ext uri="{FF2B5EF4-FFF2-40B4-BE49-F238E27FC236}">
                <a16:creationId xmlns:a16="http://schemas.microsoft.com/office/drawing/2014/main" id="{5607E2CA-209A-4B4B-BCB1-ECAFBA70843C}"/>
              </a:ext>
            </a:extLst>
          </p:cNvPr>
          <p:cNvCxnSpPr>
            <a:cxnSpLocks/>
          </p:cNvCxnSpPr>
          <p:nvPr/>
        </p:nvCxnSpPr>
        <p:spPr>
          <a:xfrm>
            <a:off x="4118464" y="5215152"/>
            <a:ext cx="216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50">
            <a:extLst>
              <a:ext uri="{FF2B5EF4-FFF2-40B4-BE49-F238E27FC236}">
                <a16:creationId xmlns:a16="http://schemas.microsoft.com/office/drawing/2014/main" id="{4C2E12DE-3B02-4EAD-9DF5-5EB4BE86D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3457" y="3426643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DTLevante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Javier Gracia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72" name="Rectangle 50">
            <a:extLst>
              <a:ext uri="{FF2B5EF4-FFF2-40B4-BE49-F238E27FC236}">
                <a16:creationId xmlns:a16="http://schemas.microsoft.com/office/drawing/2014/main" id="{60AB1774-B9E9-49FF-A14A-824FAC4F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309" y="4169156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DT Centro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Jorge Dominguez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73" name="Rectangle 50">
            <a:extLst>
              <a:ext uri="{FF2B5EF4-FFF2-40B4-BE49-F238E27FC236}">
                <a16:creationId xmlns:a16="http://schemas.microsoft.com/office/drawing/2014/main" id="{0AF46B77-F38D-4366-A2A0-29F99F5E1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477" y="487001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DT Andalucía</a:t>
            </a:r>
            <a:endParaRPr lang="es-ES_tradnl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Raúl Navarro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sp>
        <p:nvSpPr>
          <p:cNvPr id="74" name="Rectangle 50">
            <a:extLst>
              <a:ext uri="{FF2B5EF4-FFF2-40B4-BE49-F238E27FC236}">
                <a16:creationId xmlns:a16="http://schemas.microsoft.com/office/drawing/2014/main" id="{0116E45F-9E73-465E-93D8-D16A828C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704" y="553252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DT Noreste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Elizabeth Maurizot</a:t>
            </a:r>
          </a:p>
        </p:txBody>
      </p:sp>
      <p:sp>
        <p:nvSpPr>
          <p:cNvPr id="75" name="Rectangle 50">
            <a:extLst>
              <a:ext uri="{FF2B5EF4-FFF2-40B4-BE49-F238E27FC236}">
                <a16:creationId xmlns:a16="http://schemas.microsoft.com/office/drawing/2014/main" id="{BBC03310-4496-4CDA-8D2E-5B07102EB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477" y="6191878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DT Norte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Borja Izquierdo</a:t>
            </a:r>
          </a:p>
        </p:txBody>
      </p:sp>
      <p:cxnSp>
        <p:nvCxnSpPr>
          <p:cNvPr id="76" name="56 Conector recto">
            <a:extLst>
              <a:ext uri="{FF2B5EF4-FFF2-40B4-BE49-F238E27FC236}">
                <a16:creationId xmlns:a16="http://schemas.microsoft.com/office/drawing/2014/main" id="{07707D49-42EB-4F2D-8457-44DD41947F39}"/>
              </a:ext>
            </a:extLst>
          </p:cNvPr>
          <p:cNvCxnSpPr>
            <a:cxnSpLocks/>
          </p:cNvCxnSpPr>
          <p:nvPr/>
        </p:nvCxnSpPr>
        <p:spPr>
          <a:xfrm>
            <a:off x="4103452" y="5818720"/>
            <a:ext cx="216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50">
            <a:extLst>
              <a:ext uri="{FF2B5EF4-FFF2-40B4-BE49-F238E27FC236}">
                <a16:creationId xmlns:a16="http://schemas.microsoft.com/office/drawing/2014/main" id="{0C9F7788-1601-4B4C-AD3D-790E2EBB3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14" y="1365935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Planificación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Comercial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88FCD41-03EB-43B5-85C0-098C7D9B3EA9}"/>
              </a:ext>
            </a:extLst>
          </p:cNvPr>
          <p:cNvCxnSpPr/>
          <p:nvPr/>
        </p:nvCxnSpPr>
        <p:spPr>
          <a:xfrm>
            <a:off x="3174129" y="1644837"/>
            <a:ext cx="11535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50">
            <a:extLst>
              <a:ext uri="{FF2B5EF4-FFF2-40B4-BE49-F238E27FC236}">
                <a16:creationId xmlns:a16="http://schemas.microsoft.com/office/drawing/2014/main" id="{7A1610B3-B586-452B-AB88-04AE328F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115" y="141914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Seguimiento de Canales y Calidad Comercial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Teresa M. </a:t>
            </a:r>
            <a:r>
              <a:rPr lang="es-ES" sz="900" b="1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Peñato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875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58340</TotalTime>
  <Words>1586</Words>
  <Application>Microsoft Office PowerPoint</Application>
  <PresentationFormat>Presentación en pantalla (4:3)</PresentationFormat>
  <Paragraphs>728</Paragraphs>
  <Slides>27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Calibri</vt:lpstr>
      <vt:lpstr>Lato Light</vt:lpstr>
      <vt:lpstr>Open Sans Light</vt:lpstr>
      <vt:lpstr>Wingdings</vt:lpstr>
      <vt:lpstr>Tema de Office</vt:lpstr>
      <vt:lpstr>2_Tema de Office</vt:lpstr>
      <vt:lpstr>Presentación de PowerPoint</vt:lpstr>
      <vt:lpstr>VISION GENERAL DE LA ORGANIZACIÓN</vt:lpstr>
      <vt:lpstr>AUDITORÍA Y CUMPLIMIENTO</vt:lpstr>
      <vt:lpstr>ASESORÍA JURÍDICA Y RELACIONES INSTITUCIONALES</vt:lpstr>
      <vt:lpstr>TRANSFORMACIÓN</vt:lpstr>
      <vt:lpstr>DESARROLLO DE NEGOCIO, ADVISORY SERVICES</vt:lpstr>
      <vt:lpstr>DIRECCIÓN DE FINANZAS, ORGANIZACIÓN Y PROCESOS</vt:lpstr>
      <vt:lpstr>DIRECCIÓN NEGOCIO INMOBILIARIO DIRECCION PRODUCTOS INMOBILIARIOS</vt:lpstr>
      <vt:lpstr>DIRECCIÓN NEGOCIO INMOBILIARIO DIRECCION COMERCIAL INMOBILIARIA</vt:lpstr>
      <vt:lpstr>DIRECCIÓN NEGOCIO INMOBILIARIO DESARROLLO INMOBILIARIO</vt:lpstr>
      <vt:lpstr>DIRECCIÓN NEGOCIO INMOBILIARIO  GESTIÓN DE CUENTAS CLAVE</vt:lpstr>
      <vt:lpstr>HAYA TITULIZACIÓN</vt:lpstr>
      <vt:lpstr>REAL ESTATE ASSET MANAGEMENT (1/5)</vt:lpstr>
      <vt:lpstr>REAL ESTATE ASSET MANAGEMENT (2/5)</vt:lpstr>
      <vt:lpstr>REAL ESTATE ASSET MANAGEMENT (3/5)</vt:lpstr>
      <vt:lpstr>REAL ESTATE ASSET MANAGEMENT (4/5)</vt:lpstr>
      <vt:lpstr>REAL ESTATE ASSET MANAGEMENT (5/5)</vt:lpstr>
      <vt:lpstr>SERVICIOS DE DEUDA (1/2)</vt:lpstr>
      <vt:lpstr>SERVICIOS DE DEUDA (2/2)</vt:lpstr>
      <vt:lpstr>RENTAL ASSET MANAGEMENT</vt:lpstr>
      <vt:lpstr>SERVICING PORTFOLIOS CERBERUS (1/3)</vt:lpstr>
      <vt:lpstr>SERVICING PORTFOLIOS CERBERUS (2/3)</vt:lpstr>
      <vt:lpstr>SERVICING PORTFOLIOS CERBERUS (3/3)</vt:lpstr>
      <vt:lpstr>TECNOLOGÍAS DE LA INFORMACIÓN (1/2) </vt:lpstr>
      <vt:lpstr>TECNOLOGÍAS DE LA INFORMACIÓN (2/2) </vt:lpstr>
      <vt:lpstr>RECURSOS HUMANOS Y SERVICIOS GENERALES</vt:lpstr>
      <vt:lpstr>* * *</vt:lpstr>
    </vt:vector>
  </TitlesOfParts>
  <Company>Caja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Caja Madrid</dc:creator>
  <cp:lastModifiedBy>Ana Illanes Cortes</cp:lastModifiedBy>
  <cp:revision>1736</cp:revision>
  <cp:lastPrinted>2020-02-07T10:41:10Z</cp:lastPrinted>
  <dcterms:created xsi:type="dcterms:W3CDTF">2013-09-11T07:19:45Z</dcterms:created>
  <dcterms:modified xsi:type="dcterms:W3CDTF">2020-12-02T09:25:40Z</dcterms:modified>
</cp:coreProperties>
</file>