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757"/>
    <a:srgbClr val="FA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 varScale="1">
        <p:scale>
          <a:sx n="55" d="100"/>
          <a:sy n="55" d="100"/>
        </p:scale>
        <p:origin x="154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84D2E-671C-4E74-AE92-58FBE47AF432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4FEF3-CF7E-4546-A388-CD410C5B07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22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55CB-BCEA-40F5-976D-45A8C183FCDF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58 Rectángulo redondeado"/>
          <p:cNvSpPr/>
          <p:nvPr/>
        </p:nvSpPr>
        <p:spPr>
          <a:xfrm>
            <a:off x="2963821" y="794148"/>
            <a:ext cx="6046654" cy="475397"/>
          </a:xfrm>
          <a:prstGeom prst="roundRect">
            <a:avLst>
              <a:gd name="adj" fmla="val 0"/>
            </a:avLst>
          </a:prstGeom>
          <a:solidFill>
            <a:srgbClr val="9FE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536575" algn="just" eaLnBrk="1" hangingPunct="1">
              <a:defRPr/>
            </a:pPr>
            <a:r>
              <a:rPr lang="es-ES" sz="1200" b="1" u="none" dirty="0">
                <a:latin typeface="Calibri" pitchFamily="34" charset="0"/>
              </a:rPr>
              <a:t>         </a:t>
            </a:r>
            <a:r>
              <a:rPr lang="es-ES" sz="1600" b="1" u="none" dirty="0">
                <a:latin typeface="Calibri" pitchFamily="34" charset="0"/>
              </a:rPr>
              <a:t>[Indisponibilidad de Comunicaciones en </a:t>
            </a:r>
            <a:r>
              <a:rPr lang="es-ES" sz="1600" b="1" u="none" dirty="0" err="1">
                <a:latin typeface="Calibri" pitchFamily="34" charset="0"/>
              </a:rPr>
              <a:t>Sites</a:t>
            </a:r>
            <a:r>
              <a:rPr lang="es-ES" sz="1600" b="1" u="none" dirty="0">
                <a:latin typeface="Calibri" pitchFamily="34" charset="0"/>
              </a:rPr>
              <a:t>]</a:t>
            </a:r>
          </a:p>
        </p:txBody>
      </p:sp>
      <p:sp>
        <p:nvSpPr>
          <p:cNvPr id="67" name="23 Rectángulo"/>
          <p:cNvSpPr>
            <a:spLocks noChangeArrowheads="1"/>
          </p:cNvSpPr>
          <p:nvPr/>
        </p:nvSpPr>
        <p:spPr bwMode="auto">
          <a:xfrm>
            <a:off x="78441" y="1355909"/>
            <a:ext cx="2813941" cy="19720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1050" b="1" dirty="0">
                <a:solidFill>
                  <a:schemeClr val="tx1"/>
                </a:solidFill>
                <a:latin typeface="Calibri" pitchFamily="34" charset="0"/>
              </a:rPr>
              <a:t>PLAN DE CONTINUIDAD TECNOLÓGICO (PCT)</a:t>
            </a:r>
          </a:p>
        </p:txBody>
      </p:sp>
      <p:cxnSp>
        <p:nvCxnSpPr>
          <p:cNvPr id="85" name="84 Conector recto"/>
          <p:cNvCxnSpPr/>
          <p:nvPr/>
        </p:nvCxnSpPr>
        <p:spPr>
          <a:xfrm>
            <a:off x="2963821" y="1333217"/>
            <a:ext cx="17653" cy="5256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2962475" y="1333217"/>
            <a:ext cx="6048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/>
          <p:nvPr/>
        </p:nvCxnSpPr>
        <p:spPr>
          <a:xfrm>
            <a:off x="8992822" y="1333217"/>
            <a:ext cx="17653" cy="5256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_s73767"/>
          <p:cNvSpPr>
            <a:spLocks noChangeArrowheads="1"/>
          </p:cNvSpPr>
          <p:nvPr/>
        </p:nvSpPr>
        <p:spPr bwMode="auto">
          <a:xfrm>
            <a:off x="2969749" y="1337726"/>
            <a:ext cx="1044000" cy="232660"/>
          </a:xfrm>
          <a:prstGeom prst="roundRect">
            <a:avLst>
              <a:gd name="adj" fmla="val 0"/>
            </a:avLst>
          </a:prstGeom>
          <a:solidFill>
            <a:srgbClr val="009EE5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GESTIÓN DE LA EMERGENCIA</a:t>
            </a:r>
          </a:p>
        </p:txBody>
      </p:sp>
      <p:sp>
        <p:nvSpPr>
          <p:cNvPr id="103" name="_s73767"/>
          <p:cNvSpPr>
            <a:spLocks noChangeArrowheads="1"/>
          </p:cNvSpPr>
          <p:nvPr/>
        </p:nvSpPr>
        <p:spPr bwMode="auto">
          <a:xfrm>
            <a:off x="4024018" y="1337726"/>
            <a:ext cx="1044000" cy="232660"/>
          </a:xfrm>
          <a:prstGeom prst="roundRect">
            <a:avLst>
              <a:gd name="adj" fmla="val 0"/>
            </a:avLst>
          </a:prstGeom>
          <a:solidFill>
            <a:srgbClr val="FDBD2C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INICIO DE LA GESTIÓN DE CT</a:t>
            </a:r>
          </a:p>
        </p:txBody>
      </p:sp>
      <p:sp>
        <p:nvSpPr>
          <p:cNvPr id="104" name="_s73767"/>
          <p:cNvSpPr>
            <a:spLocks noChangeArrowheads="1"/>
          </p:cNvSpPr>
          <p:nvPr/>
        </p:nvSpPr>
        <p:spPr bwMode="auto">
          <a:xfrm>
            <a:off x="5078287" y="1337726"/>
            <a:ext cx="1886045" cy="231724"/>
          </a:xfrm>
          <a:prstGeom prst="roundRect">
            <a:avLst>
              <a:gd name="adj" fmla="val 0"/>
            </a:avLst>
          </a:prstGeom>
          <a:solidFill>
            <a:srgbClr val="F6891E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rm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ACTIVACIÓN DEL PLAN</a:t>
            </a:r>
          </a:p>
        </p:txBody>
      </p:sp>
      <p:sp>
        <p:nvSpPr>
          <p:cNvPr id="105" name="_s73767"/>
          <p:cNvSpPr>
            <a:spLocks noChangeArrowheads="1"/>
          </p:cNvSpPr>
          <p:nvPr/>
        </p:nvSpPr>
        <p:spPr bwMode="auto">
          <a:xfrm>
            <a:off x="6974784" y="1337726"/>
            <a:ext cx="1008000" cy="232660"/>
          </a:xfrm>
          <a:prstGeom prst="roundRect">
            <a:avLst>
              <a:gd name="adj" fmla="val 0"/>
            </a:avLst>
          </a:prstGeom>
          <a:solidFill>
            <a:srgbClr val="C8175E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rm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SEGUIMIENTO</a:t>
            </a:r>
          </a:p>
        </p:txBody>
      </p:sp>
      <p:sp>
        <p:nvSpPr>
          <p:cNvPr id="106" name="_s73767"/>
          <p:cNvSpPr>
            <a:spLocks noChangeArrowheads="1"/>
          </p:cNvSpPr>
          <p:nvPr/>
        </p:nvSpPr>
        <p:spPr bwMode="auto">
          <a:xfrm>
            <a:off x="7992485" y="1337726"/>
            <a:ext cx="1008000" cy="232660"/>
          </a:xfrm>
          <a:prstGeom prst="roundRect">
            <a:avLst>
              <a:gd name="adj" fmla="val 0"/>
            </a:avLst>
          </a:prstGeom>
          <a:solidFill>
            <a:srgbClr val="86C82D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VUELTA A LA NORMALIDAD</a:t>
            </a:r>
          </a:p>
        </p:txBody>
      </p:sp>
      <p:cxnSp>
        <p:nvCxnSpPr>
          <p:cNvPr id="107" name="106 Conector recto"/>
          <p:cNvCxnSpPr/>
          <p:nvPr/>
        </p:nvCxnSpPr>
        <p:spPr>
          <a:xfrm>
            <a:off x="5067457" y="1333217"/>
            <a:ext cx="17653" cy="5256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>
            <a:off x="6973857" y="1333217"/>
            <a:ext cx="17653" cy="5256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>
            <a:off x="7956376" y="1322550"/>
            <a:ext cx="0" cy="5256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/>
          <p:nvPr/>
        </p:nvCxnSpPr>
        <p:spPr>
          <a:xfrm>
            <a:off x="3996096" y="1333217"/>
            <a:ext cx="17653" cy="5256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3" descr="C:\Users\xe28526\AppData\Local\Microsoft\Windows\Temporary Internet Files\Content.IE5\47JHXOLR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63" y="785794"/>
            <a:ext cx="464768" cy="477673"/>
          </a:xfrm>
          <a:prstGeom prst="rect">
            <a:avLst/>
          </a:prstGeom>
          <a:noFill/>
          <a:ln>
            <a:noFill/>
          </a:ln>
          <a:effectLst>
            <a:outerShdw blurRad="127000" dist="88900" dir="54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24" name="123 Rectángulo"/>
          <p:cNvSpPr/>
          <p:nvPr/>
        </p:nvSpPr>
        <p:spPr>
          <a:xfrm>
            <a:off x="71406" y="794146"/>
            <a:ext cx="2820977" cy="475397"/>
          </a:xfrm>
          <a:prstGeom prst="rect">
            <a:avLst/>
          </a:prstGeom>
          <a:solidFill>
            <a:srgbClr val="0090D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sz="1400" b="1" i="1" dirty="0">
                <a:solidFill>
                  <a:schemeClr val="bg1"/>
                </a:solidFill>
                <a:latin typeface="Calibri" pitchFamily="34" charset="0"/>
              </a:rPr>
              <a:t>Gestión de Crisis: </a:t>
            </a:r>
          </a:p>
          <a:p>
            <a:pPr algn="ctr">
              <a:defRPr/>
            </a:pPr>
            <a:r>
              <a:rPr lang="es-ES" sz="1400" b="1" i="1" dirty="0">
                <a:solidFill>
                  <a:schemeClr val="bg1"/>
                </a:solidFill>
                <a:latin typeface="Calibri" pitchFamily="34" charset="0"/>
              </a:rPr>
              <a:t>Continuidad Tecnológica</a:t>
            </a:r>
          </a:p>
        </p:txBody>
      </p:sp>
      <p:sp>
        <p:nvSpPr>
          <p:cNvPr id="215" name="214 CuadroTexto"/>
          <p:cNvSpPr txBox="1"/>
          <p:nvPr/>
        </p:nvSpPr>
        <p:spPr>
          <a:xfrm>
            <a:off x="7111326" y="6642556"/>
            <a:ext cx="1500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Calibri" pitchFamily="34" charset="0"/>
              </a:rPr>
              <a:t>En caso de necesidad</a:t>
            </a:r>
          </a:p>
        </p:txBody>
      </p:sp>
      <p:cxnSp>
        <p:nvCxnSpPr>
          <p:cNvPr id="217" name="216 Conector recto"/>
          <p:cNvCxnSpPr/>
          <p:nvPr/>
        </p:nvCxnSpPr>
        <p:spPr bwMode="auto">
          <a:xfrm>
            <a:off x="6860078" y="6749652"/>
            <a:ext cx="28575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4" name="273 Rectángulo"/>
          <p:cNvSpPr/>
          <p:nvPr/>
        </p:nvSpPr>
        <p:spPr bwMode="auto">
          <a:xfrm>
            <a:off x="6732240" y="6669360"/>
            <a:ext cx="1440160" cy="14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CuadroTexto 20"/>
          <p:cNvSpPr txBox="1"/>
          <p:nvPr/>
        </p:nvSpPr>
        <p:spPr>
          <a:xfrm>
            <a:off x="71406" y="239999"/>
            <a:ext cx="8921416" cy="4247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20000"/>
              </a:spcBef>
            </a:pPr>
            <a:r>
              <a:rPr lang="es-ES" sz="2400" dirty="0">
                <a:solidFill>
                  <a:schemeClr val="bg1"/>
                </a:solidFill>
              </a:rPr>
              <a:t>PCT. Protocolo ante Indisponibilidad de Comunicaciones en </a:t>
            </a:r>
            <a:r>
              <a:rPr lang="es-ES" sz="2400" dirty="0" err="1">
                <a:solidFill>
                  <a:schemeClr val="bg1"/>
                </a:solidFill>
              </a:rPr>
              <a:t>Sites</a:t>
            </a:r>
            <a:endParaRPr lang="es-ES_tradnl" sz="2400" dirty="0">
              <a:solidFill>
                <a:schemeClr val="bg1"/>
              </a:solidFill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78441" y="1570386"/>
            <a:ext cx="8990425" cy="5072170"/>
            <a:chOff x="78441" y="1570386"/>
            <a:chExt cx="8990425" cy="3578707"/>
          </a:xfrm>
        </p:grpSpPr>
        <p:cxnSp>
          <p:nvCxnSpPr>
            <p:cNvPr id="88" name="87 Conector recto"/>
            <p:cNvCxnSpPr/>
            <p:nvPr/>
          </p:nvCxnSpPr>
          <p:spPr>
            <a:xfrm>
              <a:off x="2963821" y="1789002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>
              <a:off x="2963821" y="2757305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>
              <a:off x="2963821" y="1633627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2963821" y="1997842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2963821" y="2362058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2963821" y="3358759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2963821" y="3748941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>
              <a:off x="2955195" y="4165974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/>
            <p:nvPr/>
          </p:nvCxnSpPr>
          <p:spPr>
            <a:xfrm>
              <a:off x="2987824" y="4780949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_s73767"/>
            <p:cNvSpPr>
              <a:spLocks noChangeArrowheads="1"/>
            </p:cNvSpPr>
            <p:nvPr/>
          </p:nvSpPr>
          <p:spPr bwMode="auto">
            <a:xfrm>
              <a:off x="3009047" y="2747600"/>
              <a:ext cx="928694" cy="610020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b="1" u="none" dirty="0">
                  <a:solidFill>
                    <a:schemeClr val="bg1"/>
                  </a:solidFill>
                </a:rPr>
                <a:t>Responsable de Continuidad </a:t>
              </a:r>
              <a:r>
                <a:rPr lang="es-ES" sz="600" b="1" dirty="0">
                  <a:solidFill>
                    <a:schemeClr val="bg1"/>
                  </a:solidFill>
                  <a:latin typeface="Calibri" pitchFamily="34" charset="0"/>
                </a:rPr>
                <a:t>Tecnológica</a:t>
              </a:r>
              <a:r>
                <a:rPr lang="es-ES" sz="600" b="1" u="none" dirty="0">
                  <a:solidFill>
                    <a:schemeClr val="bg1"/>
                  </a:solidFill>
                </a:rPr>
                <a:t>: </a:t>
              </a:r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Recibe una comunicación informando de la posible contingencia</a:t>
              </a:r>
            </a:p>
          </p:txBody>
        </p:sp>
        <p:sp>
          <p:nvSpPr>
            <p:cNvPr id="128" name="_s73767"/>
            <p:cNvSpPr>
              <a:spLocks noChangeArrowheads="1"/>
            </p:cNvSpPr>
            <p:nvPr/>
          </p:nvSpPr>
          <p:spPr bwMode="auto">
            <a:xfrm>
              <a:off x="4077190" y="2747600"/>
              <a:ext cx="972000" cy="610020"/>
            </a:xfrm>
            <a:prstGeom prst="roundRect">
              <a:avLst>
                <a:gd name="adj" fmla="val 16667"/>
              </a:avLst>
            </a:prstGeom>
            <a:solidFill>
              <a:srgbClr val="FDBD2C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s-ES" sz="600" b="1" dirty="0">
                  <a:solidFill>
                    <a:schemeClr val="bg1"/>
                  </a:solidFill>
                  <a:latin typeface="Calibri" pitchFamily="34" charset="0"/>
                </a:rPr>
                <a:t>Responsable PCT informa al </a:t>
              </a:r>
              <a:r>
                <a:rPr lang="es-ES" sz="600" b="1" dirty="0" err="1">
                  <a:solidFill>
                    <a:schemeClr val="bg1"/>
                  </a:solidFill>
                  <a:latin typeface="Calibri" pitchFamily="34" charset="0"/>
                </a:rPr>
                <a:t>Resp</a:t>
              </a:r>
              <a:r>
                <a:rPr lang="es-ES" sz="600" b="1" dirty="0">
                  <a:solidFill>
                    <a:schemeClr val="bg1"/>
                  </a:solidFill>
                  <a:latin typeface="Calibri" pitchFamily="34" charset="0"/>
                </a:rPr>
                <a:t>. del Comité Táctico</a:t>
              </a:r>
            </a:p>
            <a:p>
              <a:pPr algn="ctr"/>
              <a:endParaRPr lang="es-ES" sz="6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/>
              <a:r>
                <a:rPr lang="es-ES" sz="600" b="1" dirty="0" err="1">
                  <a:solidFill>
                    <a:schemeClr val="bg1"/>
                  </a:solidFill>
                  <a:latin typeface="Calibri" pitchFamily="34" charset="0"/>
                </a:rPr>
                <a:t>Resp</a:t>
              </a:r>
              <a:r>
                <a:rPr lang="es-ES" sz="600" b="1" dirty="0">
                  <a:solidFill>
                    <a:schemeClr val="bg1"/>
                  </a:solidFill>
                  <a:latin typeface="Calibri" pitchFamily="34" charset="0"/>
                </a:rPr>
                <a:t>. del Comité Táctico realiza evaluación de la gravedad y convoca al Comité Táctico</a:t>
              </a:r>
              <a:endParaRPr lang="es-ES" sz="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9" name="_s73767"/>
            <p:cNvSpPr>
              <a:spLocks noChangeArrowheads="1"/>
            </p:cNvSpPr>
            <p:nvPr/>
          </p:nvSpPr>
          <p:spPr bwMode="auto">
            <a:xfrm>
              <a:off x="4067195" y="2370090"/>
              <a:ext cx="972000" cy="337458"/>
            </a:xfrm>
            <a:prstGeom prst="roundRect">
              <a:avLst>
                <a:gd name="adj" fmla="val 16667"/>
              </a:avLst>
            </a:prstGeom>
            <a:solidFill>
              <a:srgbClr val="FDBD2C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Establece nivel de criticidad e informa al Responsable PCT</a:t>
              </a:r>
            </a:p>
          </p:txBody>
        </p:sp>
        <p:sp>
          <p:nvSpPr>
            <p:cNvPr id="130" name="_s73767"/>
            <p:cNvSpPr>
              <a:spLocks noChangeArrowheads="1"/>
            </p:cNvSpPr>
            <p:nvPr/>
          </p:nvSpPr>
          <p:spPr bwMode="auto">
            <a:xfrm>
              <a:off x="5165674" y="4204286"/>
              <a:ext cx="831850" cy="519474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Confirma la activación del SCP</a:t>
              </a:r>
            </a:p>
          </p:txBody>
        </p:sp>
        <p:sp>
          <p:nvSpPr>
            <p:cNvPr id="132" name="_s73767"/>
            <p:cNvSpPr>
              <a:spLocks noChangeArrowheads="1"/>
            </p:cNvSpPr>
            <p:nvPr/>
          </p:nvSpPr>
          <p:spPr bwMode="auto">
            <a:xfrm>
              <a:off x="4106438" y="4759262"/>
              <a:ext cx="4896000" cy="22381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r>
                <a:rPr lang="es-ES" sz="900" dirty="0">
                  <a:latin typeface="Calibri" pitchFamily="34" charset="0"/>
                </a:rPr>
                <a:t>                  Gestión de la Comunicación Corporativa</a:t>
              </a:r>
            </a:p>
          </p:txBody>
        </p:sp>
        <p:sp>
          <p:nvSpPr>
            <p:cNvPr id="135" name="134 Flecha abajo"/>
            <p:cNvSpPr/>
            <p:nvPr/>
          </p:nvSpPr>
          <p:spPr>
            <a:xfrm>
              <a:off x="4884239" y="2703156"/>
              <a:ext cx="75600" cy="119572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36" name="_s73767"/>
            <p:cNvSpPr>
              <a:spLocks noChangeArrowheads="1"/>
            </p:cNvSpPr>
            <p:nvPr/>
          </p:nvSpPr>
          <p:spPr bwMode="auto">
            <a:xfrm>
              <a:off x="5081536" y="2745860"/>
              <a:ext cx="935059" cy="595826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El  Comité Táctico analiz</a:t>
              </a: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a la contingenci</a:t>
              </a:r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a y el </a:t>
              </a:r>
              <a:r>
                <a:rPr lang="es-ES" sz="600" u="none" dirty="0" err="1">
                  <a:solidFill>
                    <a:schemeClr val="bg1"/>
                  </a:solidFill>
                  <a:latin typeface="Calibri" pitchFamily="34" charset="0"/>
                </a:rPr>
                <a:t>Resp</a:t>
              </a:r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. del Comité Táctico lo comunica (o no) al Comité Estratégico</a:t>
              </a:r>
            </a:p>
          </p:txBody>
        </p:sp>
        <p:sp>
          <p:nvSpPr>
            <p:cNvPr id="139" name="_s73767"/>
            <p:cNvSpPr>
              <a:spLocks noChangeArrowheads="1"/>
            </p:cNvSpPr>
            <p:nvPr/>
          </p:nvSpPr>
          <p:spPr bwMode="auto">
            <a:xfrm>
              <a:off x="6100070" y="2786255"/>
              <a:ext cx="828000" cy="430003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Activa el SCP</a:t>
              </a:r>
            </a:p>
          </p:txBody>
        </p:sp>
        <p:sp>
          <p:nvSpPr>
            <p:cNvPr id="141" name="_s73767"/>
            <p:cNvSpPr>
              <a:spLocks noChangeArrowheads="1"/>
            </p:cNvSpPr>
            <p:nvPr/>
          </p:nvSpPr>
          <p:spPr bwMode="auto">
            <a:xfrm>
              <a:off x="6100070" y="3401501"/>
              <a:ext cx="828000" cy="344218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Se encarga de localizar a las personas críticas</a:t>
              </a:r>
            </a:p>
          </p:txBody>
        </p:sp>
        <p:sp>
          <p:nvSpPr>
            <p:cNvPr id="142" name="_s73767"/>
            <p:cNvSpPr>
              <a:spLocks noChangeArrowheads="1"/>
            </p:cNvSpPr>
            <p:nvPr/>
          </p:nvSpPr>
          <p:spPr bwMode="auto">
            <a:xfrm>
              <a:off x="6100070" y="3803952"/>
              <a:ext cx="828000" cy="332903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Localización de las personas críticas</a:t>
              </a:r>
            </a:p>
          </p:txBody>
        </p:sp>
        <p:sp>
          <p:nvSpPr>
            <p:cNvPr id="143" name="142 Flecha abajo"/>
            <p:cNvSpPr/>
            <p:nvPr/>
          </p:nvSpPr>
          <p:spPr>
            <a:xfrm>
              <a:off x="6410470" y="3236319"/>
              <a:ext cx="198120" cy="149207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44" name="143 Flecha abajo"/>
            <p:cNvSpPr/>
            <p:nvPr/>
          </p:nvSpPr>
          <p:spPr>
            <a:xfrm>
              <a:off x="6426372" y="3678685"/>
              <a:ext cx="198120" cy="149207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45" name="_s73767"/>
            <p:cNvSpPr>
              <a:spLocks noChangeArrowheads="1"/>
            </p:cNvSpPr>
            <p:nvPr/>
          </p:nvSpPr>
          <p:spPr bwMode="auto">
            <a:xfrm>
              <a:off x="6100070" y="2424237"/>
              <a:ext cx="828000" cy="264999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Tareas de evaluación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53" name="_s73767"/>
            <p:cNvSpPr>
              <a:spLocks noChangeArrowheads="1"/>
            </p:cNvSpPr>
            <p:nvPr/>
          </p:nvSpPr>
          <p:spPr bwMode="auto">
            <a:xfrm>
              <a:off x="7168817" y="3798591"/>
              <a:ext cx="786683" cy="338357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 lnSpcReduction="10000"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Puesta en marcha las funciones críticas y/o secuencias/protocolos de actuación según contingencia*</a:t>
              </a:r>
            </a:p>
          </p:txBody>
        </p:sp>
        <p:sp>
          <p:nvSpPr>
            <p:cNvPr id="157" name="_s73767"/>
            <p:cNvSpPr>
              <a:spLocks noChangeArrowheads="1"/>
            </p:cNvSpPr>
            <p:nvPr/>
          </p:nvSpPr>
          <p:spPr bwMode="auto">
            <a:xfrm>
              <a:off x="7178663" y="2791481"/>
              <a:ext cx="720000" cy="338357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Evaluación Diaria de la Crisis</a:t>
              </a:r>
            </a:p>
          </p:txBody>
        </p:sp>
        <p:sp>
          <p:nvSpPr>
            <p:cNvPr id="158" name="157 Flecha abajo"/>
            <p:cNvSpPr/>
            <p:nvPr/>
          </p:nvSpPr>
          <p:spPr>
            <a:xfrm rot="16200000">
              <a:off x="6986939" y="2915358"/>
              <a:ext cx="159429" cy="28575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59" name="_s73767"/>
            <p:cNvSpPr>
              <a:spLocks noChangeArrowheads="1"/>
            </p:cNvSpPr>
            <p:nvPr/>
          </p:nvSpPr>
          <p:spPr bwMode="auto">
            <a:xfrm>
              <a:off x="7168818" y="4193156"/>
              <a:ext cx="720000" cy="530604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Comunicación Avance de la crisis para toma  de decisiones</a:t>
              </a:r>
            </a:p>
          </p:txBody>
        </p:sp>
        <p:sp>
          <p:nvSpPr>
            <p:cNvPr id="161" name="_s73767"/>
            <p:cNvSpPr>
              <a:spLocks noChangeArrowheads="1"/>
            </p:cNvSpPr>
            <p:nvPr/>
          </p:nvSpPr>
          <p:spPr bwMode="auto">
            <a:xfrm>
              <a:off x="8000053" y="1685817"/>
              <a:ext cx="540000" cy="593873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Define y Planifica la estrategia de Vuelta a la Normalidad</a:t>
              </a:r>
            </a:p>
          </p:txBody>
        </p:sp>
        <p:sp>
          <p:nvSpPr>
            <p:cNvPr id="162" name="_s73767"/>
            <p:cNvSpPr>
              <a:spLocks noChangeArrowheads="1"/>
            </p:cNvSpPr>
            <p:nvPr/>
          </p:nvSpPr>
          <p:spPr bwMode="auto">
            <a:xfrm>
              <a:off x="8000052" y="3404026"/>
              <a:ext cx="676403" cy="336564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Define y Planifica la Vuelta a la Normalidad con los Equipos de Soporte</a:t>
              </a:r>
            </a:p>
          </p:txBody>
        </p:sp>
        <p:sp>
          <p:nvSpPr>
            <p:cNvPr id="163" name="_s73767"/>
            <p:cNvSpPr>
              <a:spLocks noChangeArrowheads="1"/>
            </p:cNvSpPr>
            <p:nvPr/>
          </p:nvSpPr>
          <p:spPr bwMode="auto">
            <a:xfrm>
              <a:off x="8000053" y="2791481"/>
              <a:ext cx="540000" cy="305045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Valida estrategia de Vuelta a la Normalidad</a:t>
              </a:r>
            </a:p>
          </p:txBody>
        </p:sp>
        <p:sp>
          <p:nvSpPr>
            <p:cNvPr id="166" name="165 Flecha abajo"/>
            <p:cNvSpPr/>
            <p:nvPr/>
          </p:nvSpPr>
          <p:spPr>
            <a:xfrm rot="16200000">
              <a:off x="7875786" y="2921443"/>
              <a:ext cx="159429" cy="144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70" name="_s73767"/>
            <p:cNvSpPr>
              <a:spLocks noChangeArrowheads="1"/>
            </p:cNvSpPr>
            <p:nvPr/>
          </p:nvSpPr>
          <p:spPr bwMode="auto">
            <a:xfrm>
              <a:off x="8568653" y="4203159"/>
              <a:ext cx="493863" cy="520600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Confirma la desactivación del </a:t>
              </a: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SCP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71" name="_s73767"/>
            <p:cNvSpPr>
              <a:spLocks noChangeArrowheads="1"/>
            </p:cNvSpPr>
            <p:nvPr/>
          </p:nvSpPr>
          <p:spPr bwMode="auto">
            <a:xfrm>
              <a:off x="8615668" y="2784567"/>
              <a:ext cx="453198" cy="318858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Informa de la desactivación del </a:t>
              </a: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SCP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80" name="_s73767"/>
            <p:cNvSpPr>
              <a:spLocks noChangeArrowheads="1"/>
            </p:cNvSpPr>
            <p:nvPr/>
          </p:nvSpPr>
          <p:spPr bwMode="auto">
            <a:xfrm>
              <a:off x="3000364" y="2373300"/>
              <a:ext cx="972000" cy="338357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Comprueba si es una situación de alerta con afectación de la tecnología</a:t>
              </a:r>
            </a:p>
          </p:txBody>
        </p:sp>
        <p:sp>
          <p:nvSpPr>
            <p:cNvPr id="185" name="184 Flecha abajo"/>
            <p:cNvSpPr/>
            <p:nvPr/>
          </p:nvSpPr>
          <p:spPr>
            <a:xfrm rot="16200000">
              <a:off x="3936901" y="2578029"/>
              <a:ext cx="131910" cy="81006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cxnSp>
          <p:nvCxnSpPr>
            <p:cNvPr id="204" name="203 Conector recto de flecha"/>
            <p:cNvCxnSpPr/>
            <p:nvPr/>
          </p:nvCxnSpPr>
          <p:spPr bwMode="auto">
            <a:xfrm rot="5400000">
              <a:off x="3899715" y="4073872"/>
              <a:ext cx="1344571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3" name="212 Conector recto"/>
            <p:cNvCxnSpPr/>
            <p:nvPr/>
          </p:nvCxnSpPr>
          <p:spPr bwMode="auto">
            <a:xfrm>
              <a:off x="4195128" y="3006039"/>
              <a:ext cx="714380" cy="17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6" name="225 Flecha abajo"/>
            <p:cNvSpPr/>
            <p:nvPr/>
          </p:nvSpPr>
          <p:spPr>
            <a:xfrm rot="16200000">
              <a:off x="4986916" y="3017732"/>
              <a:ext cx="159429" cy="81006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227" name="226 Flecha abajo"/>
            <p:cNvSpPr/>
            <p:nvPr/>
          </p:nvSpPr>
          <p:spPr>
            <a:xfrm rot="16200000">
              <a:off x="5983288" y="3017732"/>
              <a:ext cx="159429" cy="81006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228" name="227 Flecha abajo"/>
            <p:cNvSpPr/>
            <p:nvPr/>
          </p:nvSpPr>
          <p:spPr>
            <a:xfrm>
              <a:off x="3857620" y="2703156"/>
              <a:ext cx="75600" cy="119572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229" name="228 Flecha arriba y abajo"/>
            <p:cNvSpPr/>
            <p:nvPr/>
          </p:nvSpPr>
          <p:spPr bwMode="auto">
            <a:xfrm>
              <a:off x="5494498" y="3322409"/>
              <a:ext cx="108000" cy="876861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5" name="224 Flecha abajo"/>
            <p:cNvSpPr/>
            <p:nvPr/>
          </p:nvSpPr>
          <p:spPr>
            <a:xfrm rot="16200000">
              <a:off x="3961284" y="3021901"/>
              <a:ext cx="159429" cy="81006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37" name="_s73767"/>
            <p:cNvSpPr>
              <a:spLocks noChangeArrowheads="1"/>
            </p:cNvSpPr>
            <p:nvPr/>
          </p:nvSpPr>
          <p:spPr bwMode="auto">
            <a:xfrm>
              <a:off x="6100070" y="1685818"/>
              <a:ext cx="1800000" cy="264999"/>
            </a:xfrm>
            <a:prstGeom prst="roundRect">
              <a:avLst>
                <a:gd name="adj" fmla="val 16667"/>
              </a:avLst>
            </a:pr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Tareas de Soporte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8" name="_s73767"/>
            <p:cNvSpPr>
              <a:spLocks noChangeArrowheads="1"/>
            </p:cNvSpPr>
            <p:nvPr/>
          </p:nvSpPr>
          <p:spPr bwMode="auto">
            <a:xfrm>
              <a:off x="6100070" y="2021821"/>
              <a:ext cx="1800000" cy="264999"/>
            </a:xfrm>
            <a:prstGeom prst="roundRect">
              <a:avLst>
                <a:gd name="adj" fmla="val 16667"/>
              </a:avLst>
            </a:pr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Tareas de Soporte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cxnSp>
          <p:nvCxnSpPr>
            <p:cNvPr id="165" name="164 Conector recto"/>
            <p:cNvCxnSpPr/>
            <p:nvPr/>
          </p:nvCxnSpPr>
          <p:spPr bwMode="auto">
            <a:xfrm flipV="1">
              <a:off x="5724128" y="1809556"/>
              <a:ext cx="0" cy="9566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5" name="174 Conector recto de flecha"/>
            <p:cNvCxnSpPr/>
            <p:nvPr/>
          </p:nvCxnSpPr>
          <p:spPr bwMode="auto">
            <a:xfrm>
              <a:off x="5724128" y="180955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181 Conector recto de flecha"/>
            <p:cNvCxnSpPr/>
            <p:nvPr/>
          </p:nvCxnSpPr>
          <p:spPr bwMode="auto">
            <a:xfrm>
              <a:off x="5724128" y="212845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0" name="189 Conector recto de flecha"/>
            <p:cNvCxnSpPr/>
            <p:nvPr/>
          </p:nvCxnSpPr>
          <p:spPr bwMode="auto">
            <a:xfrm>
              <a:off x="7511183" y="1801403"/>
              <a:ext cx="0" cy="96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1" name="190 Flecha arriba y abajo"/>
            <p:cNvSpPr/>
            <p:nvPr/>
          </p:nvSpPr>
          <p:spPr bwMode="auto">
            <a:xfrm>
              <a:off x="8172400" y="3076329"/>
              <a:ext cx="144016" cy="23917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9" name="198 Flecha arriba y abajo"/>
            <p:cNvSpPr/>
            <p:nvPr/>
          </p:nvSpPr>
          <p:spPr bwMode="auto">
            <a:xfrm>
              <a:off x="8172400" y="2177043"/>
              <a:ext cx="144016" cy="637788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3" name="_s73767"/>
            <p:cNvSpPr>
              <a:spLocks noChangeArrowheads="1"/>
            </p:cNvSpPr>
            <p:nvPr/>
          </p:nvSpPr>
          <p:spPr bwMode="auto">
            <a:xfrm>
              <a:off x="7168818" y="3404026"/>
              <a:ext cx="648000" cy="338357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Informe evolución</a:t>
              </a:r>
            </a:p>
          </p:txBody>
        </p:sp>
        <p:sp>
          <p:nvSpPr>
            <p:cNvPr id="210" name="209 Flecha arriba y abajo"/>
            <p:cNvSpPr/>
            <p:nvPr/>
          </p:nvSpPr>
          <p:spPr bwMode="auto">
            <a:xfrm>
              <a:off x="8776582" y="3101329"/>
              <a:ext cx="108000" cy="1076147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6" name="215 Flecha arriba"/>
            <p:cNvSpPr/>
            <p:nvPr/>
          </p:nvSpPr>
          <p:spPr bwMode="auto">
            <a:xfrm>
              <a:off x="7452320" y="3141823"/>
              <a:ext cx="117727" cy="239170"/>
            </a:xfrm>
            <a:prstGeom prst="up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4" name="153 Flecha abajo"/>
            <p:cNvSpPr/>
            <p:nvPr/>
          </p:nvSpPr>
          <p:spPr>
            <a:xfrm rot="16200000">
              <a:off x="6929963" y="3810531"/>
              <a:ext cx="206899" cy="256189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68" name="167 Flecha abajo"/>
            <p:cNvSpPr/>
            <p:nvPr/>
          </p:nvSpPr>
          <p:spPr>
            <a:xfrm rot="16200000">
              <a:off x="8488939" y="2921443"/>
              <a:ext cx="159429" cy="144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cxnSp>
          <p:nvCxnSpPr>
            <p:cNvPr id="266" name="265 Conector recto de flecha"/>
            <p:cNvCxnSpPr/>
            <p:nvPr/>
          </p:nvCxnSpPr>
          <p:spPr bwMode="auto">
            <a:xfrm flipH="1">
              <a:off x="7862425" y="3116263"/>
              <a:ext cx="0" cy="10761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6" name="_s73767"/>
            <p:cNvSpPr>
              <a:spLocks noChangeArrowheads="1"/>
            </p:cNvSpPr>
            <p:nvPr/>
          </p:nvSpPr>
          <p:spPr bwMode="auto">
            <a:xfrm>
              <a:off x="3347864" y="1637046"/>
              <a:ext cx="576000" cy="264190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Medios</a:t>
              </a:r>
            </a:p>
          </p:txBody>
        </p:sp>
        <p:sp>
          <p:nvSpPr>
            <p:cNvPr id="147" name="_s73767"/>
            <p:cNvSpPr>
              <a:spLocks noChangeArrowheads="1"/>
            </p:cNvSpPr>
            <p:nvPr/>
          </p:nvSpPr>
          <p:spPr bwMode="auto">
            <a:xfrm>
              <a:off x="3152766" y="1998939"/>
              <a:ext cx="612000" cy="295278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Gestión de incidentes</a:t>
              </a:r>
            </a:p>
          </p:txBody>
        </p:sp>
        <p:sp>
          <p:nvSpPr>
            <p:cNvPr id="149" name="148 Flecha abajo"/>
            <p:cNvSpPr/>
            <p:nvPr/>
          </p:nvSpPr>
          <p:spPr>
            <a:xfrm rot="10800000" flipV="1">
              <a:off x="3857620" y="1901235"/>
              <a:ext cx="71438" cy="478288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50" name="149 Flecha abajo"/>
            <p:cNvSpPr/>
            <p:nvPr/>
          </p:nvSpPr>
          <p:spPr>
            <a:xfrm>
              <a:off x="3405186" y="2254971"/>
              <a:ext cx="75600" cy="119572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78441" y="1570386"/>
              <a:ext cx="2813941" cy="3578707"/>
              <a:chOff x="78442" y="2060848"/>
              <a:chExt cx="2099560" cy="3232368"/>
            </a:xfrm>
          </p:grpSpPr>
          <p:sp>
            <p:nvSpPr>
              <p:cNvPr id="61" name="60 Rectángulo"/>
              <p:cNvSpPr/>
              <p:nvPr/>
            </p:nvSpPr>
            <p:spPr>
              <a:xfrm>
                <a:off x="78442" y="2060848"/>
                <a:ext cx="432048" cy="32323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>
                  <a:defRPr/>
                </a:pPr>
                <a:r>
                  <a:rPr lang="es-ES" sz="1400" b="1" dirty="0">
                    <a:solidFill>
                      <a:schemeClr val="tx2"/>
                    </a:solidFill>
                    <a:latin typeface="Calibri" pitchFamily="34" charset="0"/>
                    <a:ea typeface="MS PGothic" pitchFamily="34" charset="-128"/>
                  </a:rPr>
                  <a:t>HAYA REAL ESTATE</a:t>
                </a:r>
              </a:p>
            </p:txBody>
          </p:sp>
          <p:sp>
            <p:nvSpPr>
              <p:cNvPr id="62" name="61 Rectángulo"/>
              <p:cNvSpPr/>
              <p:nvPr/>
            </p:nvSpPr>
            <p:spPr>
              <a:xfrm>
                <a:off x="534929" y="2060848"/>
                <a:ext cx="1643073" cy="3232368"/>
              </a:xfrm>
              <a:prstGeom prst="rect">
                <a:avLst/>
              </a:prstGeom>
              <a:solidFill>
                <a:srgbClr val="D9F5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s-ES" sz="1800" b="1" dirty="0">
                    <a:solidFill>
                      <a:schemeClr val="tx1"/>
                    </a:solidFill>
                    <a:latin typeface="Calibri" pitchFamily="34" charset="0"/>
                  </a:rPr>
                  <a:t>     </a:t>
                </a:r>
                <a:endParaRPr lang="es-ES" sz="1200" b="1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lvl="2">
                  <a:defRPr/>
                </a:pPr>
                <a:endParaRPr lang="es-ES" sz="1100" b="1" i="1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68090" y="4432870"/>
                <a:ext cx="1548000" cy="476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7800"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   Comité</a:t>
                </a:r>
              </a:p>
              <a:p>
                <a:pPr marL="177800"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   Estratégico</a:t>
                </a:r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68090" y="3152579"/>
                <a:ext cx="1548000" cy="4753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s-ES" sz="1100" b="1" dirty="0">
                    <a:solidFill>
                      <a:schemeClr val="tx1"/>
                    </a:solidFill>
                  </a:rPr>
                  <a:t>        </a:t>
                </a: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Comité Táctico</a:t>
                </a:r>
              </a:p>
              <a:p>
                <a:pPr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        Tecnológico</a:t>
                </a:r>
              </a:p>
            </p:txBody>
          </p:sp>
          <p:sp>
            <p:nvSpPr>
              <p:cNvPr id="71" name="70 Rectángulo"/>
              <p:cNvSpPr/>
              <p:nvPr/>
            </p:nvSpPr>
            <p:spPr bwMode="auto">
              <a:xfrm>
                <a:off x="568090" y="4432870"/>
                <a:ext cx="180000" cy="476175"/>
              </a:xfrm>
              <a:prstGeom prst="rect">
                <a:avLst/>
              </a:prstGeom>
              <a:solidFill>
                <a:srgbClr val="FFE38B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>
                  <a:defRPr/>
                </a:pPr>
                <a:endParaRPr lang="es-ES" sz="1000" dirty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72" name="71 Rectángulo"/>
              <p:cNvSpPr/>
              <p:nvPr/>
            </p:nvSpPr>
            <p:spPr bwMode="auto">
              <a:xfrm>
                <a:off x="568090" y="3152579"/>
                <a:ext cx="180000" cy="475397"/>
              </a:xfrm>
              <a:prstGeom prst="rect">
                <a:avLst/>
              </a:prstGeom>
              <a:solidFill>
                <a:srgbClr val="FFE6B3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indent="0" algn="ctr" defTabSz="914400" latinLnBrk="0">
                  <a:lnSpc>
                    <a:spcPct val="100000"/>
                  </a:lnSpc>
                  <a:buClrTx/>
                  <a:buSzTx/>
                  <a:buFontTx/>
                  <a:buNone/>
                  <a:tabLst/>
                  <a:defRPr/>
                </a:pPr>
                <a:endParaRPr lang="es-ES" sz="1000">
                  <a:ea typeface="+mn-ea"/>
                </a:endParaRPr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748090" y="2404461"/>
                <a:ext cx="1368000" cy="680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 algn="ctr"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Equipo de Servicios Operacionales - Infraestructuras</a:t>
                </a:r>
              </a:p>
            </p:txBody>
          </p:sp>
          <p:sp>
            <p:nvSpPr>
              <p:cNvPr id="74" name="73 Rectángulo"/>
              <p:cNvSpPr/>
              <p:nvPr/>
            </p:nvSpPr>
            <p:spPr bwMode="auto">
              <a:xfrm>
                <a:off x="568090" y="2404461"/>
                <a:ext cx="190678" cy="680733"/>
              </a:xfrm>
              <a:prstGeom prst="rect">
                <a:avLst/>
              </a:prstGeom>
              <a:solidFill>
                <a:srgbClr val="E8D9F3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>
                  <a:buFont typeface="Wingdings" pitchFamily="2" charset="2"/>
                  <a:buChar char="ü"/>
                  <a:defRPr/>
                </a:pP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68090" y="3691649"/>
                <a:ext cx="1548000" cy="679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      Equipos Tecnológicos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 bwMode="auto">
              <a:xfrm>
                <a:off x="568090" y="3691649"/>
                <a:ext cx="180000" cy="679033"/>
              </a:xfrm>
              <a:prstGeom prst="rect">
                <a:avLst/>
              </a:prstGeom>
              <a:solidFill>
                <a:srgbClr val="BCE292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marL="88900">
                  <a:buFont typeface="Wingdings" pitchFamily="2" charset="2"/>
                  <a:buChar char="ü"/>
                  <a:defRPr/>
                </a:pPr>
                <a:endParaRPr lang="es-ES" sz="9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1" name="Picture 3" descr="C:\Documents and Settings\xIS09878\Desktop\Imagen2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04220" y="3246806"/>
                <a:ext cx="355701" cy="283696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16" name="Picture 3" descr="C:\Documents and Settings\xIS09878\Desktop\Imagen2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04302" y="4535834"/>
                <a:ext cx="346908" cy="276683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118" name="117 Rectángulo"/>
              <p:cNvSpPr/>
              <p:nvPr/>
            </p:nvSpPr>
            <p:spPr>
              <a:xfrm>
                <a:off x="567436" y="4960700"/>
                <a:ext cx="1548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7800">
                  <a:defRPr/>
                </a:pPr>
                <a:r>
                  <a:rPr lang="es-ES" sz="700" b="1" dirty="0">
                    <a:solidFill>
                      <a:schemeClr val="tx1"/>
                    </a:solidFill>
                    <a:latin typeface="Calibri" pitchFamily="34" charset="0"/>
                  </a:rPr>
                  <a:t>    Comunicación Corporativa</a:t>
                </a:r>
              </a:p>
            </p:txBody>
          </p:sp>
          <p:sp>
            <p:nvSpPr>
              <p:cNvPr id="119" name="118 Rectángulo"/>
              <p:cNvSpPr/>
              <p:nvPr/>
            </p:nvSpPr>
            <p:spPr bwMode="auto">
              <a:xfrm>
                <a:off x="571374" y="4960700"/>
                <a:ext cx="180000" cy="216000"/>
              </a:xfrm>
              <a:prstGeom prst="rect">
                <a:avLst/>
              </a:prstGeom>
              <a:solidFill>
                <a:srgbClr val="C8A5E3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>
                  <a:defRPr/>
                </a:pPr>
                <a:endParaRPr lang="es-ES" sz="1000" dirty="0">
                  <a:solidFill>
                    <a:schemeClr val="tx1"/>
                  </a:solidFill>
                  <a:ea typeface="+mn-ea"/>
                </a:endParaRPr>
              </a:p>
            </p:txBody>
          </p:sp>
        </p:grpSp>
        <p:sp>
          <p:nvSpPr>
            <p:cNvPr id="148" name="147 Rectángulo"/>
            <p:cNvSpPr/>
            <p:nvPr/>
          </p:nvSpPr>
          <p:spPr>
            <a:xfrm>
              <a:off x="733817" y="1633628"/>
              <a:ext cx="2074711" cy="239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7800">
                <a:defRPr/>
              </a:pPr>
              <a:r>
                <a:rPr lang="es-ES" sz="700" b="1" dirty="0">
                  <a:solidFill>
                    <a:schemeClr val="tx1"/>
                  </a:solidFill>
                  <a:latin typeface="Calibri" pitchFamily="34" charset="0"/>
                </a:rPr>
                <a:t>    Equipo de RRHH y Servicios Generales</a:t>
              </a:r>
            </a:p>
          </p:txBody>
        </p:sp>
        <p:sp>
          <p:nvSpPr>
            <p:cNvPr id="169" name="168 Rectángulo"/>
            <p:cNvSpPr/>
            <p:nvPr/>
          </p:nvSpPr>
          <p:spPr bwMode="auto">
            <a:xfrm>
              <a:off x="739094" y="1633628"/>
              <a:ext cx="241245" cy="239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88900">
                <a:defRPr/>
              </a:pPr>
              <a:endParaRPr lang="es-ES" sz="1000" dirty="0">
                <a:solidFill>
                  <a:schemeClr val="tx1"/>
                </a:solidFill>
                <a:ea typeface="+mn-ea"/>
              </a:endParaRPr>
            </a:p>
          </p:txBody>
        </p:sp>
        <p:cxnSp>
          <p:nvCxnSpPr>
            <p:cNvPr id="249" name="248 Conector recto"/>
            <p:cNvCxnSpPr/>
            <p:nvPr/>
          </p:nvCxnSpPr>
          <p:spPr>
            <a:xfrm>
              <a:off x="2993769" y="5108671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71 Rectángulo"/>
          <p:cNvSpPr/>
          <p:nvPr/>
        </p:nvSpPr>
        <p:spPr bwMode="auto">
          <a:xfrm>
            <a:off x="3690484" y="6673772"/>
            <a:ext cx="2952000" cy="1350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800" dirty="0">
                <a:latin typeface="+mj-lt"/>
                <a:ea typeface="ＭＳ Ｐゴシック" charset="0"/>
              </a:rPr>
              <a:t>  * Ver Protocolo de Secuencias de Recuperación de Comunicaciones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84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289</Words>
  <Application>Microsoft Office PowerPoint</Application>
  <PresentationFormat>Presentación en pantalla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Reyes Giménez</dc:creator>
  <cp:lastModifiedBy>Jorge Sánchez</cp:lastModifiedBy>
  <cp:revision>109</cp:revision>
  <dcterms:created xsi:type="dcterms:W3CDTF">2015-12-15T14:24:00Z</dcterms:created>
  <dcterms:modified xsi:type="dcterms:W3CDTF">2019-11-26T15:59:25Z</dcterms:modified>
</cp:coreProperties>
</file>