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757"/>
    <a:srgbClr val="FA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07" autoAdjust="0"/>
  </p:normalViewPr>
  <p:slideViewPr>
    <p:cSldViewPr>
      <p:cViewPr varScale="1">
        <p:scale>
          <a:sx n="55" d="100"/>
          <a:sy n="55" d="100"/>
        </p:scale>
        <p:origin x="154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84D2E-671C-4E74-AE92-58FBE47AF432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4FEF3-CF7E-4546-A388-CD410C5B07F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22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555CB-BCEA-40F5-976D-45A8C183FCDF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A67D0-AE7B-49E5-8A54-2C6DA00AD534}" type="datetimeFigureOut">
              <a:rPr lang="es-ES" smtClean="0"/>
              <a:pPr/>
              <a:t>26/11/2019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0B8D3-5C9B-45D7-90F2-F441C4B3B82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58 Rectángulo redondeado"/>
          <p:cNvSpPr/>
          <p:nvPr/>
        </p:nvSpPr>
        <p:spPr>
          <a:xfrm>
            <a:off x="2963821" y="794148"/>
            <a:ext cx="6046654" cy="475397"/>
          </a:xfrm>
          <a:prstGeom prst="roundRect">
            <a:avLst>
              <a:gd name="adj" fmla="val 0"/>
            </a:avLst>
          </a:prstGeom>
          <a:solidFill>
            <a:srgbClr val="9FE1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536575" algn="just" eaLnBrk="1" hangingPunct="1">
              <a:defRPr/>
            </a:pPr>
            <a:r>
              <a:rPr lang="es-ES" sz="1200" b="1" u="none" dirty="0">
                <a:latin typeface="Calibri" pitchFamily="34" charset="0"/>
              </a:rPr>
              <a:t>         </a:t>
            </a:r>
            <a:r>
              <a:rPr lang="es-ES" sz="1600" b="1" u="none" dirty="0">
                <a:latin typeface="Calibri" pitchFamily="34" charset="0"/>
              </a:rPr>
              <a:t>[Indisponibilidad y/o Destrucción de </a:t>
            </a:r>
            <a:r>
              <a:rPr lang="es-ES" sz="1600" b="1" u="none" dirty="0" err="1">
                <a:latin typeface="Calibri" pitchFamily="34" charset="0"/>
              </a:rPr>
              <a:t>CPDs</a:t>
            </a:r>
            <a:r>
              <a:rPr lang="es-ES" sz="1600" b="1" u="none" dirty="0">
                <a:latin typeface="Calibri" pitchFamily="34" charset="0"/>
              </a:rPr>
              <a:t> en Madrid]</a:t>
            </a:r>
          </a:p>
        </p:txBody>
      </p:sp>
      <p:sp>
        <p:nvSpPr>
          <p:cNvPr id="67" name="23 Rectángulo"/>
          <p:cNvSpPr>
            <a:spLocks noChangeArrowheads="1"/>
          </p:cNvSpPr>
          <p:nvPr/>
        </p:nvSpPr>
        <p:spPr bwMode="auto">
          <a:xfrm>
            <a:off x="78441" y="1355909"/>
            <a:ext cx="2813941" cy="19720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1588" lvl="1" indent="-1588" algn="ctr" defTabSz="865188">
              <a:buClr>
                <a:srgbClr val="3333CC"/>
              </a:buClr>
              <a:defRPr/>
            </a:pPr>
            <a:r>
              <a:rPr lang="es-ES" sz="1050" b="1" dirty="0">
                <a:solidFill>
                  <a:schemeClr val="tx1"/>
                </a:solidFill>
                <a:latin typeface="Calibri" pitchFamily="34" charset="0"/>
              </a:rPr>
              <a:t>PLAN DE CONTINUIDAD TECNOLÓGICO (PCT)</a:t>
            </a:r>
          </a:p>
        </p:txBody>
      </p:sp>
      <p:cxnSp>
        <p:nvCxnSpPr>
          <p:cNvPr id="85" name="84 Conector recto"/>
          <p:cNvCxnSpPr/>
          <p:nvPr/>
        </p:nvCxnSpPr>
        <p:spPr>
          <a:xfrm>
            <a:off x="2963821" y="1333217"/>
            <a:ext cx="17653" cy="5292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85 Conector recto"/>
          <p:cNvCxnSpPr/>
          <p:nvPr/>
        </p:nvCxnSpPr>
        <p:spPr>
          <a:xfrm>
            <a:off x="2962475" y="1333217"/>
            <a:ext cx="6048000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"/>
          <p:cNvCxnSpPr/>
          <p:nvPr/>
        </p:nvCxnSpPr>
        <p:spPr>
          <a:xfrm>
            <a:off x="2963821" y="1916831"/>
            <a:ext cx="6048000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recto"/>
          <p:cNvCxnSpPr/>
          <p:nvPr/>
        </p:nvCxnSpPr>
        <p:spPr>
          <a:xfrm>
            <a:off x="9001787" y="1333217"/>
            <a:ext cx="17653" cy="5292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_s73767"/>
          <p:cNvSpPr>
            <a:spLocks noChangeArrowheads="1"/>
          </p:cNvSpPr>
          <p:nvPr/>
        </p:nvSpPr>
        <p:spPr bwMode="auto">
          <a:xfrm>
            <a:off x="2969749" y="1337726"/>
            <a:ext cx="1044000" cy="232660"/>
          </a:xfrm>
          <a:prstGeom prst="roundRect">
            <a:avLst>
              <a:gd name="adj" fmla="val 0"/>
            </a:avLst>
          </a:prstGeom>
          <a:solidFill>
            <a:srgbClr val="009EE5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 defTabSz="914400"/>
            <a:r>
              <a:rPr lang="es-ES" sz="700" u="none" dirty="0">
                <a:solidFill>
                  <a:schemeClr val="bg1"/>
                </a:solidFill>
                <a:latin typeface="Calibri" pitchFamily="34" charset="0"/>
              </a:rPr>
              <a:t>GESTIÓN DE LA EMERGENCIA</a:t>
            </a:r>
          </a:p>
        </p:txBody>
      </p:sp>
      <p:sp>
        <p:nvSpPr>
          <p:cNvPr id="103" name="_s73767"/>
          <p:cNvSpPr>
            <a:spLocks noChangeArrowheads="1"/>
          </p:cNvSpPr>
          <p:nvPr/>
        </p:nvSpPr>
        <p:spPr bwMode="auto">
          <a:xfrm>
            <a:off x="4024018" y="1337726"/>
            <a:ext cx="1044000" cy="232660"/>
          </a:xfrm>
          <a:prstGeom prst="roundRect">
            <a:avLst>
              <a:gd name="adj" fmla="val 0"/>
            </a:avLst>
          </a:prstGeom>
          <a:solidFill>
            <a:srgbClr val="FDBD2C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 defTabSz="914400"/>
            <a:r>
              <a:rPr lang="es-ES" sz="700" u="none" dirty="0">
                <a:solidFill>
                  <a:schemeClr val="bg1"/>
                </a:solidFill>
                <a:latin typeface="Calibri" pitchFamily="34" charset="0"/>
              </a:rPr>
              <a:t>INICIO DE LA GESTIÓN DE CT</a:t>
            </a:r>
          </a:p>
        </p:txBody>
      </p:sp>
      <p:sp>
        <p:nvSpPr>
          <p:cNvPr id="104" name="_s73767"/>
          <p:cNvSpPr>
            <a:spLocks noChangeArrowheads="1"/>
          </p:cNvSpPr>
          <p:nvPr/>
        </p:nvSpPr>
        <p:spPr bwMode="auto">
          <a:xfrm>
            <a:off x="5078287" y="1337726"/>
            <a:ext cx="1886045" cy="231724"/>
          </a:xfrm>
          <a:prstGeom prst="roundRect">
            <a:avLst>
              <a:gd name="adj" fmla="val 0"/>
            </a:avLst>
          </a:prstGeom>
          <a:solidFill>
            <a:srgbClr val="F6891E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normAutofit/>
          </a:bodyPr>
          <a:lstStyle/>
          <a:p>
            <a:pPr algn="ctr" defTabSz="914400"/>
            <a:r>
              <a:rPr lang="es-ES" sz="700" u="none" dirty="0">
                <a:solidFill>
                  <a:schemeClr val="bg1"/>
                </a:solidFill>
                <a:latin typeface="Calibri" pitchFamily="34" charset="0"/>
              </a:rPr>
              <a:t>ACTIVACIÓN DEL PLAN</a:t>
            </a:r>
          </a:p>
        </p:txBody>
      </p:sp>
      <p:sp>
        <p:nvSpPr>
          <p:cNvPr id="105" name="_s73767"/>
          <p:cNvSpPr>
            <a:spLocks noChangeArrowheads="1"/>
          </p:cNvSpPr>
          <p:nvPr/>
        </p:nvSpPr>
        <p:spPr bwMode="auto">
          <a:xfrm>
            <a:off x="6974784" y="1337726"/>
            <a:ext cx="1008000" cy="232660"/>
          </a:xfrm>
          <a:prstGeom prst="roundRect">
            <a:avLst>
              <a:gd name="adj" fmla="val 0"/>
            </a:avLst>
          </a:prstGeom>
          <a:solidFill>
            <a:srgbClr val="C8175E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normAutofit/>
          </a:bodyPr>
          <a:lstStyle/>
          <a:p>
            <a:pPr algn="ctr" defTabSz="914400"/>
            <a:r>
              <a:rPr lang="es-ES" sz="700" u="none" dirty="0">
                <a:solidFill>
                  <a:schemeClr val="bg1"/>
                </a:solidFill>
                <a:latin typeface="Calibri" pitchFamily="34" charset="0"/>
              </a:rPr>
              <a:t>SEGUIMIENTO</a:t>
            </a:r>
          </a:p>
        </p:txBody>
      </p:sp>
      <p:sp>
        <p:nvSpPr>
          <p:cNvPr id="106" name="_s73767"/>
          <p:cNvSpPr>
            <a:spLocks noChangeArrowheads="1"/>
          </p:cNvSpPr>
          <p:nvPr/>
        </p:nvSpPr>
        <p:spPr bwMode="auto">
          <a:xfrm>
            <a:off x="7992485" y="1337726"/>
            <a:ext cx="1008000" cy="232660"/>
          </a:xfrm>
          <a:prstGeom prst="roundRect">
            <a:avLst>
              <a:gd name="adj" fmla="val 0"/>
            </a:avLst>
          </a:prstGeom>
          <a:solidFill>
            <a:srgbClr val="86C82D"/>
          </a:solidFill>
          <a:ln w="9525">
            <a:noFill/>
            <a:round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 defTabSz="914400"/>
            <a:r>
              <a:rPr lang="es-ES" sz="700" u="none" dirty="0">
                <a:solidFill>
                  <a:schemeClr val="bg1"/>
                </a:solidFill>
                <a:latin typeface="Calibri" pitchFamily="34" charset="0"/>
              </a:rPr>
              <a:t>VUELTA A LA NORMALIDAD</a:t>
            </a:r>
          </a:p>
        </p:txBody>
      </p:sp>
      <p:cxnSp>
        <p:nvCxnSpPr>
          <p:cNvPr id="107" name="106 Conector recto"/>
          <p:cNvCxnSpPr/>
          <p:nvPr/>
        </p:nvCxnSpPr>
        <p:spPr>
          <a:xfrm>
            <a:off x="5067457" y="1333217"/>
            <a:ext cx="17653" cy="5292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recto"/>
          <p:cNvCxnSpPr/>
          <p:nvPr/>
        </p:nvCxnSpPr>
        <p:spPr>
          <a:xfrm>
            <a:off x="6973857" y="1333217"/>
            <a:ext cx="17653" cy="5292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"/>
          <p:cNvCxnSpPr/>
          <p:nvPr/>
        </p:nvCxnSpPr>
        <p:spPr>
          <a:xfrm>
            <a:off x="7983271" y="1322550"/>
            <a:ext cx="0" cy="5292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recto"/>
          <p:cNvCxnSpPr/>
          <p:nvPr/>
        </p:nvCxnSpPr>
        <p:spPr>
          <a:xfrm>
            <a:off x="3996096" y="1333217"/>
            <a:ext cx="17653" cy="52920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3" name="Picture 3" descr="C:\Users\xe28526\AppData\Local\Microsoft\Windows\Temporary Internet Files\Content.IE5\47JHXOLR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63" y="785794"/>
            <a:ext cx="464768" cy="477673"/>
          </a:xfrm>
          <a:prstGeom prst="rect">
            <a:avLst/>
          </a:prstGeom>
          <a:noFill/>
          <a:ln>
            <a:noFill/>
          </a:ln>
          <a:effectLst>
            <a:outerShdw blurRad="127000" dist="88900" dir="54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124" name="123 Rectángulo"/>
          <p:cNvSpPr/>
          <p:nvPr/>
        </p:nvSpPr>
        <p:spPr>
          <a:xfrm>
            <a:off x="71406" y="794146"/>
            <a:ext cx="2820977" cy="475397"/>
          </a:xfrm>
          <a:prstGeom prst="rect">
            <a:avLst/>
          </a:prstGeom>
          <a:solidFill>
            <a:srgbClr val="0090D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" sz="1400" b="1" i="1" dirty="0">
                <a:solidFill>
                  <a:schemeClr val="bg1"/>
                </a:solidFill>
                <a:latin typeface="Calibri" pitchFamily="34" charset="0"/>
              </a:rPr>
              <a:t>Gestión de Crisis: Continuidad Tecnológica</a:t>
            </a:r>
          </a:p>
        </p:txBody>
      </p:sp>
      <p:sp>
        <p:nvSpPr>
          <p:cNvPr id="215" name="214 CuadroTexto"/>
          <p:cNvSpPr txBox="1"/>
          <p:nvPr/>
        </p:nvSpPr>
        <p:spPr>
          <a:xfrm>
            <a:off x="7111326" y="6642556"/>
            <a:ext cx="1500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latin typeface="Calibri" pitchFamily="34" charset="0"/>
              </a:rPr>
              <a:t>En caso de necesidad</a:t>
            </a:r>
          </a:p>
        </p:txBody>
      </p:sp>
      <p:cxnSp>
        <p:nvCxnSpPr>
          <p:cNvPr id="217" name="216 Conector recto"/>
          <p:cNvCxnSpPr/>
          <p:nvPr/>
        </p:nvCxnSpPr>
        <p:spPr bwMode="auto">
          <a:xfrm>
            <a:off x="6860078" y="6749652"/>
            <a:ext cx="285752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4" name="273 Rectángulo"/>
          <p:cNvSpPr/>
          <p:nvPr/>
        </p:nvSpPr>
        <p:spPr bwMode="auto">
          <a:xfrm>
            <a:off x="6732240" y="6669360"/>
            <a:ext cx="1440160" cy="144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5" name="4 Grupo"/>
          <p:cNvGrpSpPr/>
          <p:nvPr/>
        </p:nvGrpSpPr>
        <p:grpSpPr>
          <a:xfrm>
            <a:off x="78441" y="1570386"/>
            <a:ext cx="8990425" cy="5072170"/>
            <a:chOff x="78441" y="2060848"/>
            <a:chExt cx="8990425" cy="4581297"/>
          </a:xfrm>
        </p:grpSpPr>
        <p:sp>
          <p:nvSpPr>
            <p:cNvPr id="232" name="231 Flecha abajo"/>
            <p:cNvSpPr/>
            <p:nvPr/>
          </p:nvSpPr>
          <p:spPr bwMode="auto">
            <a:xfrm>
              <a:off x="5100374" y="3643314"/>
              <a:ext cx="72000" cy="2268000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rgbClr val="009EE5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87" name="86 Conector recto"/>
            <p:cNvCxnSpPr/>
            <p:nvPr/>
          </p:nvCxnSpPr>
          <p:spPr>
            <a:xfrm>
              <a:off x="2963821" y="3132900"/>
              <a:ext cx="6048000" cy="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88 Conector recto"/>
            <p:cNvCxnSpPr/>
            <p:nvPr/>
          </p:nvCxnSpPr>
          <p:spPr>
            <a:xfrm>
              <a:off x="2963821" y="2117969"/>
              <a:ext cx="6048000" cy="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91 Conector recto"/>
            <p:cNvCxnSpPr/>
            <p:nvPr/>
          </p:nvCxnSpPr>
          <p:spPr>
            <a:xfrm>
              <a:off x="2963821" y="3676146"/>
              <a:ext cx="6048000" cy="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92 Conector recto"/>
            <p:cNvCxnSpPr/>
            <p:nvPr/>
          </p:nvCxnSpPr>
          <p:spPr>
            <a:xfrm>
              <a:off x="2963821" y="4028567"/>
              <a:ext cx="6048000" cy="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"/>
            <p:cNvCxnSpPr/>
            <p:nvPr/>
          </p:nvCxnSpPr>
          <p:spPr>
            <a:xfrm>
              <a:off x="2955195" y="4405241"/>
              <a:ext cx="6048000" cy="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95 Conector recto"/>
            <p:cNvCxnSpPr/>
            <p:nvPr/>
          </p:nvCxnSpPr>
          <p:spPr>
            <a:xfrm>
              <a:off x="2988051" y="5333179"/>
              <a:ext cx="6048000" cy="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96 Conector recto"/>
            <p:cNvCxnSpPr/>
            <p:nvPr/>
          </p:nvCxnSpPr>
          <p:spPr>
            <a:xfrm>
              <a:off x="2988051" y="6625106"/>
              <a:ext cx="6048000" cy="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97 Conector recto"/>
            <p:cNvCxnSpPr/>
            <p:nvPr/>
          </p:nvCxnSpPr>
          <p:spPr>
            <a:xfrm>
              <a:off x="2997309" y="4934589"/>
              <a:ext cx="6048000" cy="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_s73767"/>
            <p:cNvSpPr>
              <a:spLocks noChangeArrowheads="1"/>
            </p:cNvSpPr>
            <p:nvPr/>
          </p:nvSpPr>
          <p:spPr bwMode="auto">
            <a:xfrm>
              <a:off x="3000364" y="5875144"/>
              <a:ext cx="972000" cy="305612"/>
            </a:xfrm>
            <a:prstGeom prst="roundRect">
              <a:avLst>
                <a:gd name="adj" fmla="val 16667"/>
              </a:avLst>
            </a:prstGeom>
            <a:solidFill>
              <a:srgbClr val="009EE5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/>
            <a:p>
              <a:pPr algn="ctr" defTabSz="914400"/>
              <a:r>
                <a:rPr lang="es-ES" sz="600" u="none" dirty="0">
                  <a:solidFill>
                    <a:schemeClr val="bg1"/>
                  </a:solidFill>
                  <a:latin typeface="Calibri" pitchFamily="34" charset="0"/>
                </a:rPr>
                <a:t>Detecta incidencia y avisa a </a:t>
              </a:r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Tecnología</a:t>
              </a:r>
              <a:r>
                <a:rPr lang="es-ES" sz="600" u="none" dirty="0">
                  <a:solidFill>
                    <a:schemeClr val="bg1"/>
                  </a:solidFill>
                  <a:latin typeface="Calibri" pitchFamily="34" charset="0"/>
                </a:rPr>
                <a:t> según procedimiento</a:t>
              </a:r>
            </a:p>
          </p:txBody>
        </p:sp>
        <p:sp>
          <p:nvSpPr>
            <p:cNvPr id="127" name="_s73767"/>
            <p:cNvSpPr>
              <a:spLocks noChangeArrowheads="1"/>
            </p:cNvSpPr>
            <p:nvPr/>
          </p:nvSpPr>
          <p:spPr bwMode="auto">
            <a:xfrm>
              <a:off x="3071802" y="3111444"/>
              <a:ext cx="928694" cy="565588"/>
            </a:xfrm>
            <a:prstGeom prst="roundRect">
              <a:avLst>
                <a:gd name="adj" fmla="val 16667"/>
              </a:avLst>
            </a:prstGeom>
            <a:solidFill>
              <a:srgbClr val="009EE5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/>
            <a:p>
              <a:pPr algn="ctr" defTabSz="914400"/>
              <a:r>
                <a:rPr lang="es-ES" sz="600" b="1" u="none" dirty="0">
                  <a:solidFill>
                    <a:schemeClr val="bg1"/>
                  </a:solidFill>
                </a:rPr>
                <a:t>Responsable de Continuidad </a:t>
              </a:r>
              <a:r>
                <a:rPr lang="es-ES" sz="600" b="1" dirty="0">
                  <a:solidFill>
                    <a:schemeClr val="bg1"/>
                  </a:solidFill>
                  <a:latin typeface="Calibri" pitchFamily="34" charset="0"/>
                </a:rPr>
                <a:t>Tecnológica</a:t>
              </a:r>
              <a:r>
                <a:rPr lang="es-ES" sz="600" b="1" u="none" dirty="0">
                  <a:solidFill>
                    <a:schemeClr val="bg1"/>
                  </a:solidFill>
                </a:rPr>
                <a:t>: </a:t>
              </a:r>
              <a:r>
                <a:rPr lang="es-ES" sz="600" u="none" dirty="0">
                  <a:solidFill>
                    <a:schemeClr val="bg1"/>
                  </a:solidFill>
                  <a:latin typeface="Calibri" pitchFamily="34" charset="0"/>
                </a:rPr>
                <a:t>Recibe una comunicación informando de la posible contingencia</a:t>
              </a:r>
            </a:p>
          </p:txBody>
        </p:sp>
        <p:sp>
          <p:nvSpPr>
            <p:cNvPr id="128" name="_s73767"/>
            <p:cNvSpPr>
              <a:spLocks noChangeArrowheads="1"/>
            </p:cNvSpPr>
            <p:nvPr/>
          </p:nvSpPr>
          <p:spPr bwMode="auto">
            <a:xfrm>
              <a:off x="4077190" y="3124134"/>
              <a:ext cx="972000" cy="550984"/>
            </a:xfrm>
            <a:prstGeom prst="roundRect">
              <a:avLst>
                <a:gd name="adj" fmla="val 16667"/>
              </a:avLst>
            </a:prstGeom>
            <a:solidFill>
              <a:srgbClr val="FDBD2C"/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 wrap="square" lIns="0" tIns="0" rIns="0" bIns="0" anchor="ctr">
              <a:normAutofit fontScale="92500" lnSpcReduction="20000"/>
            </a:bodyPr>
            <a:lstStyle/>
            <a:p>
              <a:pPr algn="ctr"/>
              <a:r>
                <a:rPr lang="es-ES" sz="600" b="1" dirty="0">
                  <a:solidFill>
                    <a:schemeClr val="bg1"/>
                  </a:solidFill>
                  <a:latin typeface="Calibri" pitchFamily="34" charset="0"/>
                </a:rPr>
                <a:t>Responsable PCT informa al </a:t>
              </a:r>
              <a:r>
                <a:rPr lang="es-ES" sz="600" b="1" dirty="0" err="1">
                  <a:solidFill>
                    <a:schemeClr val="bg1"/>
                  </a:solidFill>
                  <a:latin typeface="Calibri" pitchFamily="34" charset="0"/>
                </a:rPr>
                <a:t>Resp</a:t>
              </a:r>
              <a:r>
                <a:rPr lang="es-ES" sz="600" b="1" dirty="0">
                  <a:solidFill>
                    <a:schemeClr val="bg1"/>
                  </a:solidFill>
                  <a:latin typeface="Calibri" pitchFamily="34" charset="0"/>
                </a:rPr>
                <a:t>. del Comité Táctico</a:t>
              </a:r>
            </a:p>
            <a:p>
              <a:pPr algn="ctr"/>
              <a:endParaRPr lang="es-ES" sz="600" b="1" dirty="0">
                <a:solidFill>
                  <a:schemeClr val="bg1"/>
                </a:solidFill>
                <a:latin typeface="Calibri" pitchFamily="34" charset="0"/>
              </a:endParaRPr>
            </a:p>
            <a:p>
              <a:pPr algn="ctr"/>
              <a:r>
                <a:rPr lang="es-ES" sz="600" b="1" dirty="0" err="1">
                  <a:solidFill>
                    <a:schemeClr val="bg1"/>
                  </a:solidFill>
                  <a:latin typeface="Calibri" pitchFamily="34" charset="0"/>
                </a:rPr>
                <a:t>Resp</a:t>
              </a:r>
              <a:r>
                <a:rPr lang="es-ES" sz="600" b="1" dirty="0">
                  <a:solidFill>
                    <a:schemeClr val="bg1"/>
                  </a:solidFill>
                  <a:latin typeface="Calibri" pitchFamily="34" charset="0"/>
                </a:rPr>
                <a:t>. del Comité Táctico realiza evaluación de la gravedad y convoca al Comité Táctico</a:t>
              </a:r>
              <a:endParaRPr lang="es-ES" sz="6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29" name="_s73767"/>
            <p:cNvSpPr>
              <a:spLocks noChangeArrowheads="1"/>
            </p:cNvSpPr>
            <p:nvPr/>
          </p:nvSpPr>
          <p:spPr bwMode="auto">
            <a:xfrm>
              <a:off x="4067195" y="2783158"/>
              <a:ext cx="972000" cy="304800"/>
            </a:xfrm>
            <a:prstGeom prst="roundRect">
              <a:avLst>
                <a:gd name="adj" fmla="val 16667"/>
              </a:avLst>
            </a:prstGeom>
            <a:solidFill>
              <a:srgbClr val="FDBD2C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rmAutofit/>
            </a:bodyPr>
            <a:lstStyle/>
            <a:p>
              <a:pPr algn="ctr"/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Establece nivel de criticidad e informa al Responsable PCT</a:t>
              </a:r>
            </a:p>
          </p:txBody>
        </p:sp>
        <p:sp>
          <p:nvSpPr>
            <p:cNvPr id="130" name="_s73767"/>
            <p:cNvSpPr>
              <a:spLocks noChangeArrowheads="1"/>
            </p:cNvSpPr>
            <p:nvPr/>
          </p:nvSpPr>
          <p:spPr bwMode="auto">
            <a:xfrm>
              <a:off x="5165674" y="4439845"/>
              <a:ext cx="831850" cy="469200"/>
            </a:xfrm>
            <a:prstGeom prst="roundRect">
              <a:avLst>
                <a:gd name="adj" fmla="val 16667"/>
              </a:avLst>
            </a:prstGeom>
            <a:solidFill>
              <a:srgbClr val="F6891E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Confirma la activación del DRP</a:t>
              </a:r>
            </a:p>
          </p:txBody>
        </p:sp>
        <p:sp>
          <p:nvSpPr>
            <p:cNvPr id="132" name="_s73767"/>
            <p:cNvSpPr>
              <a:spLocks noChangeArrowheads="1"/>
            </p:cNvSpPr>
            <p:nvPr/>
          </p:nvSpPr>
          <p:spPr bwMode="auto">
            <a:xfrm>
              <a:off x="4106438" y="4965404"/>
              <a:ext cx="4896000" cy="20215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rmAutofit/>
            </a:bodyPr>
            <a:lstStyle/>
            <a:p>
              <a:pPr algn="ctr"/>
              <a:r>
                <a:rPr lang="es-ES" sz="900" dirty="0">
                  <a:latin typeface="Calibri" pitchFamily="34" charset="0"/>
                </a:rPr>
                <a:t>Gestión de la Comunicación Corporativa</a:t>
              </a:r>
            </a:p>
          </p:txBody>
        </p:sp>
        <p:sp>
          <p:nvSpPr>
            <p:cNvPr id="135" name="134 Flecha abajo"/>
            <p:cNvSpPr/>
            <p:nvPr/>
          </p:nvSpPr>
          <p:spPr>
            <a:xfrm>
              <a:off x="4884239" y="3083991"/>
              <a:ext cx="75600" cy="108000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rgbClr val="009EE5"/>
                  </a:solidFill>
                </a:ln>
              </a:endParaRPr>
            </a:p>
          </p:txBody>
        </p:sp>
        <p:sp>
          <p:nvSpPr>
            <p:cNvPr id="136" name="_s73767"/>
            <p:cNvSpPr>
              <a:spLocks noChangeArrowheads="1"/>
            </p:cNvSpPr>
            <p:nvPr/>
          </p:nvSpPr>
          <p:spPr bwMode="auto">
            <a:xfrm>
              <a:off x="5081536" y="3122562"/>
              <a:ext cx="935059" cy="538163"/>
            </a:xfrm>
            <a:prstGeom prst="roundRect">
              <a:avLst>
                <a:gd name="adj" fmla="val 16667"/>
              </a:avLst>
            </a:prstGeom>
            <a:solidFill>
              <a:srgbClr val="F6891E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/>
            <a:p>
              <a:pPr algn="ctr" defTabSz="914400"/>
              <a:r>
                <a:rPr lang="es-ES" sz="600" u="none" dirty="0">
                  <a:solidFill>
                    <a:schemeClr val="bg1"/>
                  </a:solidFill>
                  <a:latin typeface="Calibri" pitchFamily="34" charset="0"/>
                </a:rPr>
                <a:t>El  Comité Táctico analiz</a:t>
              </a:r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a la contingenci</a:t>
              </a:r>
              <a:r>
                <a:rPr lang="es-ES" sz="600" u="none" dirty="0">
                  <a:solidFill>
                    <a:schemeClr val="bg1"/>
                  </a:solidFill>
                  <a:latin typeface="Calibri" pitchFamily="34" charset="0"/>
                </a:rPr>
                <a:t>a y el </a:t>
              </a:r>
              <a:r>
                <a:rPr lang="es-ES" sz="600" u="none" dirty="0" err="1">
                  <a:solidFill>
                    <a:schemeClr val="bg1"/>
                  </a:solidFill>
                  <a:latin typeface="Calibri" pitchFamily="34" charset="0"/>
                </a:rPr>
                <a:t>Resp</a:t>
              </a:r>
              <a:r>
                <a:rPr lang="es-ES" sz="600" u="none" dirty="0">
                  <a:solidFill>
                    <a:schemeClr val="bg1"/>
                  </a:solidFill>
                  <a:latin typeface="Calibri" pitchFamily="34" charset="0"/>
                </a:rPr>
                <a:t>. del Comité Táctico lo comunica (o no) al Comité Estratégico</a:t>
              </a:r>
            </a:p>
          </p:txBody>
        </p:sp>
        <p:sp>
          <p:nvSpPr>
            <p:cNvPr id="139" name="_s73767"/>
            <p:cNvSpPr>
              <a:spLocks noChangeArrowheads="1"/>
            </p:cNvSpPr>
            <p:nvPr/>
          </p:nvSpPr>
          <p:spPr bwMode="auto">
            <a:xfrm>
              <a:off x="6100070" y="3159048"/>
              <a:ext cx="828000" cy="388388"/>
            </a:xfrm>
            <a:prstGeom prst="roundRect">
              <a:avLst>
                <a:gd name="adj" fmla="val 16667"/>
              </a:avLst>
            </a:prstGeom>
            <a:solidFill>
              <a:srgbClr val="F6891E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Activa el DRP</a:t>
              </a:r>
            </a:p>
          </p:txBody>
        </p:sp>
        <p:sp>
          <p:nvSpPr>
            <p:cNvPr id="141" name="_s73767"/>
            <p:cNvSpPr>
              <a:spLocks noChangeArrowheads="1"/>
            </p:cNvSpPr>
            <p:nvPr/>
          </p:nvSpPr>
          <p:spPr bwMode="auto">
            <a:xfrm>
              <a:off x="6100070" y="3714752"/>
              <a:ext cx="828000" cy="310905"/>
            </a:xfrm>
            <a:prstGeom prst="roundRect">
              <a:avLst>
                <a:gd name="adj" fmla="val 16667"/>
              </a:avLst>
            </a:prstGeom>
            <a:solidFill>
              <a:srgbClr val="F6891E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/>
            <a:p>
              <a:pPr algn="ctr" defTabSz="914400"/>
              <a:r>
                <a:rPr lang="es-ES" sz="600" u="none" dirty="0">
                  <a:solidFill>
                    <a:schemeClr val="bg1"/>
                  </a:solidFill>
                  <a:latin typeface="Calibri" pitchFamily="34" charset="0"/>
                </a:rPr>
                <a:t>Se encarga de localizar a las personas críticas</a:t>
              </a:r>
            </a:p>
          </p:txBody>
        </p:sp>
        <p:sp>
          <p:nvSpPr>
            <p:cNvPr id="142" name="_s73767"/>
            <p:cNvSpPr>
              <a:spLocks noChangeArrowheads="1"/>
            </p:cNvSpPr>
            <p:nvPr/>
          </p:nvSpPr>
          <p:spPr bwMode="auto">
            <a:xfrm>
              <a:off x="6100070" y="4078254"/>
              <a:ext cx="828000" cy="300685"/>
            </a:xfrm>
            <a:prstGeom prst="roundRect">
              <a:avLst>
                <a:gd name="adj" fmla="val 16667"/>
              </a:avLst>
            </a:prstGeom>
            <a:solidFill>
              <a:srgbClr val="F6891E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/>
            <a:p>
              <a:pPr algn="ctr" defTabSz="914400"/>
              <a:r>
                <a:rPr lang="es-ES" sz="600" u="none" dirty="0">
                  <a:solidFill>
                    <a:schemeClr val="bg1"/>
                  </a:solidFill>
                  <a:latin typeface="Calibri" pitchFamily="34" charset="0"/>
                </a:rPr>
                <a:t>Localización de las personas críticas</a:t>
              </a:r>
            </a:p>
          </p:txBody>
        </p:sp>
        <p:sp>
          <p:nvSpPr>
            <p:cNvPr id="143" name="142 Flecha abajo"/>
            <p:cNvSpPr/>
            <p:nvPr/>
          </p:nvSpPr>
          <p:spPr>
            <a:xfrm>
              <a:off x="6410470" y="3565556"/>
              <a:ext cx="198120" cy="134767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rgbClr val="009EE5"/>
                  </a:solidFill>
                </a:ln>
              </a:endParaRPr>
            </a:p>
          </p:txBody>
        </p:sp>
        <p:sp>
          <p:nvSpPr>
            <p:cNvPr id="144" name="143 Flecha abajo"/>
            <p:cNvSpPr/>
            <p:nvPr/>
          </p:nvSpPr>
          <p:spPr>
            <a:xfrm>
              <a:off x="6426372" y="3965110"/>
              <a:ext cx="198120" cy="134767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rgbClr val="009EE5"/>
                  </a:solidFill>
                </a:ln>
              </a:endParaRPr>
            </a:p>
          </p:txBody>
        </p:sp>
        <p:sp>
          <p:nvSpPr>
            <p:cNvPr id="145" name="_s73767"/>
            <p:cNvSpPr>
              <a:spLocks noChangeArrowheads="1"/>
            </p:cNvSpPr>
            <p:nvPr/>
          </p:nvSpPr>
          <p:spPr bwMode="auto">
            <a:xfrm>
              <a:off x="6100070" y="2832065"/>
              <a:ext cx="828000" cy="239353"/>
            </a:xfrm>
            <a:prstGeom prst="roundRect">
              <a:avLst>
                <a:gd name="adj" fmla="val 16667"/>
              </a:avLst>
            </a:prstGeom>
            <a:solidFill>
              <a:srgbClr val="F6891E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/>
            <a:p>
              <a:pPr algn="ctr" defTabSz="914400"/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Tareas de evaluación</a:t>
              </a:r>
              <a:endParaRPr lang="es-ES" sz="600" u="none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52" name="_s73767"/>
            <p:cNvSpPr>
              <a:spLocks noChangeArrowheads="1"/>
            </p:cNvSpPr>
            <p:nvPr/>
          </p:nvSpPr>
          <p:spPr bwMode="auto">
            <a:xfrm>
              <a:off x="4046056" y="5883770"/>
              <a:ext cx="972000" cy="288912"/>
            </a:xfrm>
            <a:prstGeom prst="roundRect">
              <a:avLst>
                <a:gd name="adj" fmla="val 16667"/>
              </a:avLst>
            </a:prstGeom>
            <a:solidFill>
              <a:srgbClr val="FDBD2C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rmAutofit/>
            </a:bodyPr>
            <a:lstStyle/>
            <a:p>
              <a:pPr algn="ctr"/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Realiza primera evaluación de la gravedad</a:t>
              </a:r>
            </a:p>
          </p:txBody>
        </p:sp>
        <p:sp>
          <p:nvSpPr>
            <p:cNvPr id="153" name="_s73767"/>
            <p:cNvSpPr>
              <a:spLocks noChangeArrowheads="1"/>
            </p:cNvSpPr>
            <p:nvPr/>
          </p:nvSpPr>
          <p:spPr bwMode="auto">
            <a:xfrm>
              <a:off x="7168818" y="4073412"/>
              <a:ext cx="731252" cy="305612"/>
            </a:xfrm>
            <a:prstGeom prst="roundRect">
              <a:avLst>
                <a:gd name="adj" fmla="val 16667"/>
              </a:avLst>
            </a:prstGeom>
            <a:solidFill>
              <a:srgbClr val="C8175E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rmAutofit fontScale="92500" lnSpcReduction="20000"/>
            </a:bodyPr>
            <a:lstStyle/>
            <a:p>
              <a:pPr algn="ctr"/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Puesta en marcha de las funciones críticas y/o secuencias de recuperación*</a:t>
              </a:r>
            </a:p>
          </p:txBody>
        </p:sp>
        <p:sp>
          <p:nvSpPr>
            <p:cNvPr id="155" name="_s73767"/>
            <p:cNvSpPr>
              <a:spLocks noChangeArrowheads="1"/>
            </p:cNvSpPr>
            <p:nvPr/>
          </p:nvSpPr>
          <p:spPr bwMode="auto">
            <a:xfrm>
              <a:off x="5103870" y="5889697"/>
              <a:ext cx="857256" cy="285752"/>
            </a:xfrm>
            <a:prstGeom prst="roundRect">
              <a:avLst>
                <a:gd name="adj" fmla="val 16667"/>
              </a:avLst>
            </a:prstGeom>
            <a:solidFill>
              <a:srgbClr val="F6891E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Se les informa de la activación (o no) del DRP</a:t>
              </a:r>
            </a:p>
          </p:txBody>
        </p:sp>
        <p:sp>
          <p:nvSpPr>
            <p:cNvPr id="157" name="_s73767"/>
            <p:cNvSpPr>
              <a:spLocks noChangeArrowheads="1"/>
            </p:cNvSpPr>
            <p:nvPr/>
          </p:nvSpPr>
          <p:spPr bwMode="auto">
            <a:xfrm>
              <a:off x="7178663" y="3163768"/>
              <a:ext cx="720000" cy="305612"/>
            </a:xfrm>
            <a:prstGeom prst="roundRect">
              <a:avLst>
                <a:gd name="adj" fmla="val 16667"/>
              </a:avLst>
            </a:prstGeom>
            <a:solidFill>
              <a:srgbClr val="C8175E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Evaluación Diaria de la Crisis</a:t>
              </a:r>
            </a:p>
          </p:txBody>
        </p:sp>
        <p:sp>
          <p:nvSpPr>
            <p:cNvPr id="158" name="157 Flecha abajo"/>
            <p:cNvSpPr/>
            <p:nvPr/>
          </p:nvSpPr>
          <p:spPr>
            <a:xfrm rot="16200000">
              <a:off x="6994654" y="3261829"/>
              <a:ext cx="144000" cy="285753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rgbClr val="009EE5"/>
                  </a:solidFill>
                </a:ln>
              </a:endParaRPr>
            </a:p>
          </p:txBody>
        </p:sp>
        <p:sp>
          <p:nvSpPr>
            <p:cNvPr id="159" name="_s73767"/>
            <p:cNvSpPr>
              <a:spLocks noChangeArrowheads="1"/>
            </p:cNvSpPr>
            <p:nvPr/>
          </p:nvSpPr>
          <p:spPr bwMode="auto">
            <a:xfrm>
              <a:off x="7168818" y="4429792"/>
              <a:ext cx="720000" cy="479252"/>
            </a:xfrm>
            <a:prstGeom prst="roundRect">
              <a:avLst>
                <a:gd name="adj" fmla="val 16667"/>
              </a:avLst>
            </a:prstGeom>
            <a:solidFill>
              <a:srgbClr val="C8175E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rmAutofit/>
            </a:bodyPr>
            <a:lstStyle/>
            <a:p>
              <a:pPr algn="ctr" defTabSz="914400"/>
              <a:r>
                <a:rPr lang="es-ES" sz="600" u="none" dirty="0">
                  <a:solidFill>
                    <a:schemeClr val="bg1"/>
                  </a:solidFill>
                  <a:latin typeface="Calibri" pitchFamily="34" charset="0"/>
                </a:rPr>
                <a:t>Comunicación Avance de la crisis para toma  de decisiones</a:t>
              </a:r>
            </a:p>
          </p:txBody>
        </p:sp>
        <p:sp>
          <p:nvSpPr>
            <p:cNvPr id="161" name="_s73767"/>
            <p:cNvSpPr>
              <a:spLocks noChangeArrowheads="1"/>
            </p:cNvSpPr>
            <p:nvPr/>
          </p:nvSpPr>
          <p:spPr bwMode="auto">
            <a:xfrm>
              <a:off x="8000053" y="2165108"/>
              <a:ext cx="540000" cy="536399"/>
            </a:xfrm>
            <a:prstGeom prst="roundRect">
              <a:avLst>
                <a:gd name="adj" fmla="val 16667"/>
              </a:avLst>
            </a:prstGeom>
            <a:solidFill>
              <a:srgbClr val="86C82D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Define y Planifica la estrategia de Vuelta a la Normalidad</a:t>
              </a:r>
            </a:p>
          </p:txBody>
        </p:sp>
        <p:sp>
          <p:nvSpPr>
            <p:cNvPr id="162" name="_s73767"/>
            <p:cNvSpPr>
              <a:spLocks noChangeArrowheads="1"/>
            </p:cNvSpPr>
            <p:nvPr/>
          </p:nvSpPr>
          <p:spPr bwMode="auto">
            <a:xfrm>
              <a:off x="8000052" y="3717032"/>
              <a:ext cx="676403" cy="303992"/>
            </a:xfrm>
            <a:prstGeom prst="roundRect">
              <a:avLst>
                <a:gd name="adj" fmla="val 16667"/>
              </a:avLst>
            </a:prstGeom>
            <a:solidFill>
              <a:srgbClr val="86C82D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Define y Planifica la Vuelta a la Normalidad con los Equipos de Soporte</a:t>
              </a:r>
            </a:p>
          </p:txBody>
        </p:sp>
        <p:sp>
          <p:nvSpPr>
            <p:cNvPr id="163" name="_s73767"/>
            <p:cNvSpPr>
              <a:spLocks noChangeArrowheads="1"/>
            </p:cNvSpPr>
            <p:nvPr/>
          </p:nvSpPr>
          <p:spPr bwMode="auto">
            <a:xfrm>
              <a:off x="8000053" y="3163768"/>
              <a:ext cx="540000" cy="275523"/>
            </a:xfrm>
            <a:prstGeom prst="roundRect">
              <a:avLst>
                <a:gd name="adj" fmla="val 16667"/>
              </a:avLst>
            </a:prstGeom>
            <a:solidFill>
              <a:srgbClr val="86C82D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Valida estrategia de Vuelta a la Normalidad</a:t>
              </a:r>
            </a:p>
          </p:txBody>
        </p:sp>
        <p:sp>
          <p:nvSpPr>
            <p:cNvPr id="166" name="165 Flecha abajo"/>
            <p:cNvSpPr/>
            <p:nvPr/>
          </p:nvSpPr>
          <p:spPr>
            <a:xfrm rot="16200000">
              <a:off x="7883501" y="3274185"/>
              <a:ext cx="144000" cy="144000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rgbClr val="009EE5"/>
                  </a:solidFill>
                </a:ln>
              </a:endParaRPr>
            </a:p>
          </p:txBody>
        </p:sp>
        <p:sp>
          <p:nvSpPr>
            <p:cNvPr id="170" name="_s73767"/>
            <p:cNvSpPr>
              <a:spLocks noChangeArrowheads="1"/>
            </p:cNvSpPr>
            <p:nvPr/>
          </p:nvSpPr>
          <p:spPr bwMode="auto">
            <a:xfrm>
              <a:off x="8568653" y="4438826"/>
              <a:ext cx="493863" cy="470217"/>
            </a:xfrm>
            <a:prstGeom prst="roundRect">
              <a:avLst>
                <a:gd name="adj" fmla="val 16667"/>
              </a:avLst>
            </a:prstGeom>
            <a:solidFill>
              <a:srgbClr val="86C82D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rmAutofit/>
            </a:bodyPr>
            <a:lstStyle/>
            <a:p>
              <a:pPr algn="ctr" defTabSz="914400"/>
              <a:r>
                <a:rPr lang="es-ES" sz="600" u="none" dirty="0">
                  <a:solidFill>
                    <a:schemeClr val="bg1"/>
                  </a:solidFill>
                  <a:latin typeface="Calibri" pitchFamily="34" charset="0"/>
                </a:rPr>
                <a:t>Confirma la desactivación del </a:t>
              </a:r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DRP</a:t>
              </a:r>
              <a:endParaRPr lang="es-ES" sz="600" u="none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71" name="_s73767"/>
            <p:cNvSpPr>
              <a:spLocks noChangeArrowheads="1"/>
            </p:cNvSpPr>
            <p:nvPr/>
          </p:nvSpPr>
          <p:spPr bwMode="auto">
            <a:xfrm>
              <a:off x="8615668" y="3157523"/>
              <a:ext cx="453198" cy="288000"/>
            </a:xfrm>
            <a:prstGeom prst="roundRect">
              <a:avLst>
                <a:gd name="adj" fmla="val 16667"/>
              </a:avLst>
            </a:prstGeom>
            <a:solidFill>
              <a:srgbClr val="86C82D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rmAutofit/>
            </a:bodyPr>
            <a:lstStyle/>
            <a:p>
              <a:pPr algn="ctr" defTabSz="914400"/>
              <a:r>
                <a:rPr lang="es-ES" sz="600" u="none" dirty="0">
                  <a:solidFill>
                    <a:schemeClr val="bg1"/>
                  </a:solidFill>
                  <a:latin typeface="Calibri" pitchFamily="34" charset="0"/>
                </a:rPr>
                <a:t>Informa de la desactivación del </a:t>
              </a:r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DRP</a:t>
              </a:r>
              <a:endParaRPr lang="es-ES" sz="600" u="none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80" name="_s73767"/>
            <p:cNvSpPr>
              <a:spLocks noChangeArrowheads="1"/>
            </p:cNvSpPr>
            <p:nvPr/>
          </p:nvSpPr>
          <p:spPr bwMode="auto">
            <a:xfrm>
              <a:off x="3000364" y="2786058"/>
              <a:ext cx="972000" cy="305612"/>
            </a:xfrm>
            <a:prstGeom prst="roundRect">
              <a:avLst>
                <a:gd name="adj" fmla="val 16667"/>
              </a:avLst>
            </a:prstGeom>
            <a:solidFill>
              <a:srgbClr val="009EE5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Comprueba si es una situación de alerta con afectación de la tecnología</a:t>
              </a:r>
            </a:p>
          </p:txBody>
        </p:sp>
        <p:sp>
          <p:nvSpPr>
            <p:cNvPr id="181" name="180 Flecha abajo"/>
            <p:cNvSpPr/>
            <p:nvPr/>
          </p:nvSpPr>
          <p:spPr>
            <a:xfrm rot="10800000">
              <a:off x="3016144" y="3069040"/>
              <a:ext cx="71438" cy="2808000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rgbClr val="009EE5"/>
                  </a:solidFill>
                </a:ln>
              </a:endParaRPr>
            </a:p>
          </p:txBody>
        </p:sp>
        <p:sp>
          <p:nvSpPr>
            <p:cNvPr id="185" name="184 Flecha abajo"/>
            <p:cNvSpPr/>
            <p:nvPr/>
          </p:nvSpPr>
          <p:spPr>
            <a:xfrm rot="16200000">
              <a:off x="3943284" y="2967054"/>
              <a:ext cx="119144" cy="81006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rgbClr val="009EE5"/>
                  </a:solidFill>
                </a:ln>
              </a:endParaRPr>
            </a:p>
          </p:txBody>
        </p:sp>
        <p:cxnSp>
          <p:nvCxnSpPr>
            <p:cNvPr id="204" name="203 Conector recto de flecha"/>
            <p:cNvCxnSpPr/>
            <p:nvPr/>
          </p:nvCxnSpPr>
          <p:spPr bwMode="auto">
            <a:xfrm rot="5400000">
              <a:off x="3964777" y="4321975"/>
              <a:ext cx="1214446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3" name="212 Conector recto"/>
            <p:cNvCxnSpPr/>
            <p:nvPr/>
          </p:nvCxnSpPr>
          <p:spPr bwMode="auto">
            <a:xfrm>
              <a:off x="4195128" y="3357562"/>
              <a:ext cx="714380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6" name="225 Flecha abajo"/>
            <p:cNvSpPr/>
            <p:nvPr/>
          </p:nvSpPr>
          <p:spPr>
            <a:xfrm rot="16200000">
              <a:off x="4994631" y="3364203"/>
              <a:ext cx="144000" cy="81006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rgbClr val="009EE5"/>
                  </a:solidFill>
                </a:ln>
              </a:endParaRPr>
            </a:p>
          </p:txBody>
        </p:sp>
        <p:sp>
          <p:nvSpPr>
            <p:cNvPr id="227" name="226 Flecha abajo"/>
            <p:cNvSpPr/>
            <p:nvPr/>
          </p:nvSpPr>
          <p:spPr>
            <a:xfrm rot="16200000">
              <a:off x="5991003" y="3364203"/>
              <a:ext cx="144000" cy="81006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rgbClr val="009EE5"/>
                  </a:solidFill>
                </a:ln>
              </a:endParaRPr>
            </a:p>
          </p:txBody>
        </p:sp>
        <p:sp>
          <p:nvSpPr>
            <p:cNvPr id="228" name="227 Flecha abajo"/>
            <p:cNvSpPr/>
            <p:nvPr/>
          </p:nvSpPr>
          <p:spPr>
            <a:xfrm>
              <a:off x="3857620" y="3083991"/>
              <a:ext cx="75600" cy="108000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rgbClr val="009EE5"/>
                  </a:solidFill>
                </a:ln>
              </a:endParaRPr>
            </a:p>
          </p:txBody>
        </p:sp>
        <p:sp>
          <p:nvSpPr>
            <p:cNvPr id="229" name="228 Flecha arriba y abajo"/>
            <p:cNvSpPr/>
            <p:nvPr/>
          </p:nvSpPr>
          <p:spPr bwMode="auto">
            <a:xfrm>
              <a:off x="5494498" y="3643314"/>
              <a:ext cx="108000" cy="792000"/>
            </a:xfrm>
            <a:prstGeom prst="up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>
                  <a:solidFill>
                    <a:srgbClr val="009EE5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1" name="230 Flecha abajo"/>
            <p:cNvSpPr/>
            <p:nvPr/>
          </p:nvSpPr>
          <p:spPr>
            <a:xfrm rot="10800000">
              <a:off x="4035000" y="3077666"/>
              <a:ext cx="71438" cy="2808000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rgbClr val="009EE5"/>
                  </a:solidFill>
                </a:ln>
              </a:endParaRPr>
            </a:p>
          </p:txBody>
        </p:sp>
        <p:sp>
          <p:nvSpPr>
            <p:cNvPr id="225" name="224 Flecha abajo"/>
            <p:cNvSpPr/>
            <p:nvPr/>
          </p:nvSpPr>
          <p:spPr>
            <a:xfrm rot="16200000">
              <a:off x="3968999" y="3367969"/>
              <a:ext cx="144000" cy="81006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rgbClr val="009EE5"/>
                  </a:solidFill>
                </a:ln>
              </a:endParaRPr>
            </a:p>
          </p:txBody>
        </p:sp>
        <p:sp>
          <p:nvSpPr>
            <p:cNvPr id="137" name="_s73767"/>
            <p:cNvSpPr>
              <a:spLocks noChangeArrowheads="1"/>
            </p:cNvSpPr>
            <p:nvPr/>
          </p:nvSpPr>
          <p:spPr bwMode="auto">
            <a:xfrm>
              <a:off x="6100070" y="2165109"/>
              <a:ext cx="1800000" cy="239353"/>
            </a:xfrm>
            <a:prstGeom prst="roundRect">
              <a:avLst>
                <a:gd name="adj" fmla="val 16667"/>
              </a:avLst>
            </a:prstGeom>
            <a:solidFill>
              <a:srgbClr val="FF5050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/>
            <a:p>
              <a:pPr algn="ctr" defTabSz="914400"/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Tareas de Soporte</a:t>
              </a:r>
              <a:endParaRPr lang="es-ES" sz="600" u="none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38" name="_s73767"/>
            <p:cNvSpPr>
              <a:spLocks noChangeArrowheads="1"/>
            </p:cNvSpPr>
            <p:nvPr/>
          </p:nvSpPr>
          <p:spPr bwMode="auto">
            <a:xfrm>
              <a:off x="6100070" y="2468594"/>
              <a:ext cx="1800000" cy="239353"/>
            </a:xfrm>
            <a:prstGeom prst="roundRect">
              <a:avLst>
                <a:gd name="adj" fmla="val 16667"/>
              </a:avLst>
            </a:prstGeom>
            <a:solidFill>
              <a:srgbClr val="FF5050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/>
            <a:p>
              <a:pPr algn="ctr" defTabSz="914400"/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Tareas de Soporte</a:t>
              </a:r>
              <a:endParaRPr lang="es-ES" sz="600" u="none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cxnSp>
          <p:nvCxnSpPr>
            <p:cNvPr id="165" name="164 Conector recto"/>
            <p:cNvCxnSpPr/>
            <p:nvPr/>
          </p:nvCxnSpPr>
          <p:spPr bwMode="auto">
            <a:xfrm flipV="1">
              <a:off x="5724128" y="2276872"/>
              <a:ext cx="0" cy="8640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5" name="174 Conector recto de flecha"/>
            <p:cNvCxnSpPr/>
            <p:nvPr/>
          </p:nvCxnSpPr>
          <p:spPr bwMode="auto">
            <a:xfrm>
              <a:off x="5724128" y="2276872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2" name="181 Conector recto de flecha"/>
            <p:cNvCxnSpPr/>
            <p:nvPr/>
          </p:nvCxnSpPr>
          <p:spPr bwMode="auto">
            <a:xfrm>
              <a:off x="5724128" y="2564904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0" name="189 Conector recto de flecha"/>
            <p:cNvCxnSpPr/>
            <p:nvPr/>
          </p:nvCxnSpPr>
          <p:spPr bwMode="auto">
            <a:xfrm>
              <a:off x="7511183" y="2269508"/>
              <a:ext cx="0" cy="87146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1" name="190 Flecha arriba y abajo"/>
            <p:cNvSpPr/>
            <p:nvPr/>
          </p:nvSpPr>
          <p:spPr bwMode="auto">
            <a:xfrm>
              <a:off x="8172400" y="3421049"/>
              <a:ext cx="144016" cy="216024"/>
            </a:xfrm>
            <a:prstGeom prst="up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s-ES">
                <a:ln>
                  <a:solidFill>
                    <a:srgbClr val="009EE5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9" name="198 Flecha arriba y abajo"/>
            <p:cNvSpPr/>
            <p:nvPr/>
          </p:nvSpPr>
          <p:spPr bwMode="auto">
            <a:xfrm>
              <a:off x="8172400" y="2608794"/>
              <a:ext cx="144016" cy="576064"/>
            </a:xfrm>
            <a:prstGeom prst="up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>
                  <a:solidFill>
                    <a:srgbClr val="009EE5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3" name="_s73767"/>
            <p:cNvSpPr>
              <a:spLocks noChangeArrowheads="1"/>
            </p:cNvSpPr>
            <p:nvPr/>
          </p:nvSpPr>
          <p:spPr bwMode="auto">
            <a:xfrm>
              <a:off x="7168818" y="3717032"/>
              <a:ext cx="648000" cy="305612"/>
            </a:xfrm>
            <a:prstGeom prst="roundRect">
              <a:avLst>
                <a:gd name="adj" fmla="val 16667"/>
              </a:avLst>
            </a:prstGeom>
            <a:solidFill>
              <a:srgbClr val="C8175E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Informe evolución</a:t>
              </a:r>
            </a:p>
          </p:txBody>
        </p:sp>
        <p:sp>
          <p:nvSpPr>
            <p:cNvPr id="210" name="209 Flecha arriba y abajo"/>
            <p:cNvSpPr/>
            <p:nvPr/>
          </p:nvSpPr>
          <p:spPr bwMode="auto">
            <a:xfrm>
              <a:off x="8776582" y="3443630"/>
              <a:ext cx="108000" cy="972000"/>
            </a:xfrm>
            <a:prstGeom prst="up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>
                  <a:solidFill>
                    <a:srgbClr val="009EE5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1" name="_s73767"/>
            <p:cNvSpPr>
              <a:spLocks noChangeArrowheads="1"/>
            </p:cNvSpPr>
            <p:nvPr/>
          </p:nvSpPr>
          <p:spPr bwMode="auto">
            <a:xfrm>
              <a:off x="7174444" y="5885884"/>
              <a:ext cx="720000" cy="280827"/>
            </a:xfrm>
            <a:prstGeom prst="roundRect">
              <a:avLst>
                <a:gd name="adj" fmla="val 16667"/>
              </a:avLst>
            </a:prstGeom>
            <a:solidFill>
              <a:srgbClr val="C8175E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rmAutofit/>
            </a:bodyPr>
            <a:lstStyle/>
            <a:p>
              <a:pPr algn="ctr">
                <a:lnSpc>
                  <a:spcPct val="80000"/>
                </a:lnSpc>
              </a:pPr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Informe de </a:t>
              </a:r>
            </a:p>
            <a:p>
              <a:pPr algn="ctr">
                <a:lnSpc>
                  <a:spcPct val="80000"/>
                </a:lnSpc>
              </a:pPr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evolución</a:t>
              </a:r>
            </a:p>
          </p:txBody>
        </p:sp>
        <p:sp>
          <p:nvSpPr>
            <p:cNvPr id="216" name="215 Flecha arriba"/>
            <p:cNvSpPr/>
            <p:nvPr/>
          </p:nvSpPr>
          <p:spPr bwMode="auto">
            <a:xfrm>
              <a:off x="7452320" y="3480205"/>
              <a:ext cx="117727" cy="216024"/>
            </a:xfrm>
            <a:prstGeom prst="up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s-ES">
                <a:ln>
                  <a:solidFill>
                    <a:srgbClr val="009EE5"/>
                  </a:solidFill>
                </a:ln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58" name="257 Forma libre"/>
            <p:cNvSpPr/>
            <p:nvPr/>
          </p:nvSpPr>
          <p:spPr bwMode="auto">
            <a:xfrm>
              <a:off x="7088429" y="6032157"/>
              <a:ext cx="58521" cy="0"/>
            </a:xfrm>
            <a:custGeom>
              <a:avLst/>
              <a:gdLst>
                <a:gd name="connsiteX0" fmla="*/ 0 w 58521"/>
                <a:gd name="connsiteY0" fmla="*/ 0 h 0"/>
                <a:gd name="connsiteX1" fmla="*/ 58521 w 58521"/>
                <a:gd name="connsiteY1" fmla="*/ 0 h 0"/>
                <a:gd name="connsiteX2" fmla="*/ 58521 w 58521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521">
                  <a:moveTo>
                    <a:pt x="0" y="0"/>
                  </a:moveTo>
                  <a:lnTo>
                    <a:pt x="58521" y="0"/>
                  </a:lnTo>
                  <a:lnTo>
                    <a:pt x="58521" y="0"/>
                  </a:ln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260" name="259 Forma libre"/>
            <p:cNvSpPr/>
            <p:nvPr/>
          </p:nvSpPr>
          <p:spPr bwMode="auto">
            <a:xfrm>
              <a:off x="7066483" y="3540557"/>
              <a:ext cx="107961" cy="2492016"/>
            </a:xfrm>
            <a:custGeom>
              <a:avLst/>
              <a:gdLst>
                <a:gd name="connsiteX0" fmla="*/ 21946 w 131674"/>
                <a:gd name="connsiteY0" fmla="*/ 2845613 h 2845613"/>
                <a:gd name="connsiteX1" fmla="*/ 0 w 131674"/>
                <a:gd name="connsiteY1" fmla="*/ 51206 h 2845613"/>
                <a:gd name="connsiteX2" fmla="*/ 131674 w 131674"/>
                <a:gd name="connsiteY2" fmla="*/ 0 h 2845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674" h="2845613">
                  <a:moveTo>
                    <a:pt x="21946" y="2845613"/>
                  </a:moveTo>
                  <a:lnTo>
                    <a:pt x="0" y="51206"/>
                  </a:lnTo>
                  <a:lnTo>
                    <a:pt x="131674" y="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cxnSp>
          <p:nvCxnSpPr>
            <p:cNvPr id="261" name="260 Conector recto de flecha"/>
            <p:cNvCxnSpPr>
              <a:stCxn id="260" idx="2"/>
            </p:cNvCxnSpPr>
            <p:nvPr/>
          </p:nvCxnSpPr>
          <p:spPr bwMode="auto">
            <a:xfrm flipV="1">
              <a:off x="7174444" y="3501010"/>
              <a:ext cx="89483" cy="395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4" name="153 Flecha abajo"/>
            <p:cNvSpPr/>
            <p:nvPr/>
          </p:nvSpPr>
          <p:spPr>
            <a:xfrm rot="16200000">
              <a:off x="6939975" y="4071800"/>
              <a:ext cx="186876" cy="256189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rgbClr val="009EE5"/>
                  </a:solidFill>
                </a:ln>
              </a:endParaRPr>
            </a:p>
          </p:txBody>
        </p:sp>
        <p:sp>
          <p:nvSpPr>
            <p:cNvPr id="168" name="167 Flecha abajo"/>
            <p:cNvSpPr/>
            <p:nvPr/>
          </p:nvSpPr>
          <p:spPr>
            <a:xfrm rot="16200000">
              <a:off x="8496654" y="3274185"/>
              <a:ext cx="144000" cy="144000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rgbClr val="009EE5"/>
                  </a:solidFill>
                </a:ln>
              </a:endParaRPr>
            </a:p>
          </p:txBody>
        </p:sp>
        <p:cxnSp>
          <p:nvCxnSpPr>
            <p:cNvPr id="266" name="265 Conector recto de flecha"/>
            <p:cNvCxnSpPr/>
            <p:nvPr/>
          </p:nvCxnSpPr>
          <p:spPr bwMode="auto">
            <a:xfrm flipH="1">
              <a:off x="7862425" y="3457118"/>
              <a:ext cx="0" cy="972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6" name="_s73767"/>
            <p:cNvSpPr>
              <a:spLocks noChangeArrowheads="1"/>
            </p:cNvSpPr>
            <p:nvPr/>
          </p:nvSpPr>
          <p:spPr bwMode="auto">
            <a:xfrm>
              <a:off x="3347864" y="2121057"/>
              <a:ext cx="576000" cy="238622"/>
            </a:xfrm>
            <a:prstGeom prst="roundRect">
              <a:avLst>
                <a:gd name="adj" fmla="val 16667"/>
              </a:avLst>
            </a:prstGeom>
            <a:solidFill>
              <a:srgbClr val="009EE5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Medios</a:t>
              </a:r>
            </a:p>
          </p:txBody>
        </p:sp>
        <p:sp>
          <p:nvSpPr>
            <p:cNvPr id="147" name="_s73767"/>
            <p:cNvSpPr>
              <a:spLocks noChangeArrowheads="1"/>
            </p:cNvSpPr>
            <p:nvPr/>
          </p:nvSpPr>
          <p:spPr bwMode="auto">
            <a:xfrm>
              <a:off x="3152766" y="2447927"/>
              <a:ext cx="612000" cy="266702"/>
            </a:xfrm>
            <a:prstGeom prst="roundRect">
              <a:avLst>
                <a:gd name="adj" fmla="val 16667"/>
              </a:avLst>
            </a:prstGeom>
            <a:solidFill>
              <a:srgbClr val="009EE5"/>
            </a:solidFill>
            <a:ln w="9525">
              <a:noFill/>
              <a:round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s-ES" sz="600" dirty="0">
                  <a:solidFill>
                    <a:schemeClr val="bg1"/>
                  </a:solidFill>
                  <a:latin typeface="Calibri" pitchFamily="34" charset="0"/>
                </a:rPr>
                <a:t>Gestión de incidentes</a:t>
              </a:r>
            </a:p>
          </p:txBody>
        </p:sp>
        <p:sp>
          <p:nvSpPr>
            <p:cNvPr id="149" name="148 Flecha abajo"/>
            <p:cNvSpPr/>
            <p:nvPr/>
          </p:nvSpPr>
          <p:spPr>
            <a:xfrm rot="10800000" flipV="1">
              <a:off x="3857620" y="2359678"/>
              <a:ext cx="71438" cy="432000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rgbClr val="009EE5"/>
                  </a:solidFill>
                </a:ln>
              </a:endParaRPr>
            </a:p>
          </p:txBody>
        </p:sp>
        <p:sp>
          <p:nvSpPr>
            <p:cNvPr id="150" name="149 Flecha abajo"/>
            <p:cNvSpPr/>
            <p:nvPr/>
          </p:nvSpPr>
          <p:spPr>
            <a:xfrm>
              <a:off x="3405186" y="2679180"/>
              <a:ext cx="75600" cy="108000"/>
            </a:xfrm>
            <a:prstGeom prst="downArrow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rgbClr val="009EE5"/>
                  </a:solidFill>
                </a:ln>
              </a:endParaRPr>
            </a:p>
          </p:txBody>
        </p:sp>
        <p:grpSp>
          <p:nvGrpSpPr>
            <p:cNvPr id="2" name="1 Grupo"/>
            <p:cNvGrpSpPr/>
            <p:nvPr/>
          </p:nvGrpSpPr>
          <p:grpSpPr>
            <a:xfrm>
              <a:off x="78441" y="2060848"/>
              <a:ext cx="2813942" cy="4581297"/>
              <a:chOff x="78442" y="2060848"/>
              <a:chExt cx="2099561" cy="4581297"/>
            </a:xfrm>
          </p:grpSpPr>
          <p:sp>
            <p:nvSpPr>
              <p:cNvPr id="61" name="60 Rectángulo"/>
              <p:cNvSpPr/>
              <p:nvPr/>
            </p:nvSpPr>
            <p:spPr>
              <a:xfrm>
                <a:off x="78442" y="2060848"/>
                <a:ext cx="432048" cy="3232368"/>
              </a:xfrm>
              <a:prstGeom prst="rect">
                <a:avLst/>
              </a:prstGeom>
              <a:solidFill>
                <a:srgbClr val="00B0F0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vert270" anchor="ctr"/>
              <a:lstStyle/>
              <a:p>
                <a:pPr algn="ctr">
                  <a:defRPr/>
                </a:pPr>
                <a:r>
                  <a:rPr lang="es-ES" sz="1400" b="1" dirty="0">
                    <a:solidFill>
                      <a:schemeClr val="bg1"/>
                    </a:solidFill>
                    <a:latin typeface="Calibri" pitchFamily="34" charset="0"/>
                    <a:ea typeface="MS PGothic" pitchFamily="34" charset="-128"/>
                  </a:rPr>
                  <a:t>HAYA REAL ESTATE</a:t>
                </a:r>
              </a:p>
            </p:txBody>
          </p:sp>
          <p:sp>
            <p:nvSpPr>
              <p:cNvPr id="62" name="61 Rectángulo"/>
              <p:cNvSpPr/>
              <p:nvPr/>
            </p:nvSpPr>
            <p:spPr>
              <a:xfrm>
                <a:off x="534929" y="2060848"/>
                <a:ext cx="1643073" cy="3232368"/>
              </a:xfrm>
              <a:prstGeom prst="rect">
                <a:avLst/>
              </a:prstGeom>
              <a:solidFill>
                <a:srgbClr val="D9F5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s-ES" sz="1800" b="1" dirty="0">
                    <a:solidFill>
                      <a:schemeClr val="tx1"/>
                    </a:solidFill>
                    <a:latin typeface="Calibri" pitchFamily="34" charset="0"/>
                  </a:rPr>
                  <a:t>     </a:t>
                </a:r>
                <a:endParaRPr lang="es-ES" sz="1200" b="1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lvl="2">
                  <a:defRPr/>
                </a:pPr>
                <a:endParaRPr lang="es-ES" sz="1100" b="1" i="1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64" name="63 Rectángulo"/>
              <p:cNvSpPr/>
              <p:nvPr/>
            </p:nvSpPr>
            <p:spPr>
              <a:xfrm>
                <a:off x="78442" y="5373216"/>
                <a:ext cx="432048" cy="1265091"/>
              </a:xfrm>
              <a:prstGeom prst="rect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vert270" anchor="ctr"/>
              <a:lstStyle/>
              <a:p>
                <a:pPr algn="ctr">
                  <a:defRPr/>
                </a:pPr>
                <a:r>
                  <a:rPr lang="es-ES" sz="1400" b="1" dirty="0">
                    <a:solidFill>
                      <a:schemeClr val="bg1"/>
                    </a:solidFill>
                    <a:latin typeface="Calibri" pitchFamily="34" charset="0"/>
                    <a:ea typeface="MS PGothic" pitchFamily="34" charset="-128"/>
                  </a:rPr>
                  <a:t>PROVEEDORES</a:t>
                </a:r>
              </a:p>
            </p:txBody>
          </p:sp>
          <p:sp>
            <p:nvSpPr>
              <p:cNvPr id="68" name="23 Rectángulo"/>
              <p:cNvSpPr>
                <a:spLocks noChangeArrowheads="1"/>
              </p:cNvSpPr>
              <p:nvPr/>
            </p:nvSpPr>
            <p:spPr bwMode="auto">
              <a:xfrm>
                <a:off x="534929" y="5373217"/>
                <a:ext cx="1643074" cy="1268928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1588" lvl="1" indent="-1588" algn="ctr" defTabSz="865188">
                  <a:buClr>
                    <a:srgbClr val="3333CC"/>
                  </a:buClr>
                  <a:defRPr/>
                </a:pPr>
                <a:endParaRPr lang="es-ES" sz="1200" b="1" dirty="0">
                  <a:solidFill>
                    <a:schemeClr val="tx1"/>
                  </a:solidFill>
                  <a:ea typeface="ＭＳ Ｐゴシック" charset="0"/>
                </a:endParaRPr>
              </a:p>
              <a:p>
                <a:pPr marL="1588" lvl="1" indent="-1588" algn="ctr" defTabSz="865188">
                  <a:buClr>
                    <a:srgbClr val="3333CC"/>
                  </a:buClr>
                  <a:defRPr/>
                </a:pPr>
                <a:endParaRPr lang="es-ES" sz="1200" b="1" dirty="0">
                  <a:solidFill>
                    <a:schemeClr val="tx1"/>
                  </a:solidFill>
                  <a:latin typeface="Calibri" pitchFamily="34" charset="0"/>
                  <a:ea typeface="ＭＳ Ｐゴシック" charset="0"/>
                </a:endParaRPr>
              </a:p>
              <a:p>
                <a:pPr marL="1588" lvl="1" indent="-1588" defTabSz="865188">
                  <a:buClr>
                    <a:srgbClr val="3333CC"/>
                  </a:buClr>
                  <a:defRPr/>
                </a:pPr>
                <a:r>
                  <a:rPr lang="es-ES" sz="1100" b="1" dirty="0">
                    <a:solidFill>
                      <a:schemeClr val="tx1"/>
                    </a:solidFill>
                    <a:latin typeface="Calibri" pitchFamily="34" charset="0"/>
                    <a:ea typeface="ＭＳ Ｐゴシック" charset="0"/>
                  </a:rPr>
                  <a:t>                 </a:t>
                </a:r>
              </a:p>
              <a:p>
                <a:pPr marL="1588" lvl="1" indent="-1588" defTabSz="865188">
                  <a:buClr>
                    <a:srgbClr val="3333CC"/>
                  </a:buClr>
                  <a:defRPr/>
                </a:pPr>
                <a:r>
                  <a:rPr lang="es-ES" sz="1100" b="1" dirty="0">
                    <a:solidFill>
                      <a:schemeClr val="tx1"/>
                    </a:solidFill>
                    <a:latin typeface="Calibri" pitchFamily="34" charset="0"/>
                    <a:ea typeface="ＭＳ Ｐゴシック" charset="0"/>
                  </a:rPr>
                  <a:t>                  </a:t>
                </a:r>
                <a:endParaRPr lang="es-ES" sz="1100" b="1" dirty="0">
                  <a:solidFill>
                    <a:schemeClr val="tx2"/>
                  </a:solidFill>
                  <a:latin typeface="Calibri" pitchFamily="34" charset="0"/>
                </a:endParaRPr>
              </a:p>
            </p:txBody>
          </p:sp>
          <p:sp>
            <p:nvSpPr>
              <p:cNvPr id="69" name="68 Rectángulo"/>
              <p:cNvSpPr/>
              <p:nvPr/>
            </p:nvSpPr>
            <p:spPr>
              <a:xfrm>
                <a:off x="568090" y="4432870"/>
                <a:ext cx="1548000" cy="4761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7800">
                  <a:defRPr/>
                </a:pPr>
                <a:r>
                  <a:rPr lang="es-ES" sz="1100" b="1" dirty="0">
                    <a:solidFill>
                      <a:schemeClr val="tx1"/>
                    </a:solidFill>
                    <a:latin typeface="Calibri" pitchFamily="34" charset="0"/>
                  </a:rPr>
                  <a:t>   Comité</a:t>
                </a:r>
              </a:p>
              <a:p>
                <a:pPr marL="177800">
                  <a:defRPr/>
                </a:pPr>
                <a:r>
                  <a:rPr lang="es-ES" sz="1100" b="1" dirty="0">
                    <a:solidFill>
                      <a:schemeClr val="tx1"/>
                    </a:solidFill>
                    <a:latin typeface="Calibri" pitchFamily="34" charset="0"/>
                  </a:rPr>
                  <a:t>   Estratégico</a:t>
                </a:r>
              </a:p>
            </p:txBody>
          </p:sp>
          <p:sp>
            <p:nvSpPr>
              <p:cNvPr id="70" name="69 Rectángulo"/>
              <p:cNvSpPr/>
              <p:nvPr/>
            </p:nvSpPr>
            <p:spPr>
              <a:xfrm>
                <a:off x="568090" y="3152579"/>
                <a:ext cx="1548000" cy="4753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s-ES" sz="1100" b="1" dirty="0">
                    <a:solidFill>
                      <a:schemeClr val="tx1"/>
                    </a:solidFill>
                  </a:rPr>
                  <a:t>        </a:t>
                </a:r>
                <a:r>
                  <a:rPr lang="es-ES" sz="1100" b="1" dirty="0">
                    <a:solidFill>
                      <a:schemeClr val="tx1"/>
                    </a:solidFill>
                    <a:latin typeface="Calibri" pitchFamily="34" charset="0"/>
                  </a:rPr>
                  <a:t>Comité Táctico</a:t>
                </a:r>
              </a:p>
              <a:p>
                <a:pPr>
                  <a:defRPr/>
                </a:pPr>
                <a:r>
                  <a:rPr lang="es-ES" sz="1100" b="1" dirty="0">
                    <a:solidFill>
                      <a:schemeClr val="tx1"/>
                    </a:solidFill>
                    <a:latin typeface="Calibri" pitchFamily="34" charset="0"/>
                  </a:rPr>
                  <a:t>        Tecnológico</a:t>
                </a:r>
              </a:p>
            </p:txBody>
          </p:sp>
          <p:sp>
            <p:nvSpPr>
              <p:cNvPr id="71" name="70 Rectángulo"/>
              <p:cNvSpPr/>
              <p:nvPr/>
            </p:nvSpPr>
            <p:spPr bwMode="auto">
              <a:xfrm>
                <a:off x="568090" y="4432870"/>
                <a:ext cx="180000" cy="476175"/>
              </a:xfrm>
              <a:prstGeom prst="rect">
                <a:avLst/>
              </a:prstGeom>
              <a:solidFill>
                <a:srgbClr val="FFE38B"/>
              </a:solidFill>
              <a:ln w="12700">
                <a:solidFill>
                  <a:schemeClr val="tx1"/>
                </a:solidFill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88900">
                  <a:defRPr/>
                </a:pPr>
                <a:endParaRPr lang="es-ES" sz="1000" dirty="0">
                  <a:solidFill>
                    <a:schemeClr val="tx1"/>
                  </a:solidFill>
                  <a:ea typeface="+mn-ea"/>
                </a:endParaRPr>
              </a:p>
            </p:txBody>
          </p:sp>
          <p:sp>
            <p:nvSpPr>
              <p:cNvPr id="72" name="71 Rectángulo"/>
              <p:cNvSpPr/>
              <p:nvPr/>
            </p:nvSpPr>
            <p:spPr bwMode="auto">
              <a:xfrm>
                <a:off x="568090" y="3152579"/>
                <a:ext cx="180000" cy="475397"/>
              </a:xfrm>
              <a:prstGeom prst="rect">
                <a:avLst/>
              </a:prstGeom>
              <a:solidFill>
                <a:srgbClr val="FFE6B3"/>
              </a:solidFill>
              <a:ln w="12700">
                <a:solidFill>
                  <a:schemeClr val="tx1"/>
                </a:solidFill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indent="0" algn="ctr" defTabSz="914400" latinLnBrk="0">
                  <a:lnSpc>
                    <a:spcPct val="100000"/>
                  </a:lnSpc>
                  <a:buClrTx/>
                  <a:buSzTx/>
                  <a:buFontTx/>
                  <a:buNone/>
                  <a:tabLst/>
                  <a:defRPr/>
                </a:pPr>
                <a:endParaRPr lang="es-ES" sz="1000">
                  <a:ea typeface="+mn-ea"/>
                </a:endParaRPr>
              </a:p>
            </p:txBody>
          </p:sp>
          <p:sp>
            <p:nvSpPr>
              <p:cNvPr id="73" name="72 Rectángulo"/>
              <p:cNvSpPr/>
              <p:nvPr/>
            </p:nvSpPr>
            <p:spPr>
              <a:xfrm>
                <a:off x="758647" y="2404461"/>
                <a:ext cx="1357443" cy="6807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88900" algn="ctr">
                  <a:defRPr/>
                </a:pPr>
                <a:r>
                  <a:rPr lang="es-ES" sz="1100" b="1" dirty="0">
                    <a:solidFill>
                      <a:schemeClr val="tx1"/>
                    </a:solidFill>
                    <a:latin typeface="Calibri" pitchFamily="34" charset="0"/>
                  </a:rPr>
                  <a:t>Equipo de Servicios Operacionales - Infraestructuras</a:t>
                </a:r>
              </a:p>
            </p:txBody>
          </p:sp>
          <p:sp>
            <p:nvSpPr>
              <p:cNvPr id="74" name="73 Rectángulo"/>
              <p:cNvSpPr/>
              <p:nvPr/>
            </p:nvSpPr>
            <p:spPr bwMode="auto">
              <a:xfrm>
                <a:off x="568090" y="2404461"/>
                <a:ext cx="190678" cy="680733"/>
              </a:xfrm>
              <a:prstGeom prst="rect">
                <a:avLst/>
              </a:prstGeom>
              <a:solidFill>
                <a:srgbClr val="E8D9F3"/>
              </a:solidFill>
              <a:ln w="12700">
                <a:solidFill>
                  <a:schemeClr val="tx1"/>
                </a:solidFill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88900">
                  <a:buFont typeface="Wingdings" pitchFamily="2" charset="2"/>
                  <a:buChar char="ü"/>
                  <a:defRPr/>
                </a:pPr>
                <a:endParaRPr lang="es-E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74 Rectángulo"/>
              <p:cNvSpPr/>
              <p:nvPr/>
            </p:nvSpPr>
            <p:spPr>
              <a:xfrm>
                <a:off x="568090" y="3691649"/>
                <a:ext cx="1548000" cy="6790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88900">
                  <a:defRPr/>
                </a:pPr>
                <a:r>
                  <a:rPr lang="es-ES" sz="1100" b="1" dirty="0">
                    <a:solidFill>
                      <a:schemeClr val="tx1"/>
                    </a:solidFill>
                    <a:latin typeface="Calibri" pitchFamily="34" charset="0"/>
                  </a:rPr>
                  <a:t>      Equipos Tecnológicos</a:t>
                </a:r>
              </a:p>
            </p:txBody>
          </p:sp>
          <p:sp>
            <p:nvSpPr>
              <p:cNvPr id="76" name="75 Rectángulo"/>
              <p:cNvSpPr/>
              <p:nvPr/>
            </p:nvSpPr>
            <p:spPr bwMode="auto">
              <a:xfrm>
                <a:off x="568090" y="3691649"/>
                <a:ext cx="180000" cy="679033"/>
              </a:xfrm>
              <a:prstGeom prst="rect">
                <a:avLst/>
              </a:prstGeom>
              <a:solidFill>
                <a:srgbClr val="BCE292"/>
              </a:solidFill>
              <a:ln w="12700">
                <a:solidFill>
                  <a:schemeClr val="tx1"/>
                </a:solidFill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marL="88900">
                  <a:buFont typeface="Wingdings" pitchFamily="2" charset="2"/>
                  <a:buChar char="ü"/>
                  <a:defRPr/>
                </a:pPr>
                <a:endParaRPr lang="es-ES" sz="9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1" name="Picture 3" descr="C:\Documents and Settings\xIS09878\Desktop\Imagen2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704220" y="3246806"/>
                <a:ext cx="355701" cy="283696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116" name="Picture 3" descr="C:\Documents and Settings\xIS09878\Desktop\Imagen2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704302" y="4535834"/>
                <a:ext cx="346908" cy="276683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sp>
            <p:nvSpPr>
              <p:cNvPr id="118" name="117 Rectángulo"/>
              <p:cNvSpPr/>
              <p:nvPr/>
            </p:nvSpPr>
            <p:spPr>
              <a:xfrm>
                <a:off x="567436" y="4960700"/>
                <a:ext cx="1548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7800">
                  <a:defRPr/>
                </a:pPr>
                <a:r>
                  <a:rPr lang="es-ES" sz="700" b="1" dirty="0">
                    <a:solidFill>
                      <a:schemeClr val="tx1"/>
                    </a:solidFill>
                    <a:latin typeface="Calibri" pitchFamily="34" charset="0"/>
                  </a:rPr>
                  <a:t>    Comunicación Corporativa</a:t>
                </a:r>
              </a:p>
            </p:txBody>
          </p:sp>
          <p:sp>
            <p:nvSpPr>
              <p:cNvPr id="119" name="118 Rectángulo"/>
              <p:cNvSpPr/>
              <p:nvPr/>
            </p:nvSpPr>
            <p:spPr bwMode="auto">
              <a:xfrm>
                <a:off x="571374" y="4960700"/>
                <a:ext cx="180000" cy="216000"/>
              </a:xfrm>
              <a:prstGeom prst="rect">
                <a:avLst/>
              </a:prstGeom>
              <a:solidFill>
                <a:srgbClr val="C8A5E3"/>
              </a:solidFill>
              <a:ln w="12700">
                <a:solidFill>
                  <a:schemeClr val="tx1"/>
                </a:solidFill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88900">
                  <a:defRPr/>
                </a:pPr>
                <a:endParaRPr lang="es-ES" sz="1000" dirty="0">
                  <a:solidFill>
                    <a:schemeClr val="tx1"/>
                  </a:solidFill>
                  <a:ea typeface="+mn-ea"/>
                </a:endParaRPr>
              </a:p>
            </p:txBody>
          </p:sp>
          <p:pic>
            <p:nvPicPr>
              <p:cNvPr id="151" name="0 Imagen"/>
              <p:cNvPicPr/>
              <p:nvPr/>
            </p:nvPicPr>
            <p:blipFill>
              <a:blip r:embed="rId5" cstate="print">
                <a:clrChange>
                  <a:clrFrom>
                    <a:srgbClr val="FFFDFC"/>
                  </a:clrFrom>
                  <a:clrTo>
                    <a:srgbClr val="FFFDFC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517" y="6188685"/>
                <a:ext cx="339208" cy="282019"/>
              </a:xfrm>
              <a:prstGeom prst="rect">
                <a:avLst/>
              </a:prstGeom>
            </p:spPr>
          </p:pic>
          <p:pic>
            <p:nvPicPr>
              <p:cNvPr id="156" name="Picture 18" descr="http://prinex.com/wp-content/uploads/2014/11/logo-prinex-retina.gi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6064" y="6166711"/>
                <a:ext cx="916223" cy="2593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0" name="Picture 25" descr="http://www.blogadsl.com/images/2015/10/telefonica-ofrecera-wi-fi-gratis-en-los-tres-ave-01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795" t="27326" r="14691" b="28085"/>
              <a:stretch/>
            </p:blipFill>
            <p:spPr bwMode="auto">
              <a:xfrm>
                <a:off x="789869" y="5482295"/>
                <a:ext cx="956294" cy="2593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16" descr="http://www.cade-consultoria.es/imagenes/Logo-RSI.jp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252" t="18306" r="22699" b="17127"/>
              <a:stretch/>
            </p:blipFill>
            <p:spPr bwMode="auto">
              <a:xfrm>
                <a:off x="685800" y="5812375"/>
                <a:ext cx="663852" cy="2940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7" name="Picture 4" descr="https://upload.wikimedia.org/wikipedia/de/thumb/3/3c/Interoute_Logo.svg/723px-Interoute_Logo.svg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942" y="5762579"/>
                <a:ext cx="592865" cy="2699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33" name="CuadroTexto 20"/>
          <p:cNvSpPr txBox="1"/>
          <p:nvPr/>
        </p:nvSpPr>
        <p:spPr>
          <a:xfrm>
            <a:off x="71406" y="239999"/>
            <a:ext cx="8921416" cy="4247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ct val="20000"/>
              </a:spcBef>
            </a:pPr>
            <a:r>
              <a:rPr lang="es-ES" sz="2400" dirty="0">
                <a:solidFill>
                  <a:schemeClr val="bg1"/>
                </a:solidFill>
              </a:rPr>
              <a:t>PCT. Protocolo ante Indisponibilidad y/o Destrucción de CPDs Madrid</a:t>
            </a:r>
            <a:endParaRPr lang="es-ES_tradnl" sz="2400" dirty="0">
              <a:solidFill>
                <a:schemeClr val="bg1"/>
              </a:solidFill>
            </a:endParaRPr>
          </a:p>
        </p:txBody>
      </p:sp>
      <p:sp>
        <p:nvSpPr>
          <p:cNvPr id="148" name="147 Rectángulo"/>
          <p:cNvSpPr/>
          <p:nvPr/>
        </p:nvSpPr>
        <p:spPr>
          <a:xfrm>
            <a:off x="733817" y="1633628"/>
            <a:ext cx="2074711" cy="2391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7800">
              <a:defRPr/>
            </a:pPr>
            <a:r>
              <a:rPr lang="es-ES" sz="700" b="1" dirty="0">
                <a:solidFill>
                  <a:schemeClr val="tx1"/>
                </a:solidFill>
                <a:latin typeface="Calibri" pitchFamily="34" charset="0"/>
              </a:rPr>
              <a:t>    Equipo de RRHH y Servicios Generales</a:t>
            </a:r>
          </a:p>
        </p:txBody>
      </p:sp>
      <p:sp>
        <p:nvSpPr>
          <p:cNvPr id="169" name="168 Rectángulo"/>
          <p:cNvSpPr/>
          <p:nvPr/>
        </p:nvSpPr>
        <p:spPr bwMode="auto">
          <a:xfrm>
            <a:off x="739094" y="1633628"/>
            <a:ext cx="241245" cy="23914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8900">
              <a:defRPr/>
            </a:pPr>
            <a:endParaRPr lang="es-ES" sz="1000" dirty="0">
              <a:solidFill>
                <a:schemeClr val="tx1"/>
              </a:solidFill>
              <a:ea typeface="+mn-ea"/>
            </a:endParaRPr>
          </a:p>
        </p:txBody>
      </p:sp>
      <p:sp>
        <p:nvSpPr>
          <p:cNvPr id="172" name="171 Rectángulo"/>
          <p:cNvSpPr/>
          <p:nvPr/>
        </p:nvSpPr>
        <p:spPr bwMode="auto">
          <a:xfrm>
            <a:off x="3276232" y="6678278"/>
            <a:ext cx="3384000" cy="144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800" dirty="0">
                <a:latin typeface="+mj-lt"/>
                <a:ea typeface="ＭＳ Ｐゴシック" charset="0"/>
              </a:rPr>
              <a:t>  * Ver Protocolo de Secuencias de Recuperación de los Sistemas de Información</a:t>
            </a:r>
            <a:endParaRPr kumimoji="0" 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684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327</Words>
  <Application>Microsoft Office PowerPoint</Application>
  <PresentationFormat>Presentación en pantalla (4:3)</PresentationFormat>
  <Paragraphs>58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Reyes Giménez</dc:creator>
  <cp:lastModifiedBy>Jorge Sánchez</cp:lastModifiedBy>
  <cp:revision>111</cp:revision>
  <dcterms:created xsi:type="dcterms:W3CDTF">2015-12-15T14:24:00Z</dcterms:created>
  <dcterms:modified xsi:type="dcterms:W3CDTF">2019-11-26T16:01:24Z</dcterms:modified>
</cp:coreProperties>
</file>