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F"/>
    <a:srgbClr val="FFFFCC"/>
    <a:srgbClr val="FFFF66"/>
    <a:srgbClr val="F75757"/>
    <a:srgbClr val="FA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07" autoAdjust="0"/>
  </p:normalViewPr>
  <p:slideViewPr>
    <p:cSldViewPr>
      <p:cViewPr varScale="1">
        <p:scale>
          <a:sx n="59" d="100"/>
          <a:sy n="59" d="100"/>
        </p:scale>
        <p:origin x="1422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84D2E-671C-4E74-AE92-58FBE47AF432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4FEF3-CF7E-4546-A388-CD410C5B07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22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0"/>
          <p:cNvSpPr txBox="1"/>
          <p:nvPr/>
        </p:nvSpPr>
        <p:spPr>
          <a:xfrm>
            <a:off x="71406" y="239999"/>
            <a:ext cx="8920800" cy="4247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ct val="20000"/>
              </a:spcBef>
            </a:pPr>
            <a:r>
              <a:rPr lang="es-ES" sz="2400" dirty="0">
                <a:solidFill>
                  <a:schemeClr val="bg1"/>
                </a:solidFill>
              </a:rPr>
              <a:t>PCT. Protocolo de Secuencias de Recuperación de Comunicaciones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2082310" y="701050"/>
            <a:ext cx="6909896" cy="475397"/>
          </a:xfrm>
          <a:prstGeom prst="roundRect">
            <a:avLst>
              <a:gd name="adj" fmla="val 0"/>
            </a:avLst>
          </a:prstGeom>
          <a:solidFill>
            <a:srgbClr val="9FE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365125" algn="ctr" eaLnBrk="1" hangingPunct="1">
              <a:defRPr/>
            </a:pPr>
            <a:r>
              <a:rPr lang="es-ES" sz="1600" b="1" u="none" dirty="0">
                <a:latin typeface="Calibri" pitchFamily="34" charset="0"/>
              </a:rPr>
              <a:t>[Puesta en Marcha de las Secuencias de Recuperación de Comunicaciones]</a:t>
            </a:r>
          </a:p>
        </p:txBody>
      </p:sp>
      <p:pic>
        <p:nvPicPr>
          <p:cNvPr id="4" name="Picture 3" descr="C:\Users\xe28526\AppData\Local\Microsoft\Windows\Temporary Internet Files\Content.IE5\47JHXOLR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501" y="706307"/>
            <a:ext cx="464768" cy="477673"/>
          </a:xfrm>
          <a:prstGeom prst="rect">
            <a:avLst/>
          </a:prstGeom>
          <a:noFill/>
          <a:ln>
            <a:noFill/>
          </a:ln>
          <a:effectLst>
            <a:outerShdw blurRad="127000" dist="88900" dir="54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5" name="4 Rectángulo"/>
          <p:cNvSpPr/>
          <p:nvPr/>
        </p:nvSpPr>
        <p:spPr>
          <a:xfrm>
            <a:off x="71407" y="701048"/>
            <a:ext cx="1963203" cy="475397"/>
          </a:xfrm>
          <a:prstGeom prst="rect">
            <a:avLst/>
          </a:prstGeom>
          <a:solidFill>
            <a:srgbClr val="0090D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s-ES" sz="1400" b="1" i="1" dirty="0">
                <a:solidFill>
                  <a:schemeClr val="bg1"/>
                </a:solidFill>
                <a:latin typeface="Calibri" pitchFamily="34" charset="0"/>
              </a:rPr>
              <a:t>Gestión de Crisis: Continuidad Tecnológica</a:t>
            </a:r>
          </a:p>
        </p:txBody>
      </p:sp>
      <p:cxnSp>
        <p:nvCxnSpPr>
          <p:cNvPr id="54" name="53 Conector recto"/>
          <p:cNvCxnSpPr/>
          <p:nvPr/>
        </p:nvCxnSpPr>
        <p:spPr>
          <a:xfrm>
            <a:off x="8992206" y="1268760"/>
            <a:ext cx="20850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3864978" y="1260222"/>
            <a:ext cx="20850" cy="5544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095010" y="1268760"/>
            <a:ext cx="20850" cy="5544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23 Rectángulo"/>
          <p:cNvSpPr>
            <a:spLocks noChangeArrowheads="1"/>
          </p:cNvSpPr>
          <p:nvPr/>
        </p:nvSpPr>
        <p:spPr bwMode="auto">
          <a:xfrm>
            <a:off x="552079" y="1257957"/>
            <a:ext cx="1551623" cy="604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endParaRPr lang="es-ES" sz="105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44453" y="1247670"/>
            <a:ext cx="1490157" cy="36754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r>
              <a:rPr lang="es-ES" sz="900" b="1" i="1" dirty="0">
                <a:solidFill>
                  <a:schemeClr val="tx1"/>
                </a:solidFill>
                <a:latin typeface="Calibri" pitchFamily="34" charset="0"/>
              </a:rPr>
              <a:t>Contingencia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80635" y="1247670"/>
            <a:ext cx="415407" cy="36754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r>
              <a:rPr lang="es-ES" sz="900" b="1" i="1" dirty="0" err="1">
                <a:solidFill>
                  <a:schemeClr val="tx1"/>
                </a:solidFill>
                <a:latin typeface="Calibri" pitchFamily="34" charset="0"/>
              </a:rPr>
              <a:t>Sites</a:t>
            </a:r>
            <a:endParaRPr lang="es-ES" sz="9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4" name="73 Rectángulo"/>
          <p:cNvSpPr/>
          <p:nvPr/>
        </p:nvSpPr>
        <p:spPr>
          <a:xfrm>
            <a:off x="2115696" y="1257957"/>
            <a:ext cx="1736224" cy="36754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r>
              <a:rPr lang="es-ES" sz="900" b="1" i="1" dirty="0">
                <a:solidFill>
                  <a:schemeClr val="tx1"/>
                </a:solidFill>
                <a:latin typeface="Calibri" pitchFamily="34" charset="0"/>
              </a:rPr>
              <a:t>Secuencias de recuperación de comunicaciones</a:t>
            </a:r>
          </a:p>
        </p:txBody>
      </p:sp>
      <p:sp>
        <p:nvSpPr>
          <p:cNvPr id="112" name="111 Rectángulo"/>
          <p:cNvSpPr/>
          <p:nvPr/>
        </p:nvSpPr>
        <p:spPr>
          <a:xfrm>
            <a:off x="3895354" y="1257955"/>
            <a:ext cx="5096852" cy="36714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r>
              <a:rPr lang="es-ES" sz="900" b="1" i="1" dirty="0">
                <a:solidFill>
                  <a:schemeClr val="tx1"/>
                </a:solidFill>
                <a:latin typeface="Calibri" pitchFamily="34" charset="0"/>
              </a:rPr>
              <a:t>Acciones a poner en marcha si la contingencia no se soluciona mediante las secuencias de recuperación de primer nivel</a:t>
            </a:r>
          </a:p>
        </p:txBody>
      </p:sp>
      <p:cxnSp>
        <p:nvCxnSpPr>
          <p:cNvPr id="119" name="118 Conector recto"/>
          <p:cNvCxnSpPr/>
          <p:nvPr/>
        </p:nvCxnSpPr>
        <p:spPr>
          <a:xfrm>
            <a:off x="2120007" y="6813375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78442" y="1674810"/>
            <a:ext cx="417600" cy="168218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MADRID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44453" y="1674810"/>
            <a:ext cx="1490157" cy="16821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800" b="1" dirty="0">
                <a:solidFill>
                  <a:schemeClr val="tx1"/>
                </a:solidFill>
                <a:latin typeface="Calibri" pitchFamily="34" charset="0"/>
              </a:rPr>
              <a:t>     </a:t>
            </a:r>
            <a:endParaRPr lang="es-ES" sz="1200" b="1" dirty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defRPr/>
            </a:pPr>
            <a:endParaRPr lang="es-ES" sz="11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82985" y="1776413"/>
            <a:ext cx="1080000" cy="255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900" b="1" dirty="0">
                <a:solidFill>
                  <a:schemeClr val="tx1"/>
                </a:solidFill>
              </a:rPr>
              <a:t>Primer Nivel</a:t>
            </a:r>
            <a:endParaRPr lang="es-ES" sz="9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587550" y="2318487"/>
            <a:ext cx="1080000" cy="255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900" b="1" dirty="0">
                <a:solidFill>
                  <a:schemeClr val="tx1"/>
                </a:solidFill>
              </a:rPr>
              <a:t>Redes de Datos</a:t>
            </a:r>
            <a:endParaRPr lang="es-ES" sz="9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2118816" y="1674810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2118816" y="2140375"/>
            <a:ext cx="6876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65 Rectángulo"/>
          <p:cNvSpPr/>
          <p:nvPr/>
        </p:nvSpPr>
        <p:spPr>
          <a:xfrm>
            <a:off x="2148138" y="1691247"/>
            <a:ext cx="1703782" cy="417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" sz="800" dirty="0"/>
              <a:t>01. Secuencia de Recuperación ante Indisponibilidad de Comunicaciones de red de Madrid-Barajas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87531" y="2941433"/>
            <a:ext cx="1080000" cy="255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900" b="1" dirty="0">
                <a:solidFill>
                  <a:schemeClr val="tx1"/>
                </a:solidFill>
              </a:rPr>
              <a:t>Telf. </a:t>
            </a:r>
            <a:r>
              <a:rPr lang="es-ES" sz="900" b="1" dirty="0" err="1">
                <a:solidFill>
                  <a:schemeClr val="tx1"/>
                </a:solidFill>
              </a:rPr>
              <a:t>VoIP</a:t>
            </a:r>
            <a:r>
              <a:rPr lang="es-ES" sz="900" b="1" dirty="0">
                <a:solidFill>
                  <a:schemeClr val="tx1"/>
                </a:solidFill>
              </a:rPr>
              <a:t>/Móvil</a:t>
            </a:r>
            <a:endParaRPr lang="es-ES" sz="9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3895354" y="1691247"/>
            <a:ext cx="5063462" cy="417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s-ES" sz="800" dirty="0"/>
              <a:t>Comprobación del tipo de contingencia: </a:t>
            </a:r>
            <a:r>
              <a:rPr lang="es-ES" sz="800" dirty="0" err="1"/>
              <a:t>VoIP</a:t>
            </a:r>
            <a:r>
              <a:rPr lang="es-ES" sz="800" dirty="0"/>
              <a:t>-Datos y/o Telefonía móvil</a:t>
            </a:r>
          </a:p>
        </p:txBody>
      </p:sp>
      <p:sp>
        <p:nvSpPr>
          <p:cNvPr id="138" name="137 Rectángulo"/>
          <p:cNvSpPr/>
          <p:nvPr/>
        </p:nvSpPr>
        <p:spPr>
          <a:xfrm>
            <a:off x="4104157" y="2158297"/>
            <a:ext cx="4854660" cy="1198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" sz="1050" b="1" dirty="0"/>
              <a:t>Disponibilidad:</a:t>
            </a:r>
            <a:r>
              <a:rPr lang="es-ES" sz="1050" dirty="0"/>
              <a:t> portátiles (145 personas), voz y datos (151 personas) - MADRID</a:t>
            </a:r>
          </a:p>
          <a:p>
            <a:endParaRPr lang="es-ES" sz="1050" dirty="0"/>
          </a:p>
          <a:p>
            <a:r>
              <a:rPr lang="es-ES" sz="1050" b="1" dirty="0"/>
              <a:t>Mecanismo</a:t>
            </a:r>
            <a:r>
              <a:rPr lang="es-ES" sz="1050" dirty="0"/>
              <a:t> </a:t>
            </a:r>
            <a:r>
              <a:rPr lang="es-ES" sz="1050" b="1" dirty="0"/>
              <a:t>1</a:t>
            </a:r>
            <a:r>
              <a:rPr lang="es-ES" sz="1050" dirty="0"/>
              <a:t>: uso de portátiles y datos móviles</a:t>
            </a:r>
          </a:p>
          <a:p>
            <a:r>
              <a:rPr lang="es-ES" sz="1050" b="1" dirty="0"/>
              <a:t>Mecanismo</a:t>
            </a:r>
            <a:r>
              <a:rPr lang="es-ES" sz="1050" dirty="0"/>
              <a:t> </a:t>
            </a:r>
            <a:r>
              <a:rPr lang="es-ES" sz="1050" b="1" dirty="0"/>
              <a:t>2</a:t>
            </a:r>
            <a:r>
              <a:rPr lang="es-ES" sz="1050" dirty="0"/>
              <a:t>: radioenlace</a:t>
            </a:r>
          </a:p>
          <a:p>
            <a:r>
              <a:rPr lang="es-ES" sz="1050" b="1" dirty="0"/>
              <a:t>Mecanismo</a:t>
            </a:r>
            <a:r>
              <a:rPr lang="es-ES" sz="1050" dirty="0"/>
              <a:t> </a:t>
            </a:r>
            <a:r>
              <a:rPr lang="es-ES" sz="1050" b="1" dirty="0"/>
              <a:t>3</a:t>
            </a:r>
            <a:r>
              <a:rPr lang="es-ES" sz="1050" dirty="0"/>
              <a:t>: puestos personales en casa</a:t>
            </a:r>
          </a:p>
        </p:txBody>
      </p:sp>
      <p:cxnSp>
        <p:nvCxnSpPr>
          <p:cNvPr id="16" name="15 Conector angular"/>
          <p:cNvCxnSpPr>
            <a:stCxn id="128" idx="1"/>
            <a:endCxn id="138" idx="1"/>
          </p:cNvCxnSpPr>
          <p:nvPr/>
        </p:nvCxnSpPr>
        <p:spPr>
          <a:xfrm rot="10800000" flipH="1" flipV="1">
            <a:off x="3895353" y="1900005"/>
            <a:ext cx="208803" cy="857639"/>
          </a:xfrm>
          <a:prstGeom prst="bentConnector3">
            <a:avLst>
              <a:gd name="adj1" fmla="val 364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Flecha abajo"/>
          <p:cNvSpPr/>
          <p:nvPr/>
        </p:nvSpPr>
        <p:spPr>
          <a:xfrm rot="16200000">
            <a:off x="3848097" y="1764775"/>
            <a:ext cx="244420" cy="267697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rgbClr val="009EE5"/>
                </a:solidFill>
              </a:ln>
            </a:endParaRPr>
          </a:p>
        </p:txBody>
      </p:sp>
      <p:sp>
        <p:nvSpPr>
          <p:cNvPr id="173" name="172 Rectángulo"/>
          <p:cNvSpPr/>
          <p:nvPr/>
        </p:nvSpPr>
        <p:spPr>
          <a:xfrm>
            <a:off x="78442" y="3378619"/>
            <a:ext cx="417600" cy="168218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VALENCIA</a:t>
            </a:r>
          </a:p>
        </p:txBody>
      </p:sp>
      <p:sp>
        <p:nvSpPr>
          <p:cNvPr id="174" name="173 Rectángulo"/>
          <p:cNvSpPr/>
          <p:nvPr/>
        </p:nvSpPr>
        <p:spPr>
          <a:xfrm>
            <a:off x="544453" y="3378619"/>
            <a:ext cx="1490157" cy="16821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800" b="1" dirty="0">
                <a:solidFill>
                  <a:schemeClr val="tx1"/>
                </a:solidFill>
                <a:latin typeface="Calibri" pitchFamily="34" charset="0"/>
              </a:rPr>
              <a:t>     </a:t>
            </a:r>
            <a:endParaRPr lang="es-ES" sz="1200" b="1" dirty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defRPr/>
            </a:pPr>
            <a:endParaRPr lang="es-ES" sz="11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5" name="174 Rectángulo"/>
          <p:cNvSpPr/>
          <p:nvPr/>
        </p:nvSpPr>
        <p:spPr>
          <a:xfrm>
            <a:off x="582985" y="3480222"/>
            <a:ext cx="1080000" cy="255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900" b="1" dirty="0">
                <a:solidFill>
                  <a:schemeClr val="tx1"/>
                </a:solidFill>
              </a:rPr>
              <a:t>Primer Nivel</a:t>
            </a:r>
            <a:endParaRPr lang="es-ES" sz="9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6" name="175 Rectángulo"/>
          <p:cNvSpPr/>
          <p:nvPr/>
        </p:nvSpPr>
        <p:spPr>
          <a:xfrm>
            <a:off x="587550" y="4022296"/>
            <a:ext cx="1080000" cy="255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900" b="1" dirty="0">
                <a:solidFill>
                  <a:schemeClr val="tx1"/>
                </a:solidFill>
              </a:rPr>
              <a:t>Redes de Datos</a:t>
            </a:r>
            <a:endParaRPr lang="es-ES" sz="9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77" name="176 Conector recto"/>
          <p:cNvCxnSpPr/>
          <p:nvPr/>
        </p:nvCxnSpPr>
        <p:spPr>
          <a:xfrm>
            <a:off x="2118816" y="3369094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178 Conector recto"/>
          <p:cNvCxnSpPr/>
          <p:nvPr/>
        </p:nvCxnSpPr>
        <p:spPr>
          <a:xfrm>
            <a:off x="2118816" y="3844184"/>
            <a:ext cx="6876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179 Rectángulo"/>
          <p:cNvSpPr/>
          <p:nvPr/>
        </p:nvSpPr>
        <p:spPr>
          <a:xfrm>
            <a:off x="2148138" y="3395056"/>
            <a:ext cx="1703782" cy="417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" sz="800" dirty="0"/>
              <a:t>02. Secuencia de Recuperación ante Indisponibilidad de Comunicaciones de red de Valencia-CEMECO</a:t>
            </a:r>
          </a:p>
        </p:txBody>
      </p:sp>
      <p:sp>
        <p:nvSpPr>
          <p:cNvPr id="181" name="180 Rectángulo"/>
          <p:cNvSpPr/>
          <p:nvPr/>
        </p:nvSpPr>
        <p:spPr>
          <a:xfrm>
            <a:off x="587531" y="4645242"/>
            <a:ext cx="1080000" cy="255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900" b="1" dirty="0">
                <a:solidFill>
                  <a:schemeClr val="tx1"/>
                </a:solidFill>
              </a:rPr>
              <a:t>Telf. </a:t>
            </a:r>
            <a:r>
              <a:rPr lang="es-ES" sz="900" b="1" dirty="0" err="1">
                <a:solidFill>
                  <a:schemeClr val="tx1"/>
                </a:solidFill>
              </a:rPr>
              <a:t>VoIP</a:t>
            </a:r>
            <a:r>
              <a:rPr lang="es-ES" sz="900" b="1" dirty="0">
                <a:solidFill>
                  <a:schemeClr val="tx1"/>
                </a:solidFill>
              </a:rPr>
              <a:t>/Móvil</a:t>
            </a:r>
            <a:endParaRPr lang="es-ES" sz="9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82" name="181 Rectángulo"/>
          <p:cNvSpPr/>
          <p:nvPr/>
        </p:nvSpPr>
        <p:spPr>
          <a:xfrm>
            <a:off x="3895354" y="3395056"/>
            <a:ext cx="5063462" cy="417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s-ES" sz="800" dirty="0"/>
              <a:t>Comprobación del tipo de contingencia: </a:t>
            </a:r>
            <a:r>
              <a:rPr lang="es-ES" sz="800" dirty="0" err="1"/>
              <a:t>VoIP</a:t>
            </a:r>
            <a:r>
              <a:rPr lang="es-ES" sz="800" dirty="0"/>
              <a:t>-Datos y/o Telefonía móvil</a:t>
            </a:r>
          </a:p>
        </p:txBody>
      </p:sp>
      <p:cxnSp>
        <p:nvCxnSpPr>
          <p:cNvPr id="185" name="184 Conector angular"/>
          <p:cNvCxnSpPr>
            <a:stCxn id="182" idx="1"/>
          </p:cNvCxnSpPr>
          <p:nvPr/>
        </p:nvCxnSpPr>
        <p:spPr>
          <a:xfrm rot="10800000" flipH="1" flipV="1">
            <a:off x="3895353" y="3603815"/>
            <a:ext cx="208803" cy="84936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86 Flecha abajo"/>
          <p:cNvSpPr/>
          <p:nvPr/>
        </p:nvSpPr>
        <p:spPr>
          <a:xfrm rot="16200000">
            <a:off x="3848097" y="3468584"/>
            <a:ext cx="244420" cy="267697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rgbClr val="009EE5"/>
                </a:solidFill>
              </a:ln>
            </a:endParaRPr>
          </a:p>
        </p:txBody>
      </p:sp>
      <p:sp>
        <p:nvSpPr>
          <p:cNvPr id="189" name="188 Rectángulo"/>
          <p:cNvSpPr/>
          <p:nvPr/>
        </p:nvSpPr>
        <p:spPr>
          <a:xfrm>
            <a:off x="80635" y="5083327"/>
            <a:ext cx="417600" cy="16821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OTROS SITES</a:t>
            </a:r>
          </a:p>
        </p:txBody>
      </p:sp>
      <p:sp>
        <p:nvSpPr>
          <p:cNvPr id="190" name="189 Rectángulo"/>
          <p:cNvSpPr/>
          <p:nvPr/>
        </p:nvSpPr>
        <p:spPr>
          <a:xfrm>
            <a:off x="546646" y="5083327"/>
            <a:ext cx="1490157" cy="1682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800" b="1" dirty="0">
                <a:solidFill>
                  <a:schemeClr val="tx1"/>
                </a:solidFill>
                <a:latin typeface="Calibri" pitchFamily="34" charset="0"/>
              </a:rPr>
              <a:t>     </a:t>
            </a:r>
            <a:endParaRPr lang="es-ES" sz="1200" b="1" dirty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defRPr/>
            </a:pPr>
            <a:endParaRPr lang="es-ES" sz="11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1" name="190 Rectángulo"/>
          <p:cNvSpPr/>
          <p:nvPr/>
        </p:nvSpPr>
        <p:spPr>
          <a:xfrm>
            <a:off x="585178" y="5184930"/>
            <a:ext cx="1080000" cy="255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900" b="1" dirty="0">
                <a:solidFill>
                  <a:schemeClr val="tx1"/>
                </a:solidFill>
              </a:rPr>
              <a:t>Primer Nivel</a:t>
            </a:r>
            <a:endParaRPr lang="es-ES" sz="9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2" name="191 Rectángulo"/>
          <p:cNvSpPr/>
          <p:nvPr/>
        </p:nvSpPr>
        <p:spPr>
          <a:xfrm>
            <a:off x="589743" y="5727004"/>
            <a:ext cx="1080000" cy="255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900" b="1" dirty="0">
                <a:solidFill>
                  <a:schemeClr val="tx1"/>
                </a:solidFill>
              </a:rPr>
              <a:t>Redes de Datos</a:t>
            </a:r>
            <a:endParaRPr lang="es-ES" sz="9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93" name="192 Conector recto"/>
          <p:cNvCxnSpPr/>
          <p:nvPr/>
        </p:nvCxnSpPr>
        <p:spPr>
          <a:xfrm>
            <a:off x="2121009" y="5073802"/>
            <a:ext cx="6840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194 Conector recto"/>
          <p:cNvCxnSpPr/>
          <p:nvPr/>
        </p:nvCxnSpPr>
        <p:spPr>
          <a:xfrm>
            <a:off x="2121009" y="5548892"/>
            <a:ext cx="6876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195 Rectángulo"/>
          <p:cNvSpPr/>
          <p:nvPr/>
        </p:nvSpPr>
        <p:spPr>
          <a:xfrm>
            <a:off x="2150331" y="5099764"/>
            <a:ext cx="1703782" cy="417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" sz="800" dirty="0"/>
              <a:t>03. Secuencia de Recuperación ante Indisponibilidad de Comunicaciones de red de otras ubicaciones</a:t>
            </a:r>
          </a:p>
        </p:txBody>
      </p:sp>
      <p:sp>
        <p:nvSpPr>
          <p:cNvPr id="197" name="196 Rectángulo"/>
          <p:cNvSpPr/>
          <p:nvPr/>
        </p:nvSpPr>
        <p:spPr>
          <a:xfrm>
            <a:off x="589724" y="6349950"/>
            <a:ext cx="1080000" cy="255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r>
              <a:rPr lang="es-ES" sz="900" b="1" dirty="0">
                <a:solidFill>
                  <a:schemeClr val="tx1"/>
                </a:solidFill>
              </a:rPr>
              <a:t>Telf. </a:t>
            </a:r>
            <a:r>
              <a:rPr lang="es-ES" sz="900" b="1" dirty="0" err="1">
                <a:solidFill>
                  <a:schemeClr val="tx1"/>
                </a:solidFill>
              </a:rPr>
              <a:t>VoIP</a:t>
            </a:r>
            <a:r>
              <a:rPr lang="es-ES" sz="900" b="1" dirty="0">
                <a:solidFill>
                  <a:schemeClr val="tx1"/>
                </a:solidFill>
              </a:rPr>
              <a:t>/Móvil</a:t>
            </a:r>
            <a:endParaRPr lang="es-ES" sz="9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8" name="197 Rectángulo"/>
          <p:cNvSpPr/>
          <p:nvPr/>
        </p:nvSpPr>
        <p:spPr>
          <a:xfrm>
            <a:off x="3897547" y="5099764"/>
            <a:ext cx="5063462" cy="417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s-ES" sz="800" dirty="0"/>
              <a:t>Comprobación del tipo de contingencia: </a:t>
            </a:r>
            <a:r>
              <a:rPr lang="es-ES" sz="800" dirty="0" err="1"/>
              <a:t>VoIP</a:t>
            </a:r>
            <a:r>
              <a:rPr lang="es-ES" sz="800" dirty="0"/>
              <a:t>-Datos y/o Telefonía móvil</a:t>
            </a:r>
          </a:p>
        </p:txBody>
      </p:sp>
      <p:cxnSp>
        <p:nvCxnSpPr>
          <p:cNvPr id="202" name="201 Conector angular"/>
          <p:cNvCxnSpPr>
            <a:stCxn id="198" idx="1"/>
          </p:cNvCxnSpPr>
          <p:nvPr/>
        </p:nvCxnSpPr>
        <p:spPr>
          <a:xfrm rot="10800000" flipH="1" flipV="1">
            <a:off x="3897547" y="5308522"/>
            <a:ext cx="206610" cy="857639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202 Flecha abajo"/>
          <p:cNvSpPr/>
          <p:nvPr/>
        </p:nvSpPr>
        <p:spPr>
          <a:xfrm rot="16200000">
            <a:off x="3850290" y="5173292"/>
            <a:ext cx="244420" cy="267697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rgbClr val="009EE5"/>
                </a:solidFill>
              </a:ln>
            </a:endParaRPr>
          </a:p>
        </p:txBody>
      </p:sp>
      <p:sp>
        <p:nvSpPr>
          <p:cNvPr id="206" name="205 Decisión"/>
          <p:cNvSpPr/>
          <p:nvPr/>
        </p:nvSpPr>
        <p:spPr>
          <a:xfrm>
            <a:off x="2115697" y="2173088"/>
            <a:ext cx="1770132" cy="1152563"/>
          </a:xfrm>
          <a:prstGeom prst="flowChartDecision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</a:rPr>
              <a:t>Si el 1er nivel no soluciona el problema</a:t>
            </a:r>
          </a:p>
        </p:txBody>
      </p:sp>
      <p:sp>
        <p:nvSpPr>
          <p:cNvPr id="207" name="206 Decisión"/>
          <p:cNvSpPr/>
          <p:nvPr/>
        </p:nvSpPr>
        <p:spPr>
          <a:xfrm>
            <a:off x="2121009" y="3884359"/>
            <a:ext cx="1764819" cy="1152563"/>
          </a:xfrm>
          <a:prstGeom prst="flowChartDecision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</a:rPr>
              <a:t>Si el 1er nivel no soluciona el problema</a:t>
            </a:r>
          </a:p>
        </p:txBody>
      </p:sp>
      <p:sp>
        <p:nvSpPr>
          <p:cNvPr id="208" name="207 Decisión"/>
          <p:cNvSpPr/>
          <p:nvPr/>
        </p:nvSpPr>
        <p:spPr>
          <a:xfrm>
            <a:off x="2115696" y="5597785"/>
            <a:ext cx="1759707" cy="1152563"/>
          </a:xfrm>
          <a:prstGeom prst="flowChartDecision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</a:rPr>
              <a:t>Si el 1er nivel no soluciona el problema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1718190" y="2173089"/>
            <a:ext cx="288000" cy="1152563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24 HORAS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1718190" y="3876898"/>
            <a:ext cx="288000" cy="1152563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24 HORAS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1718190" y="5581606"/>
            <a:ext cx="288000" cy="11525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24 HORAS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1718190" y="1711157"/>
            <a:ext cx="288000" cy="3976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0" rIns="0" bIns="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4H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1718190" y="3414966"/>
            <a:ext cx="288000" cy="39760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0" rIns="0" bIns="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4H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1718190" y="5119674"/>
            <a:ext cx="288000" cy="39760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0" rIns="0" bIns="0" anchor="ctr"/>
          <a:lstStyle/>
          <a:p>
            <a:pPr algn="ctr">
              <a:defRPr/>
            </a:pPr>
            <a:r>
              <a:rPr lang="es-ES" sz="1400" b="1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4H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104157" y="3853831"/>
            <a:ext cx="4854660" cy="1198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" sz="1050" b="1" dirty="0"/>
              <a:t>Disponibilidad:</a:t>
            </a:r>
            <a:r>
              <a:rPr lang="es-ES" sz="1050" dirty="0"/>
              <a:t> portátiles (59 personas), voz y datos (74 personas) - VALENCIA</a:t>
            </a:r>
          </a:p>
          <a:p>
            <a:endParaRPr lang="es-ES" sz="1050" dirty="0"/>
          </a:p>
          <a:p>
            <a:r>
              <a:rPr lang="es-ES" sz="1050" b="1" dirty="0"/>
              <a:t>Mecanismo</a:t>
            </a:r>
            <a:r>
              <a:rPr lang="es-ES" sz="1050" dirty="0"/>
              <a:t> </a:t>
            </a:r>
            <a:r>
              <a:rPr lang="es-ES" sz="1050" b="1" dirty="0"/>
              <a:t>1</a:t>
            </a:r>
            <a:r>
              <a:rPr lang="es-ES" sz="1050" dirty="0"/>
              <a:t>: uso de portátiles y datos móviles</a:t>
            </a:r>
          </a:p>
          <a:p>
            <a:r>
              <a:rPr lang="es-ES" sz="1050" b="1" dirty="0"/>
              <a:t>Mecanismo</a:t>
            </a:r>
            <a:r>
              <a:rPr lang="es-ES" sz="1050" dirty="0"/>
              <a:t> </a:t>
            </a:r>
            <a:r>
              <a:rPr lang="es-ES" sz="1050" b="1" dirty="0"/>
              <a:t>2</a:t>
            </a:r>
            <a:r>
              <a:rPr lang="es-ES" sz="1050" dirty="0"/>
              <a:t>: radioenlace </a:t>
            </a:r>
          </a:p>
          <a:p>
            <a:r>
              <a:rPr lang="es-ES" sz="1050" b="1" dirty="0"/>
              <a:t>Mecanismo</a:t>
            </a:r>
            <a:r>
              <a:rPr lang="es-ES" sz="1050" dirty="0"/>
              <a:t> </a:t>
            </a:r>
            <a:r>
              <a:rPr lang="es-ES" sz="1050" b="1" dirty="0"/>
              <a:t>3</a:t>
            </a:r>
            <a:r>
              <a:rPr lang="es-ES" sz="1050" dirty="0"/>
              <a:t>: puestos personales en casa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104157" y="5566814"/>
            <a:ext cx="4854660" cy="1198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r>
              <a:rPr lang="es-ES" sz="1050" b="1" dirty="0"/>
              <a:t>Disponibilidad:</a:t>
            </a:r>
            <a:r>
              <a:rPr lang="es-ES" sz="1050" dirty="0"/>
              <a:t> portátiles (23 personas), voz y datos (43 personas) - ALMERÍA</a:t>
            </a:r>
          </a:p>
          <a:p>
            <a:r>
              <a:rPr lang="es-ES" sz="1050" b="1" dirty="0"/>
              <a:t>Disponibilidad:</a:t>
            </a:r>
            <a:r>
              <a:rPr lang="es-ES" sz="1050" dirty="0"/>
              <a:t> portátiles (30 personas), voz y datos (31 personas) - RESTO DE SITES</a:t>
            </a:r>
          </a:p>
          <a:p>
            <a:endParaRPr lang="es-ES" sz="1050" dirty="0"/>
          </a:p>
          <a:p>
            <a:r>
              <a:rPr lang="es-ES" sz="1050" b="1" dirty="0"/>
              <a:t>Mecanismo</a:t>
            </a:r>
            <a:r>
              <a:rPr lang="es-ES" sz="1050" dirty="0"/>
              <a:t> </a:t>
            </a:r>
            <a:r>
              <a:rPr lang="es-ES" sz="1050" b="1" dirty="0"/>
              <a:t>1</a:t>
            </a:r>
            <a:r>
              <a:rPr lang="es-ES" sz="1050" dirty="0"/>
              <a:t>: uso de portátiles y datos móviles</a:t>
            </a:r>
          </a:p>
          <a:p>
            <a:r>
              <a:rPr lang="es-ES" sz="1050" b="1" dirty="0"/>
              <a:t>Mecanismo</a:t>
            </a:r>
            <a:r>
              <a:rPr lang="es-ES" sz="1050" dirty="0"/>
              <a:t> </a:t>
            </a:r>
            <a:r>
              <a:rPr lang="es-ES" sz="1050" b="1" dirty="0"/>
              <a:t>2</a:t>
            </a:r>
            <a:r>
              <a:rPr lang="es-ES" sz="1050" dirty="0"/>
              <a:t>: radioenlace</a:t>
            </a:r>
          </a:p>
          <a:p>
            <a:r>
              <a:rPr lang="es-ES" sz="1050" b="1" dirty="0"/>
              <a:t>Mecanismo</a:t>
            </a:r>
            <a:r>
              <a:rPr lang="es-ES" sz="1050" dirty="0"/>
              <a:t> </a:t>
            </a:r>
            <a:r>
              <a:rPr lang="es-ES" sz="1050" b="1" dirty="0"/>
              <a:t>3</a:t>
            </a:r>
            <a:r>
              <a:rPr lang="es-ES" sz="1050" dirty="0"/>
              <a:t>: puestos personales en casa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325</Words>
  <Application>Microsoft Office PowerPoint</Application>
  <PresentationFormat>Presentación en pantalla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Reyes Giménez</dc:creator>
  <cp:lastModifiedBy>Jorge Sánchez</cp:lastModifiedBy>
  <cp:revision>136</cp:revision>
  <dcterms:created xsi:type="dcterms:W3CDTF">2015-12-15T14:24:00Z</dcterms:created>
  <dcterms:modified xsi:type="dcterms:W3CDTF">2019-11-26T15:56:47Z</dcterms:modified>
</cp:coreProperties>
</file>