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FFFFCC"/>
    <a:srgbClr val="FFFF66"/>
    <a:srgbClr val="F75757"/>
    <a:srgbClr val="FA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07" autoAdjust="0"/>
  </p:normalViewPr>
  <p:slideViewPr>
    <p:cSldViewPr>
      <p:cViewPr varScale="1">
        <p:scale>
          <a:sx n="59" d="100"/>
          <a:sy n="59" d="100"/>
        </p:scale>
        <p:origin x="142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84D2E-671C-4E74-AE92-58FBE47AF432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4FEF3-CF7E-4546-A388-CD410C5B07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2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adroTexto 20"/>
          <p:cNvSpPr txBox="1"/>
          <p:nvPr/>
        </p:nvSpPr>
        <p:spPr>
          <a:xfrm>
            <a:off x="71406" y="239999"/>
            <a:ext cx="8920800" cy="4247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chemeClr val="bg1"/>
                </a:solidFill>
              </a:rPr>
              <a:t>PCT. Protocolo de Secuencias de Recuperación de los Sistemas de </a:t>
            </a:r>
            <a:r>
              <a:rPr lang="es-ES" sz="2400" dirty="0" err="1">
                <a:solidFill>
                  <a:schemeClr val="bg1"/>
                </a:solidFill>
              </a:rPr>
              <a:t>Inf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106" name="105 Rectángulo redondeado"/>
          <p:cNvSpPr/>
          <p:nvPr/>
        </p:nvSpPr>
        <p:spPr>
          <a:xfrm>
            <a:off x="2082310" y="701050"/>
            <a:ext cx="6909896" cy="475397"/>
          </a:xfrm>
          <a:prstGeom prst="roundRect">
            <a:avLst>
              <a:gd name="adj" fmla="val 0"/>
            </a:avLst>
          </a:prstGeom>
          <a:solidFill>
            <a:srgbClr val="9FE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365125" algn="ctr" eaLnBrk="1" hangingPunct="1">
              <a:defRPr/>
            </a:pPr>
            <a:r>
              <a:rPr lang="es-ES" sz="1600" b="1" u="none" dirty="0">
                <a:latin typeface="Calibri" pitchFamily="34" charset="0"/>
              </a:rPr>
              <a:t>[Puesta en Marcha de las Secuencias de Recuperación de los SS.II.]</a:t>
            </a:r>
          </a:p>
        </p:txBody>
      </p:sp>
      <p:pic>
        <p:nvPicPr>
          <p:cNvPr id="107" name="Picture 3" descr="C:\Users\xe28526\AppData\Local\Microsoft\Windows\Temporary Internet Files\Content.IE5\47JHXOLR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501" y="706307"/>
            <a:ext cx="464768" cy="477673"/>
          </a:xfrm>
          <a:prstGeom prst="rect">
            <a:avLst/>
          </a:prstGeom>
          <a:noFill/>
          <a:ln>
            <a:noFill/>
          </a:ln>
          <a:effectLst>
            <a:outerShdw blurRad="127000" dist="88900" dir="54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08" name="107 Rectángulo"/>
          <p:cNvSpPr/>
          <p:nvPr/>
        </p:nvSpPr>
        <p:spPr>
          <a:xfrm>
            <a:off x="71407" y="701048"/>
            <a:ext cx="1963203" cy="475397"/>
          </a:xfrm>
          <a:prstGeom prst="rect">
            <a:avLst/>
          </a:prstGeom>
          <a:solidFill>
            <a:srgbClr val="0090D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s-ES" sz="1400" b="1" i="1" dirty="0">
                <a:solidFill>
                  <a:schemeClr val="bg1"/>
                </a:solidFill>
                <a:latin typeface="Calibri" pitchFamily="34" charset="0"/>
              </a:rPr>
              <a:t>Gestión de Crisis: Continuidad Tecnológica</a:t>
            </a:r>
          </a:p>
        </p:txBody>
      </p:sp>
      <p:sp>
        <p:nvSpPr>
          <p:cNvPr id="109" name="23 Rectángulo"/>
          <p:cNvSpPr>
            <a:spLocks noChangeArrowheads="1"/>
          </p:cNvSpPr>
          <p:nvPr/>
        </p:nvSpPr>
        <p:spPr bwMode="auto">
          <a:xfrm>
            <a:off x="552079" y="1256849"/>
            <a:ext cx="1551623" cy="5390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44453" y="1247670"/>
            <a:ext cx="1490157" cy="32795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>
                <a:solidFill>
                  <a:schemeClr val="tx1"/>
                </a:solidFill>
                <a:latin typeface="Calibri" pitchFamily="34" charset="0"/>
              </a:rPr>
              <a:t>Sistemas de Información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0635" y="1247670"/>
            <a:ext cx="415407" cy="32795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 err="1">
                <a:solidFill>
                  <a:schemeClr val="tx1"/>
                </a:solidFill>
                <a:latin typeface="Calibri" pitchFamily="34" charset="0"/>
              </a:rPr>
              <a:t>CPDs</a:t>
            </a:r>
            <a:endParaRPr lang="es-ES" sz="9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12" name="111 Conector recto"/>
          <p:cNvCxnSpPr/>
          <p:nvPr/>
        </p:nvCxnSpPr>
        <p:spPr>
          <a:xfrm>
            <a:off x="3104809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6508088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>
            <a:off x="8992206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>
            <a:off x="4036161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>
            <a:off x="2095010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116 Rectángulo"/>
          <p:cNvSpPr/>
          <p:nvPr/>
        </p:nvSpPr>
        <p:spPr>
          <a:xfrm>
            <a:off x="78265" y="1628800"/>
            <a:ext cx="422156" cy="345049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TELEFÓNICA</a:t>
            </a:r>
          </a:p>
        </p:txBody>
      </p:sp>
      <p:sp>
        <p:nvSpPr>
          <p:cNvPr id="118" name="117 Rectángulo"/>
          <p:cNvSpPr/>
          <p:nvPr/>
        </p:nvSpPr>
        <p:spPr>
          <a:xfrm>
            <a:off x="544453" y="1628799"/>
            <a:ext cx="1490157" cy="34568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9" name="118 Rectángulo"/>
          <p:cNvSpPr/>
          <p:nvPr/>
        </p:nvSpPr>
        <p:spPr>
          <a:xfrm>
            <a:off x="582985" y="1710409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Data </a:t>
            </a:r>
            <a:r>
              <a:rPr lang="es-ES" sz="1050" b="1" dirty="0" err="1">
                <a:solidFill>
                  <a:schemeClr val="tx1"/>
                </a:solidFill>
              </a:rPr>
              <a:t>WareHouse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0" name="119 Rectángulo"/>
          <p:cNvSpPr/>
          <p:nvPr/>
        </p:nvSpPr>
        <p:spPr>
          <a:xfrm>
            <a:off x="582985" y="2054278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 err="1">
                <a:solidFill>
                  <a:schemeClr val="tx1"/>
                </a:solidFill>
              </a:rPr>
              <a:t>Opentext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1" name="120 Rectángulo"/>
          <p:cNvSpPr/>
          <p:nvPr/>
        </p:nvSpPr>
        <p:spPr>
          <a:xfrm>
            <a:off x="582985" y="2400327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 err="1">
                <a:solidFill>
                  <a:schemeClr val="tx1"/>
                </a:solidFill>
              </a:rPr>
              <a:t>Ticketing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2" name="121 Rectángulo"/>
          <p:cNvSpPr/>
          <p:nvPr/>
        </p:nvSpPr>
        <p:spPr>
          <a:xfrm>
            <a:off x="582985" y="2746376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ASPRO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3" name="122 Rectángulo"/>
          <p:cNvSpPr/>
          <p:nvPr/>
        </p:nvSpPr>
        <p:spPr>
          <a:xfrm>
            <a:off x="582985" y="3092425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Intranet/</a:t>
            </a:r>
            <a:r>
              <a:rPr lang="es-ES" sz="1050" b="1" dirty="0" err="1">
                <a:solidFill>
                  <a:schemeClr val="tx1"/>
                </a:solidFill>
              </a:rPr>
              <a:t>PipeLine</a:t>
            </a:r>
            <a:r>
              <a:rPr lang="es-ES" sz="1050" b="1" dirty="0">
                <a:solidFill>
                  <a:schemeClr val="tx1"/>
                </a:solidFill>
              </a:rPr>
              <a:t>/…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4" name="123 Rectángulo"/>
          <p:cNvSpPr/>
          <p:nvPr/>
        </p:nvSpPr>
        <p:spPr>
          <a:xfrm>
            <a:off x="582985" y="3438475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  <a:latin typeface="Calibri" pitchFamily="34" charset="0"/>
              </a:rPr>
              <a:t>Haya.es</a:t>
            </a:r>
          </a:p>
        </p:txBody>
      </p:sp>
      <p:sp>
        <p:nvSpPr>
          <p:cNvPr id="125" name="124 Rectángulo"/>
          <p:cNvSpPr/>
          <p:nvPr/>
        </p:nvSpPr>
        <p:spPr>
          <a:xfrm>
            <a:off x="582985" y="3784524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  <a:latin typeface="Calibri" pitchFamily="34" charset="0"/>
              </a:rPr>
              <a:t>Maestro de Activos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82644" y="5110398"/>
            <a:ext cx="417777" cy="886101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RSI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548681" y="5110398"/>
            <a:ext cx="1490157" cy="886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90179" y="5154095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 err="1">
                <a:solidFill>
                  <a:schemeClr val="tx1"/>
                </a:solidFill>
              </a:rPr>
              <a:t>Recovery</a:t>
            </a:r>
            <a:r>
              <a:rPr lang="es-ES" sz="1050" b="1" dirty="0">
                <a:solidFill>
                  <a:schemeClr val="tx1"/>
                </a:solidFill>
              </a:rPr>
              <a:t> BCC/Sareb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590179" y="5438391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REM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590179" y="5714726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/>
            <a:r>
              <a:rPr lang="es-ES" sz="1050" b="1" dirty="0">
                <a:solidFill>
                  <a:schemeClr val="tx1"/>
                </a:solidFill>
              </a:rPr>
              <a:t>IRIS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78264" y="6021288"/>
            <a:ext cx="417777" cy="5491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INTEROUTE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544453" y="6021288"/>
            <a:ext cx="1490157" cy="548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582985" y="6182830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PRINEX BCC/</a:t>
            </a:r>
            <a:r>
              <a:rPr lang="es-ES" sz="1050" b="1" dirty="0" err="1">
                <a:solidFill>
                  <a:schemeClr val="tx1"/>
                </a:solidFill>
              </a:rPr>
              <a:t>LiberB</a:t>
            </a:r>
            <a:r>
              <a:rPr lang="es-ES" sz="1050" b="1" dirty="0">
                <a:solidFill>
                  <a:schemeClr val="tx1"/>
                </a:solidFill>
              </a:rPr>
              <a:t>.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35" name="134 Conector recto"/>
          <p:cNvCxnSpPr/>
          <p:nvPr/>
        </p:nvCxnSpPr>
        <p:spPr>
          <a:xfrm>
            <a:off x="2118816" y="3428255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>
            <a:off x="2118816" y="1628800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>
            <a:off x="2118816" y="2353488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/>
          <p:nvPr/>
        </p:nvCxnSpPr>
        <p:spPr>
          <a:xfrm>
            <a:off x="2118816" y="2711743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"/>
          <p:cNvCxnSpPr/>
          <p:nvPr/>
        </p:nvCxnSpPr>
        <p:spPr>
          <a:xfrm>
            <a:off x="2118816" y="3069999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118816" y="3774304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>
            <a:off x="2118816" y="4134634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>
            <a:off x="2189641" y="5079290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53641" y="5418000"/>
            <a:ext cx="6876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/>
          <p:nvPr/>
        </p:nvCxnSpPr>
        <p:spPr>
          <a:xfrm>
            <a:off x="2128341" y="6552222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/>
          <p:nvPr/>
        </p:nvCxnSpPr>
        <p:spPr>
          <a:xfrm>
            <a:off x="2139996" y="5760000"/>
            <a:ext cx="6876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"/>
          <p:cNvCxnSpPr/>
          <p:nvPr/>
        </p:nvCxnSpPr>
        <p:spPr>
          <a:xfrm>
            <a:off x="2146500" y="6007783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/>
          <p:nvPr/>
        </p:nvCxnSpPr>
        <p:spPr>
          <a:xfrm>
            <a:off x="2118817" y="2003409"/>
            <a:ext cx="659064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147 Rectángulo"/>
          <p:cNvSpPr/>
          <p:nvPr/>
        </p:nvSpPr>
        <p:spPr>
          <a:xfrm>
            <a:off x="6552803" y="4776035"/>
            <a:ext cx="2127600" cy="3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s-ES_tradnl" sz="800" dirty="0"/>
              <a:t>17. Secuencia de Recuperación ante Destrucción de datos (NAS) en el CPD de Telefónica</a:t>
            </a:r>
            <a:endParaRPr lang="es-ES" sz="800" dirty="0"/>
          </a:p>
        </p:txBody>
      </p:sp>
      <p:sp>
        <p:nvSpPr>
          <p:cNvPr id="149" name="148 Rectángulo"/>
          <p:cNvSpPr/>
          <p:nvPr/>
        </p:nvSpPr>
        <p:spPr>
          <a:xfrm>
            <a:off x="2773977" y="1664441"/>
            <a:ext cx="595284" cy="340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_tradnl" sz="800" dirty="0"/>
              <a:t>06. Secuencia de Recuperación ante Fallo-corrupción de servidores LDAP</a:t>
            </a:r>
            <a:endParaRPr lang="es-ES" sz="800" dirty="0"/>
          </a:p>
        </p:txBody>
      </p:sp>
      <p:sp>
        <p:nvSpPr>
          <p:cNvPr id="150" name="149 Rectángulo"/>
          <p:cNvSpPr/>
          <p:nvPr/>
        </p:nvSpPr>
        <p:spPr>
          <a:xfrm>
            <a:off x="3418376" y="1664441"/>
            <a:ext cx="595284" cy="340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_tradnl" sz="800" dirty="0"/>
              <a:t>05. Secuencia de Recuperación ante Indisponibilidad de servidores de producción en Telefónica</a:t>
            </a:r>
          </a:p>
        </p:txBody>
      </p:sp>
      <p:sp>
        <p:nvSpPr>
          <p:cNvPr id="151" name="150 Rectángulo"/>
          <p:cNvSpPr/>
          <p:nvPr/>
        </p:nvSpPr>
        <p:spPr>
          <a:xfrm>
            <a:off x="4083112" y="1663440"/>
            <a:ext cx="2117554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07. Secuencia de Recuperación ante Corrupción de BBDD (Restauración) de DWH</a:t>
            </a:r>
            <a:endParaRPr lang="es-ES" sz="800" dirty="0"/>
          </a:p>
        </p:txBody>
      </p:sp>
      <p:sp>
        <p:nvSpPr>
          <p:cNvPr id="152" name="151 Rectángulo"/>
          <p:cNvSpPr/>
          <p:nvPr/>
        </p:nvSpPr>
        <p:spPr>
          <a:xfrm>
            <a:off x="4083112" y="2019646"/>
            <a:ext cx="2117554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08. Secuencia de Recuperación ante Corrupción de BBDD (Restauración) de </a:t>
            </a:r>
            <a:r>
              <a:rPr lang="es-ES_tradnl" sz="800" dirty="0" err="1"/>
              <a:t>Opentext</a:t>
            </a:r>
            <a:endParaRPr lang="es-ES" sz="800" dirty="0"/>
          </a:p>
        </p:txBody>
      </p:sp>
      <p:sp>
        <p:nvSpPr>
          <p:cNvPr id="153" name="152 Rectángulo"/>
          <p:cNvSpPr/>
          <p:nvPr/>
        </p:nvSpPr>
        <p:spPr>
          <a:xfrm>
            <a:off x="4083112" y="2375922"/>
            <a:ext cx="2117554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09. Secuencia de Recuperación ante Corrupción de BBDD (Restauración) de </a:t>
            </a:r>
            <a:r>
              <a:rPr lang="es-ES_tradnl" sz="800" dirty="0" err="1"/>
              <a:t>Ticketing</a:t>
            </a:r>
            <a:endParaRPr lang="es-ES" sz="800" dirty="0"/>
          </a:p>
        </p:txBody>
      </p:sp>
      <p:sp>
        <p:nvSpPr>
          <p:cNvPr id="154" name="153 Rectángulo"/>
          <p:cNvSpPr/>
          <p:nvPr/>
        </p:nvSpPr>
        <p:spPr>
          <a:xfrm>
            <a:off x="4083112" y="2723951"/>
            <a:ext cx="2117554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10. Secuencia de Recuperación ante Corrupción de BBDD (Restauración) de ASPRO</a:t>
            </a:r>
            <a:endParaRPr lang="es-ES" sz="800" dirty="0"/>
          </a:p>
        </p:txBody>
      </p:sp>
      <p:sp>
        <p:nvSpPr>
          <p:cNvPr id="155" name="154 Rectángulo"/>
          <p:cNvSpPr/>
          <p:nvPr/>
        </p:nvSpPr>
        <p:spPr>
          <a:xfrm>
            <a:off x="4090401" y="3071558"/>
            <a:ext cx="2117554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11. Secuencia de Recuperación ante Corrupción de BBDD (Restauración) de la Intranet y Pipeline</a:t>
            </a:r>
            <a:endParaRPr lang="es-ES" sz="800" dirty="0"/>
          </a:p>
        </p:txBody>
      </p:sp>
      <p:sp>
        <p:nvSpPr>
          <p:cNvPr id="156" name="155 Rectángulo"/>
          <p:cNvSpPr/>
          <p:nvPr/>
        </p:nvSpPr>
        <p:spPr>
          <a:xfrm>
            <a:off x="6557662" y="1664473"/>
            <a:ext cx="2126251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s-ES_tradnl" sz="800" dirty="0"/>
              <a:t>12. Secuencia de Recuperación ante Fallo de carga de datos de un operacional en DWH</a:t>
            </a:r>
            <a:endParaRPr lang="es-ES" sz="800" dirty="0"/>
          </a:p>
        </p:txBody>
      </p:sp>
      <p:sp>
        <p:nvSpPr>
          <p:cNvPr id="157" name="156 Rectángulo"/>
          <p:cNvSpPr/>
          <p:nvPr/>
        </p:nvSpPr>
        <p:spPr>
          <a:xfrm>
            <a:off x="6557662" y="2023675"/>
            <a:ext cx="2126251" cy="31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s-ES_tradnl" sz="800" dirty="0"/>
              <a:t>20. Secuencia de Recuperación ante incidencias de 1er Nivel en </a:t>
            </a:r>
            <a:r>
              <a:rPr lang="es-ES_tradnl" sz="800" dirty="0" err="1"/>
              <a:t>OpenText</a:t>
            </a:r>
            <a:endParaRPr lang="es-ES" sz="800" dirty="0"/>
          </a:p>
        </p:txBody>
      </p:sp>
      <p:sp>
        <p:nvSpPr>
          <p:cNvPr id="158" name="157 Rectángulo"/>
          <p:cNvSpPr/>
          <p:nvPr/>
        </p:nvSpPr>
        <p:spPr>
          <a:xfrm>
            <a:off x="3132560" y="5110398"/>
            <a:ext cx="865501" cy="8838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_tradnl" sz="800" dirty="0"/>
              <a:t>06. Secuencia de Recuperación ante Fallo-corrupción de servidores LDAP</a:t>
            </a:r>
            <a:endParaRPr lang="es-ES" sz="800" dirty="0"/>
          </a:p>
        </p:txBody>
      </p:sp>
      <p:sp>
        <p:nvSpPr>
          <p:cNvPr id="159" name="158 Rectángulo"/>
          <p:cNvSpPr/>
          <p:nvPr/>
        </p:nvSpPr>
        <p:spPr>
          <a:xfrm>
            <a:off x="2126960" y="5110398"/>
            <a:ext cx="865501" cy="8838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_tradnl" sz="800" dirty="0"/>
              <a:t>13. Secuencia de Recuperación ante Indisponibilidad del CPD Principal de RSI</a:t>
            </a:r>
            <a:endParaRPr lang="es-ES" sz="800" dirty="0"/>
          </a:p>
        </p:txBody>
      </p:sp>
      <p:sp>
        <p:nvSpPr>
          <p:cNvPr id="160" name="159 Rectángulo"/>
          <p:cNvSpPr/>
          <p:nvPr/>
        </p:nvSpPr>
        <p:spPr>
          <a:xfrm>
            <a:off x="4083112" y="5110397"/>
            <a:ext cx="2117554" cy="285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800" dirty="0"/>
              <a:t>14. </a:t>
            </a:r>
            <a:r>
              <a:rPr lang="es-ES" sz="800" dirty="0" err="1"/>
              <a:t>HRE_PCT_Sec_Recuperación</a:t>
            </a:r>
            <a:r>
              <a:rPr lang="es-ES" sz="800" dirty="0"/>
              <a:t> ante incidencias en </a:t>
            </a:r>
            <a:r>
              <a:rPr lang="es-ES" sz="800" dirty="0" err="1"/>
              <a:t>Recovery</a:t>
            </a:r>
            <a:endParaRPr lang="es-ES" sz="800" dirty="0"/>
          </a:p>
        </p:txBody>
      </p:sp>
      <p:sp>
        <p:nvSpPr>
          <p:cNvPr id="162" name="161 Rectángulo"/>
          <p:cNvSpPr/>
          <p:nvPr/>
        </p:nvSpPr>
        <p:spPr>
          <a:xfrm>
            <a:off x="4083112" y="5454806"/>
            <a:ext cx="2117554" cy="2815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16. Secuencia de Recuperación ante incidencias en REM</a:t>
            </a:r>
            <a:endParaRPr lang="es-ES" sz="800" dirty="0"/>
          </a:p>
        </p:txBody>
      </p:sp>
      <p:sp>
        <p:nvSpPr>
          <p:cNvPr id="165" name="164 Rectángulo"/>
          <p:cNvSpPr/>
          <p:nvPr/>
        </p:nvSpPr>
        <p:spPr>
          <a:xfrm>
            <a:off x="4083112" y="6021288"/>
            <a:ext cx="2117554" cy="517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21. Secuencia de Recuperación ante Indisponibilidad de </a:t>
            </a:r>
            <a:r>
              <a:rPr lang="es-ES_tradnl" sz="800" dirty="0" err="1"/>
              <a:t>Prinex</a:t>
            </a:r>
            <a:r>
              <a:rPr lang="es-ES_tradnl" sz="800" dirty="0"/>
              <a:t> Cajamar y Liberbank</a:t>
            </a:r>
            <a:endParaRPr lang="es-ES" sz="800" dirty="0"/>
          </a:p>
        </p:txBody>
      </p:sp>
      <p:sp>
        <p:nvSpPr>
          <p:cNvPr id="166" name="165 Rectángulo"/>
          <p:cNvSpPr/>
          <p:nvPr/>
        </p:nvSpPr>
        <p:spPr>
          <a:xfrm>
            <a:off x="4088973" y="3801375"/>
            <a:ext cx="2127600" cy="3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s-ES_tradnl" sz="800" dirty="0"/>
              <a:t>18. Secuencia de  Recuperación ante Corrupción de BBDD (Restauración) del Maestro de Activos</a:t>
            </a:r>
            <a:endParaRPr lang="es-ES" sz="800" dirty="0"/>
          </a:p>
        </p:txBody>
      </p:sp>
      <p:sp>
        <p:nvSpPr>
          <p:cNvPr id="167" name="166 Rectángulo"/>
          <p:cNvSpPr/>
          <p:nvPr/>
        </p:nvSpPr>
        <p:spPr>
          <a:xfrm>
            <a:off x="2113760" y="1656264"/>
            <a:ext cx="595284" cy="340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_tradnl" sz="800" dirty="0"/>
              <a:t>04. Secuencia de Recuperación ante Indisponibilidad-Destrucción del CPD Principal de Telefónica</a:t>
            </a:r>
          </a:p>
        </p:txBody>
      </p:sp>
      <p:sp>
        <p:nvSpPr>
          <p:cNvPr id="168" name="167 Rectángulo"/>
          <p:cNvSpPr/>
          <p:nvPr/>
        </p:nvSpPr>
        <p:spPr>
          <a:xfrm>
            <a:off x="2115695" y="1256849"/>
            <a:ext cx="6876511" cy="32795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>
                <a:solidFill>
                  <a:schemeClr val="tx1"/>
                </a:solidFill>
                <a:latin typeface="Calibri" pitchFamily="34" charset="0"/>
              </a:rPr>
              <a:t>Secuencias de Recuperación de los Sistemas de Información</a:t>
            </a:r>
          </a:p>
        </p:txBody>
      </p:sp>
      <p:sp>
        <p:nvSpPr>
          <p:cNvPr id="169" name="168 Rectángulo"/>
          <p:cNvSpPr/>
          <p:nvPr/>
        </p:nvSpPr>
        <p:spPr bwMode="auto">
          <a:xfrm>
            <a:off x="7106960" y="6619231"/>
            <a:ext cx="1872000" cy="14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800" dirty="0">
                <a:latin typeface="+mj-lt"/>
                <a:ea typeface="ＭＳ Ｐゴシック" charset="0"/>
              </a:rPr>
              <a:t> Secuencia para el orden de recuperación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170" name="169 Elipse"/>
          <p:cNvSpPr/>
          <p:nvPr/>
        </p:nvSpPr>
        <p:spPr>
          <a:xfrm>
            <a:off x="6876256" y="6602904"/>
            <a:ext cx="180000" cy="18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1" name="170 Elipse"/>
          <p:cNvSpPr/>
          <p:nvPr/>
        </p:nvSpPr>
        <p:spPr>
          <a:xfrm>
            <a:off x="2461487" y="4802954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171 Elipse"/>
          <p:cNvSpPr/>
          <p:nvPr/>
        </p:nvSpPr>
        <p:spPr>
          <a:xfrm>
            <a:off x="3127537" y="4802661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2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3" name="172 Elipse"/>
          <p:cNvSpPr/>
          <p:nvPr/>
        </p:nvSpPr>
        <p:spPr>
          <a:xfrm>
            <a:off x="3763538" y="4802661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3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4" name="173 Elipse"/>
          <p:cNvSpPr/>
          <p:nvPr/>
        </p:nvSpPr>
        <p:spPr>
          <a:xfrm>
            <a:off x="2731584" y="5755770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5" name="174 Elipse"/>
          <p:cNvSpPr/>
          <p:nvPr/>
        </p:nvSpPr>
        <p:spPr>
          <a:xfrm>
            <a:off x="3746061" y="5752149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2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6" name="175 Elipse"/>
          <p:cNvSpPr/>
          <p:nvPr/>
        </p:nvSpPr>
        <p:spPr>
          <a:xfrm>
            <a:off x="6212448" y="6129328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8" name="177 Elipse"/>
          <p:cNvSpPr/>
          <p:nvPr/>
        </p:nvSpPr>
        <p:spPr>
          <a:xfrm>
            <a:off x="8696680" y="4794465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79" name="178 Elipse"/>
          <p:cNvSpPr/>
          <p:nvPr/>
        </p:nvSpPr>
        <p:spPr>
          <a:xfrm>
            <a:off x="6232850" y="3837106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10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0" name="179 Elipse"/>
          <p:cNvSpPr/>
          <p:nvPr/>
        </p:nvSpPr>
        <p:spPr>
          <a:xfrm>
            <a:off x="8693438" y="2051062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81" name="180 Elipse"/>
          <p:cNvSpPr/>
          <p:nvPr/>
        </p:nvSpPr>
        <p:spPr>
          <a:xfrm>
            <a:off x="8693438" y="1704833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82" name="181 Elipse"/>
          <p:cNvSpPr/>
          <p:nvPr/>
        </p:nvSpPr>
        <p:spPr>
          <a:xfrm>
            <a:off x="6210191" y="1694178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4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3" name="182 Elipse"/>
          <p:cNvSpPr/>
          <p:nvPr/>
        </p:nvSpPr>
        <p:spPr>
          <a:xfrm>
            <a:off x="6210191" y="2069485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5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4" name="183 Elipse"/>
          <p:cNvSpPr/>
          <p:nvPr/>
        </p:nvSpPr>
        <p:spPr>
          <a:xfrm>
            <a:off x="6212447" y="2414983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6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5" name="184 Elipse"/>
          <p:cNvSpPr/>
          <p:nvPr/>
        </p:nvSpPr>
        <p:spPr>
          <a:xfrm>
            <a:off x="6212447" y="2748577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7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6" name="185 Elipse"/>
          <p:cNvSpPr/>
          <p:nvPr/>
        </p:nvSpPr>
        <p:spPr>
          <a:xfrm>
            <a:off x="6229262" y="3103197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8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7" name="186 Elipse"/>
          <p:cNvSpPr/>
          <p:nvPr/>
        </p:nvSpPr>
        <p:spPr>
          <a:xfrm>
            <a:off x="6231408" y="5125448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9" name="188 Elipse"/>
          <p:cNvSpPr/>
          <p:nvPr/>
        </p:nvSpPr>
        <p:spPr>
          <a:xfrm>
            <a:off x="6224531" y="5467448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4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9" name="154 Rectángulo">
            <a:extLst>
              <a:ext uri="{FF2B5EF4-FFF2-40B4-BE49-F238E27FC236}">
                <a16:creationId xmlns:a16="http://schemas.microsoft.com/office/drawing/2014/main" id="{976904BD-1EDA-4663-9D2F-89D3E9C9D009}"/>
              </a:ext>
            </a:extLst>
          </p:cNvPr>
          <p:cNvSpPr/>
          <p:nvPr/>
        </p:nvSpPr>
        <p:spPr>
          <a:xfrm>
            <a:off x="4090401" y="3421075"/>
            <a:ext cx="2117554" cy="339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_tradnl" sz="800" dirty="0"/>
              <a:t>19. Secuencia de Recuperación ante Corrupción de BBDD (</a:t>
            </a:r>
            <a:r>
              <a:rPr lang="es-ES_tradnl" sz="800" dirty="0" err="1"/>
              <a:t>Rest</a:t>
            </a:r>
            <a:r>
              <a:rPr lang="es-ES_tradnl" sz="800" dirty="0"/>
              <a:t>.) de </a:t>
            </a:r>
            <a:r>
              <a:rPr lang="es-ES" sz="800" dirty="0"/>
              <a:t>de la Web de Haya (</a:t>
            </a:r>
            <a:r>
              <a:rPr lang="es-ES" sz="800" dirty="0" err="1"/>
              <a:t>Webcom</a:t>
            </a:r>
            <a:r>
              <a:rPr lang="es-ES" sz="800" dirty="0"/>
              <a:t>)</a:t>
            </a:r>
          </a:p>
        </p:txBody>
      </p:sp>
      <p:sp>
        <p:nvSpPr>
          <p:cNvPr id="90" name="185 Elipse">
            <a:extLst>
              <a:ext uri="{FF2B5EF4-FFF2-40B4-BE49-F238E27FC236}">
                <a16:creationId xmlns:a16="http://schemas.microsoft.com/office/drawing/2014/main" id="{4806F48F-E0FF-4634-AFCE-0A6968CF73F0}"/>
              </a:ext>
            </a:extLst>
          </p:cNvPr>
          <p:cNvSpPr/>
          <p:nvPr/>
        </p:nvSpPr>
        <p:spPr>
          <a:xfrm>
            <a:off x="6229262" y="3495147"/>
            <a:ext cx="252000" cy="25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1" name="122 Rectángulo">
            <a:extLst>
              <a:ext uri="{FF2B5EF4-FFF2-40B4-BE49-F238E27FC236}">
                <a16:creationId xmlns:a16="http://schemas.microsoft.com/office/drawing/2014/main" id="{A30E2FCE-F4AC-441B-8784-81A99B12AC7F}"/>
              </a:ext>
            </a:extLst>
          </p:cNvPr>
          <p:cNvSpPr/>
          <p:nvPr/>
        </p:nvSpPr>
        <p:spPr>
          <a:xfrm>
            <a:off x="582985" y="4120354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 err="1">
                <a:solidFill>
                  <a:schemeClr val="tx1"/>
                </a:solidFill>
              </a:rPr>
              <a:t>Prinex</a:t>
            </a:r>
            <a:r>
              <a:rPr lang="es-ES" sz="1050" b="1" dirty="0">
                <a:solidFill>
                  <a:schemeClr val="tx1"/>
                </a:solidFill>
              </a:rPr>
              <a:t> HPM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2" name="123 Rectángulo">
            <a:extLst>
              <a:ext uri="{FF2B5EF4-FFF2-40B4-BE49-F238E27FC236}">
                <a16:creationId xmlns:a16="http://schemas.microsoft.com/office/drawing/2014/main" id="{BC427D7E-B131-42EC-A99A-CFA8AD3FBE08}"/>
              </a:ext>
            </a:extLst>
          </p:cNvPr>
          <p:cNvSpPr/>
          <p:nvPr/>
        </p:nvSpPr>
        <p:spPr>
          <a:xfrm>
            <a:off x="582985" y="4466404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  <a:latin typeface="Calibri" pitchFamily="34" charset="0"/>
              </a:rPr>
              <a:t>A3</a:t>
            </a:r>
          </a:p>
        </p:txBody>
      </p:sp>
      <p:sp>
        <p:nvSpPr>
          <p:cNvPr id="93" name="124 Rectángulo">
            <a:extLst>
              <a:ext uri="{FF2B5EF4-FFF2-40B4-BE49-F238E27FC236}">
                <a16:creationId xmlns:a16="http://schemas.microsoft.com/office/drawing/2014/main" id="{A82E02DB-6185-4005-BACA-4233D781CF12}"/>
              </a:ext>
            </a:extLst>
          </p:cNvPr>
          <p:cNvSpPr/>
          <p:nvPr/>
        </p:nvSpPr>
        <p:spPr>
          <a:xfrm>
            <a:off x="582985" y="4812453"/>
            <a:ext cx="1404000" cy="24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1050" b="1" dirty="0">
                <a:solidFill>
                  <a:schemeClr val="tx1"/>
                </a:solidFill>
              </a:rPr>
              <a:t>Sistema de Archivos</a:t>
            </a: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94" name="140 Conector recto">
            <a:extLst>
              <a:ext uri="{FF2B5EF4-FFF2-40B4-BE49-F238E27FC236}">
                <a16:creationId xmlns:a16="http://schemas.microsoft.com/office/drawing/2014/main" id="{6C2B193D-131B-45EF-9E81-9E9ED160A9DE}"/>
              </a:ext>
            </a:extLst>
          </p:cNvPr>
          <p:cNvCxnSpPr/>
          <p:nvPr/>
        </p:nvCxnSpPr>
        <p:spPr>
          <a:xfrm>
            <a:off x="2118816" y="4438246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140 Conector recto">
            <a:extLst>
              <a:ext uri="{FF2B5EF4-FFF2-40B4-BE49-F238E27FC236}">
                <a16:creationId xmlns:a16="http://schemas.microsoft.com/office/drawing/2014/main" id="{A5C4538F-EE3B-4045-A838-0ADE168C43EF}"/>
              </a:ext>
            </a:extLst>
          </p:cNvPr>
          <p:cNvCxnSpPr/>
          <p:nvPr/>
        </p:nvCxnSpPr>
        <p:spPr>
          <a:xfrm>
            <a:off x="2118816" y="4765904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356</Words>
  <Application>Microsoft Office PowerPoint</Application>
  <PresentationFormat>Presentación en pantalla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Reyes Giménez</dc:creator>
  <cp:lastModifiedBy>Jorge Sánchez</cp:lastModifiedBy>
  <cp:revision>133</cp:revision>
  <dcterms:created xsi:type="dcterms:W3CDTF">2015-12-15T14:24:00Z</dcterms:created>
  <dcterms:modified xsi:type="dcterms:W3CDTF">2019-11-26T15:58:13Z</dcterms:modified>
</cp:coreProperties>
</file>