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32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1EA8-31E4-4C34-ACCB-C5E61D31943A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BF3D-1038-4690-BF9D-4061F5841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0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F998-A3BE-4D2F-BDB4-69A3B3FE882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05EC-CBA0-4128-BF81-58412EE415F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53A5-E27F-4D05-B785-05712D9072B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CuadroTexto"/>
          <p:cNvSpPr txBox="1"/>
          <p:nvPr/>
        </p:nvSpPr>
        <p:spPr>
          <a:xfrm>
            <a:off x="179512" y="11663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Esquema Sistema de Información: </a:t>
            </a:r>
            <a:r>
              <a:rPr lang="es-ES" sz="2000" b="1" dirty="0"/>
              <a:t>Data </a:t>
            </a:r>
            <a:r>
              <a:rPr lang="es-ES" sz="2000" b="1" dirty="0" err="1"/>
              <a:t>WareHouse</a:t>
            </a:r>
            <a:r>
              <a:rPr lang="es-ES" sz="2000" b="1" dirty="0"/>
              <a:t> </a:t>
            </a:r>
            <a:r>
              <a:rPr lang="es-ES" sz="2000" b="1" dirty="0" err="1"/>
              <a:t>Information</a:t>
            </a:r>
            <a:r>
              <a:rPr lang="es-ES" sz="2000" b="1" dirty="0"/>
              <a:t> </a:t>
            </a:r>
            <a:r>
              <a:rPr lang="es-ES" sz="2000" b="1" dirty="0" err="1"/>
              <a:t>Service</a:t>
            </a:r>
            <a:r>
              <a:rPr lang="es-ES" sz="2000" b="1" dirty="0" smtClean="0">
                <a:latin typeface="+mj-lt"/>
              </a:rPr>
              <a:t> </a:t>
            </a:r>
            <a:endParaRPr lang="es-ES" sz="2000" b="1" dirty="0">
              <a:latin typeface="+mj-lt"/>
            </a:endParaRPr>
          </a:p>
        </p:txBody>
      </p:sp>
      <p:sp>
        <p:nvSpPr>
          <p:cNvPr id="66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505979EF-9CBD-482F-9E6E-39A45F699034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3" name="72 Rectángulo"/>
          <p:cNvSpPr/>
          <p:nvPr/>
        </p:nvSpPr>
        <p:spPr>
          <a:xfrm>
            <a:off x="116269" y="1637916"/>
            <a:ext cx="2089593" cy="1192976"/>
          </a:xfrm>
          <a:prstGeom prst="rect">
            <a:avLst/>
          </a:prstGeom>
          <a:solidFill>
            <a:srgbClr val="FFF1B7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4" name="73 Rectángulo"/>
          <p:cNvSpPr/>
          <p:nvPr/>
        </p:nvSpPr>
        <p:spPr>
          <a:xfrm>
            <a:off x="107504" y="2893680"/>
            <a:ext cx="1096302" cy="753458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Backup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107504" y="3709926"/>
            <a:ext cx="1096302" cy="1130188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Roles y Responsabilidades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16269" y="5719148"/>
            <a:ext cx="2089593" cy="753458"/>
          </a:xfrm>
          <a:prstGeom prst="rect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Paso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2364638" y="1637916"/>
            <a:ext cx="1513297" cy="1192976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4092109" y="1637916"/>
            <a:ext cx="1513297" cy="1192976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Rectángulo"/>
          <p:cNvSpPr/>
          <p:nvPr/>
        </p:nvSpPr>
        <p:spPr>
          <a:xfrm>
            <a:off x="5794570" y="1637916"/>
            <a:ext cx="3155857" cy="1192976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1246704" y="2893680"/>
            <a:ext cx="959158" cy="376729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Operativos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1246704" y="3322841"/>
            <a:ext cx="959158" cy="324247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1246598" y="3709926"/>
            <a:ext cx="959264" cy="376729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HRE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1246598" y="4149443"/>
            <a:ext cx="959264" cy="69067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Empresas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2300109" y="1575127"/>
            <a:ext cx="1644453" cy="4959717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4013079" y="1575127"/>
            <a:ext cx="1644453" cy="4959717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Rectángulo"/>
          <p:cNvSpPr/>
          <p:nvPr/>
        </p:nvSpPr>
        <p:spPr>
          <a:xfrm>
            <a:off x="5726051" y="1575127"/>
            <a:ext cx="3288907" cy="4959717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Pentágono"/>
          <p:cNvSpPr/>
          <p:nvPr/>
        </p:nvSpPr>
        <p:spPr>
          <a:xfrm>
            <a:off x="2288808" y="1173240"/>
            <a:ext cx="1655752" cy="34529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Desarrollo</a:t>
            </a:r>
            <a:endParaRPr lang="es-ES" sz="1400" dirty="0"/>
          </a:p>
        </p:txBody>
      </p:sp>
      <p:sp>
        <p:nvSpPr>
          <p:cNvPr id="102" name="101 Cheurón"/>
          <p:cNvSpPr/>
          <p:nvPr/>
        </p:nvSpPr>
        <p:spPr>
          <a:xfrm>
            <a:off x="4013079" y="1173240"/>
            <a:ext cx="1644453" cy="345297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Preproducción</a:t>
            </a:r>
          </a:p>
        </p:txBody>
      </p:sp>
      <p:sp>
        <p:nvSpPr>
          <p:cNvPr id="103" name="102 Cheurón"/>
          <p:cNvSpPr/>
          <p:nvPr/>
        </p:nvSpPr>
        <p:spPr>
          <a:xfrm>
            <a:off x="5726051" y="1173240"/>
            <a:ext cx="3288905" cy="345297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dk1"/>
                </a:solidFill>
              </a:rPr>
              <a:t>Producción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2288808" y="836712"/>
            <a:ext cx="6714103" cy="266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bg1"/>
                </a:solidFill>
              </a:rPr>
              <a:t>ENTORNOS</a:t>
            </a:r>
            <a:endParaRPr lang="es-ES" b="1" i="1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2745362" y="1838965"/>
            <a:ext cx="606737" cy="413556"/>
          </a:xfrm>
          <a:prstGeom prst="rect">
            <a:avLst/>
          </a:prstGeom>
          <a:noFill/>
        </p:spPr>
      </p:pic>
      <p:sp>
        <p:nvSpPr>
          <p:cNvPr id="105" name="104 CuadroTexto"/>
          <p:cNvSpPr txBox="1"/>
          <p:nvPr/>
        </p:nvSpPr>
        <p:spPr>
          <a:xfrm>
            <a:off x="2779702" y="1650600"/>
            <a:ext cx="719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DWH02</a:t>
            </a:r>
            <a:endParaRPr lang="es-ES" sz="1000" dirty="0"/>
          </a:p>
        </p:txBody>
      </p:sp>
      <p:cxnSp>
        <p:nvCxnSpPr>
          <p:cNvPr id="108" name="107 Conector recto"/>
          <p:cNvCxnSpPr/>
          <p:nvPr/>
        </p:nvCxnSpPr>
        <p:spPr>
          <a:xfrm>
            <a:off x="3087957" y="2090117"/>
            <a:ext cx="0" cy="5022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2574183" y="2278482"/>
            <a:ext cx="106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Servidor BBDD</a:t>
            </a:r>
            <a:endParaRPr lang="es-ES" sz="1000" b="1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2745362" y="2543621"/>
            <a:ext cx="65085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 err="1" smtClean="0"/>
              <a:t>Cristalia</a:t>
            </a:r>
            <a:endParaRPr lang="es-ES" sz="1000" dirty="0"/>
          </a:p>
        </p:txBody>
      </p:sp>
      <p:pic>
        <p:nvPicPr>
          <p:cNvPr id="110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4595370" y="1826280"/>
            <a:ext cx="606737" cy="413556"/>
          </a:xfrm>
          <a:prstGeom prst="rect">
            <a:avLst/>
          </a:prstGeom>
          <a:noFill/>
        </p:spPr>
      </p:pic>
      <p:sp>
        <p:nvSpPr>
          <p:cNvPr id="111" name="110 CuadroTexto"/>
          <p:cNvSpPr txBox="1"/>
          <p:nvPr/>
        </p:nvSpPr>
        <p:spPr>
          <a:xfrm>
            <a:off x="4629709" y="1637916"/>
            <a:ext cx="719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DWH02</a:t>
            </a:r>
            <a:endParaRPr lang="es-ES" sz="1000" dirty="0"/>
          </a:p>
        </p:txBody>
      </p:sp>
      <p:cxnSp>
        <p:nvCxnSpPr>
          <p:cNvPr id="112" name="111 Conector recto"/>
          <p:cNvCxnSpPr/>
          <p:nvPr/>
        </p:nvCxnSpPr>
        <p:spPr>
          <a:xfrm>
            <a:off x="4937964" y="2077433"/>
            <a:ext cx="0" cy="5022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4424191" y="2265798"/>
            <a:ext cx="106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Servidor BBDD</a:t>
            </a:r>
            <a:endParaRPr lang="es-ES" sz="1000" b="1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4595370" y="2530936"/>
            <a:ext cx="65085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 err="1" smtClean="0"/>
              <a:t>Cristalia</a:t>
            </a:r>
            <a:endParaRPr lang="es-ES" sz="1000" dirty="0"/>
          </a:p>
        </p:txBody>
      </p:sp>
      <p:sp>
        <p:nvSpPr>
          <p:cNvPr id="88" name="87 Rectángulo"/>
          <p:cNvSpPr/>
          <p:nvPr/>
        </p:nvSpPr>
        <p:spPr>
          <a:xfrm>
            <a:off x="2368626" y="2893680"/>
            <a:ext cx="1512000" cy="753458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91" name="90 Rectángulo"/>
          <p:cNvSpPr/>
          <p:nvPr/>
        </p:nvSpPr>
        <p:spPr>
          <a:xfrm>
            <a:off x="2368627" y="3709926"/>
            <a:ext cx="6576060" cy="1130188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Rectángulo"/>
          <p:cNvSpPr/>
          <p:nvPr/>
        </p:nvSpPr>
        <p:spPr>
          <a:xfrm>
            <a:off x="2358898" y="4902902"/>
            <a:ext cx="3230115" cy="470314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Rectángulo"/>
          <p:cNvSpPr/>
          <p:nvPr/>
        </p:nvSpPr>
        <p:spPr>
          <a:xfrm>
            <a:off x="5794570" y="4902902"/>
            <a:ext cx="3150117" cy="470314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95" name="94 Rectángulo"/>
          <p:cNvSpPr/>
          <p:nvPr/>
        </p:nvSpPr>
        <p:spPr>
          <a:xfrm>
            <a:off x="2916777" y="5719148"/>
            <a:ext cx="2055566" cy="75345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96" name="95 Rectángulo"/>
          <p:cNvSpPr/>
          <p:nvPr/>
        </p:nvSpPr>
        <p:spPr>
          <a:xfrm>
            <a:off x="5040862" y="5719148"/>
            <a:ext cx="2055566" cy="75345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pic>
        <p:nvPicPr>
          <p:cNvPr id="115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6034268" y="1805857"/>
            <a:ext cx="606737" cy="413556"/>
          </a:xfrm>
          <a:prstGeom prst="rect">
            <a:avLst/>
          </a:prstGeom>
          <a:noFill/>
        </p:spPr>
      </p:pic>
      <p:sp>
        <p:nvSpPr>
          <p:cNvPr id="116" name="115 CuadroTexto"/>
          <p:cNvSpPr txBox="1"/>
          <p:nvPr/>
        </p:nvSpPr>
        <p:spPr>
          <a:xfrm>
            <a:off x="5796136" y="1617492"/>
            <a:ext cx="1267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DWH3 (</a:t>
            </a:r>
            <a:r>
              <a:rPr lang="es-ES" sz="1000" dirty="0" err="1" smtClean="0"/>
              <a:t>QlickView</a:t>
            </a:r>
            <a:r>
              <a:rPr lang="es-ES" sz="1000" dirty="0" smtClean="0"/>
              <a:t>)</a:t>
            </a:r>
            <a:endParaRPr lang="es-ES" sz="1000" dirty="0"/>
          </a:p>
        </p:txBody>
      </p:sp>
      <p:cxnSp>
        <p:nvCxnSpPr>
          <p:cNvPr id="117" name="116 Conector recto"/>
          <p:cNvCxnSpPr/>
          <p:nvPr/>
        </p:nvCxnSpPr>
        <p:spPr>
          <a:xfrm>
            <a:off x="6376862" y="2057010"/>
            <a:ext cx="0" cy="5022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6011426" y="2226334"/>
            <a:ext cx="792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Servidor de Informes</a:t>
            </a:r>
            <a:endParaRPr lang="es-ES" sz="1000" b="1" dirty="0"/>
          </a:p>
        </p:txBody>
      </p:sp>
      <p:pic>
        <p:nvPicPr>
          <p:cNvPr id="127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7027909" y="1805857"/>
            <a:ext cx="606737" cy="413556"/>
          </a:xfrm>
          <a:prstGeom prst="rect">
            <a:avLst/>
          </a:prstGeom>
          <a:noFill/>
        </p:spPr>
      </p:pic>
      <p:sp>
        <p:nvSpPr>
          <p:cNvPr id="128" name="127 CuadroTexto"/>
          <p:cNvSpPr txBox="1"/>
          <p:nvPr/>
        </p:nvSpPr>
        <p:spPr>
          <a:xfrm>
            <a:off x="6856692" y="1617492"/>
            <a:ext cx="1267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DWH4 (</a:t>
            </a:r>
            <a:r>
              <a:rPr lang="es-ES" sz="1000" dirty="0" err="1" smtClean="0"/>
              <a:t>Nprinting</a:t>
            </a:r>
            <a:r>
              <a:rPr lang="es-ES" sz="1000" dirty="0" smtClean="0"/>
              <a:t>)</a:t>
            </a:r>
            <a:endParaRPr lang="es-ES" sz="1000" dirty="0"/>
          </a:p>
        </p:txBody>
      </p:sp>
      <p:cxnSp>
        <p:nvCxnSpPr>
          <p:cNvPr id="129" name="128 Conector recto"/>
          <p:cNvCxnSpPr/>
          <p:nvPr/>
        </p:nvCxnSpPr>
        <p:spPr>
          <a:xfrm>
            <a:off x="7370504" y="2057010"/>
            <a:ext cx="0" cy="5022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8055692" y="1805857"/>
            <a:ext cx="606737" cy="413556"/>
          </a:xfrm>
          <a:prstGeom prst="rect">
            <a:avLst/>
          </a:prstGeom>
          <a:noFill/>
        </p:spPr>
      </p:pic>
      <p:sp>
        <p:nvSpPr>
          <p:cNvPr id="133" name="132 CuadroTexto"/>
          <p:cNvSpPr txBox="1"/>
          <p:nvPr/>
        </p:nvSpPr>
        <p:spPr>
          <a:xfrm>
            <a:off x="7884475" y="1617492"/>
            <a:ext cx="1267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DWH5Pro (SQL)</a:t>
            </a:r>
            <a:endParaRPr lang="es-ES" sz="1000" dirty="0"/>
          </a:p>
        </p:txBody>
      </p:sp>
      <p:cxnSp>
        <p:nvCxnSpPr>
          <p:cNvPr id="134" name="133 Conector recto"/>
          <p:cNvCxnSpPr/>
          <p:nvPr/>
        </p:nvCxnSpPr>
        <p:spPr>
          <a:xfrm>
            <a:off x="8414703" y="2057010"/>
            <a:ext cx="0" cy="5022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7884513" y="2290978"/>
            <a:ext cx="106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Servidor BBDD</a:t>
            </a:r>
            <a:endParaRPr lang="es-ES" sz="1000" b="1" dirty="0"/>
          </a:p>
        </p:txBody>
      </p:sp>
      <p:cxnSp>
        <p:nvCxnSpPr>
          <p:cNvPr id="144" name="143 Conector angular"/>
          <p:cNvCxnSpPr>
            <a:stCxn id="118" idx="2"/>
            <a:endCxn id="135" idx="2"/>
          </p:cNvCxnSpPr>
          <p:nvPr/>
        </p:nvCxnSpPr>
        <p:spPr>
          <a:xfrm rot="5400000" flipH="1" flipV="1">
            <a:off x="7366827" y="1577797"/>
            <a:ext cx="89245" cy="2008049"/>
          </a:xfrm>
          <a:prstGeom prst="bentConnector3">
            <a:avLst>
              <a:gd name="adj1" fmla="val -24165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150 Conector recto"/>
          <p:cNvCxnSpPr>
            <a:stCxn id="88" idx="1"/>
            <a:endCxn id="88" idx="3"/>
          </p:cNvCxnSpPr>
          <p:nvPr/>
        </p:nvCxnSpPr>
        <p:spPr>
          <a:xfrm>
            <a:off x="2368626" y="3270409"/>
            <a:ext cx="151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151 CuadroTexto"/>
          <p:cNvSpPr txBox="1"/>
          <p:nvPr/>
        </p:nvSpPr>
        <p:spPr>
          <a:xfrm>
            <a:off x="2699792" y="3789040"/>
            <a:ext cx="130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Benjamín Grau</a:t>
            </a:r>
            <a:endParaRPr lang="es-ES" sz="900" b="1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123729" y="3284984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Antonio Sáenz</a:t>
            </a:r>
          </a:p>
          <a:p>
            <a:pPr algn="ctr"/>
            <a:r>
              <a:rPr lang="es-ES" sz="800" dirty="0" smtClean="0"/>
              <a:t>Copia Diaria Total (en Disco Duro)</a:t>
            </a:r>
            <a:endParaRPr lang="es-ES" sz="800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2505664" y="4075640"/>
            <a:ext cx="6783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900" dirty="0" smtClean="0"/>
              <a:t> Álamo</a:t>
            </a:r>
            <a:r>
              <a:rPr lang="es-ES" sz="900" dirty="0" smtClean="0">
                <a:sym typeface="Wingdings" pitchFamily="2" charset="2"/>
              </a:rPr>
              <a:t> </a:t>
            </a:r>
          </a:p>
          <a:p>
            <a:pPr>
              <a:buFont typeface="Arial" pitchFamily="34" charset="0"/>
              <a:buChar char="•"/>
            </a:pPr>
            <a:r>
              <a:rPr lang="es-ES" sz="900" dirty="0">
                <a:sym typeface="Wingdings" pitchFamily="2" charset="2"/>
              </a:rPr>
              <a:t> </a:t>
            </a:r>
            <a:r>
              <a:rPr lang="es-ES" sz="900" dirty="0" err="1" smtClean="0">
                <a:sym typeface="Wingdings" pitchFamily="2" charset="2"/>
              </a:rPr>
              <a:t>Nfoque</a:t>
            </a:r>
            <a:r>
              <a:rPr lang="es-ES" sz="900" dirty="0" smtClean="0">
                <a:sym typeface="Wingdings" pitchFamily="2" charset="2"/>
              </a:rPr>
              <a:t></a:t>
            </a:r>
          </a:p>
          <a:p>
            <a:pPr>
              <a:buFont typeface="Arial" pitchFamily="34" charset="0"/>
              <a:buChar char="•"/>
            </a:pPr>
            <a:r>
              <a:rPr lang="es-ES" sz="900" dirty="0">
                <a:sym typeface="Wingdings" pitchFamily="2" charset="2"/>
              </a:rPr>
              <a:t> </a:t>
            </a:r>
            <a:r>
              <a:rPr lang="es-ES" sz="900" dirty="0" err="1" smtClean="0">
                <a:sym typeface="Wingdings" pitchFamily="2" charset="2"/>
              </a:rPr>
              <a:t>Keyrus</a:t>
            </a:r>
            <a:r>
              <a:rPr lang="es-ES" sz="900" dirty="0" smtClean="0">
                <a:sym typeface="Wingdings" pitchFamily="2" charset="2"/>
              </a:rPr>
              <a:t></a:t>
            </a:r>
          </a:p>
          <a:p>
            <a:pPr>
              <a:buFont typeface="Arial" pitchFamily="34" charset="0"/>
              <a:buChar char="•"/>
            </a:pPr>
            <a:r>
              <a:rPr lang="es-ES" sz="900" dirty="0">
                <a:sym typeface="Wingdings" pitchFamily="2" charset="2"/>
              </a:rPr>
              <a:t> </a:t>
            </a:r>
            <a:r>
              <a:rPr lang="es-ES" sz="900" dirty="0" smtClean="0">
                <a:sym typeface="Wingdings" pitchFamily="2" charset="2"/>
              </a:rPr>
              <a:t>Cumbia</a:t>
            </a:r>
          </a:p>
          <a:p>
            <a:pPr>
              <a:buFont typeface="Arial" pitchFamily="34" charset="0"/>
              <a:buChar char="•"/>
            </a:pPr>
            <a:r>
              <a:rPr lang="es-ES" sz="900" dirty="0">
                <a:sym typeface="Wingdings" pitchFamily="2" charset="2"/>
              </a:rPr>
              <a:t> </a:t>
            </a:r>
            <a:r>
              <a:rPr lang="es-ES" sz="900" dirty="0" err="1" smtClean="0">
                <a:sym typeface="Wingdings" pitchFamily="2" charset="2"/>
              </a:rPr>
              <a:t>Serban</a:t>
            </a:r>
            <a:r>
              <a:rPr lang="es-ES" sz="900" dirty="0" smtClean="0">
                <a:sym typeface="Wingdings" pitchFamily="2" charset="2"/>
              </a:rPr>
              <a:t> </a:t>
            </a:r>
            <a:r>
              <a:rPr lang="es-ES" sz="900" dirty="0" err="1" smtClean="0">
                <a:sym typeface="Wingdings" pitchFamily="2" charset="2"/>
              </a:rPr>
              <a:t>Adminsitrador</a:t>
            </a:r>
            <a:r>
              <a:rPr lang="es-ES" sz="900" dirty="0" smtClean="0">
                <a:sym typeface="Wingdings" pitchFamily="2" charset="2"/>
              </a:rPr>
              <a:t> Total</a:t>
            </a:r>
            <a:endParaRPr lang="es-ES" sz="900" dirty="0"/>
          </a:p>
        </p:txBody>
      </p:sp>
      <p:cxnSp>
        <p:nvCxnSpPr>
          <p:cNvPr id="155" name="154 Conector recto"/>
          <p:cNvCxnSpPr/>
          <p:nvPr/>
        </p:nvCxnSpPr>
        <p:spPr>
          <a:xfrm>
            <a:off x="2368627" y="4086655"/>
            <a:ext cx="65760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155 CuadroTexto"/>
          <p:cNvSpPr txBox="1"/>
          <p:nvPr/>
        </p:nvSpPr>
        <p:spPr>
          <a:xfrm>
            <a:off x="2779740" y="3768001"/>
            <a:ext cx="16785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Antonio </a:t>
            </a:r>
            <a:r>
              <a:rPr lang="es-ES" sz="900" dirty="0" err="1" smtClean="0"/>
              <a:t>Saenz</a:t>
            </a:r>
            <a:endParaRPr lang="es-ES" sz="900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4732714" y="3768001"/>
            <a:ext cx="16785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Iván Santiago</a:t>
            </a:r>
            <a:endParaRPr lang="es-ES" sz="900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685315" y="3768001"/>
            <a:ext cx="16785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Francisco Javier Valdés</a:t>
            </a:r>
            <a:endParaRPr lang="es-ES" sz="900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2505664" y="4894407"/>
            <a:ext cx="3014830" cy="50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900" dirty="0" smtClean="0"/>
              <a:t> Petición de Acceso: Antonio </a:t>
            </a:r>
            <a:r>
              <a:rPr lang="es-ES" sz="900" dirty="0" err="1" smtClean="0"/>
              <a:t>Saenz</a:t>
            </a:r>
            <a:r>
              <a:rPr lang="es-ES" sz="900" dirty="0" smtClean="0">
                <a:sym typeface="Wingdings" pitchFamily="2" charset="2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s-ES" sz="900" dirty="0">
                <a:sym typeface="Wingdings" pitchFamily="2" charset="2"/>
              </a:rPr>
              <a:t> </a:t>
            </a:r>
            <a:r>
              <a:rPr lang="es-ES" sz="900" dirty="0" smtClean="0">
                <a:sym typeface="Wingdings" pitchFamily="2" charset="2"/>
              </a:rPr>
              <a:t>Control de Gestión y Auditoría (Lectura)</a:t>
            </a:r>
          </a:p>
          <a:p>
            <a:pPr>
              <a:buFont typeface="Arial" pitchFamily="34" charset="0"/>
              <a:buChar char="•"/>
            </a:pPr>
            <a:r>
              <a:rPr lang="es-ES" sz="900" dirty="0">
                <a:sym typeface="Wingdings" pitchFamily="2" charset="2"/>
              </a:rPr>
              <a:t> </a:t>
            </a:r>
            <a:r>
              <a:rPr lang="es-ES" sz="900" dirty="0" smtClean="0">
                <a:sym typeface="Wingdings" pitchFamily="2" charset="2"/>
              </a:rPr>
              <a:t>DWH (Total)</a:t>
            </a:r>
          </a:p>
        </p:txBody>
      </p:sp>
      <p:sp>
        <p:nvSpPr>
          <p:cNvPr id="160" name="159 CuadroTexto"/>
          <p:cNvSpPr txBox="1"/>
          <p:nvPr/>
        </p:nvSpPr>
        <p:spPr>
          <a:xfrm>
            <a:off x="2985296" y="5765732"/>
            <a:ext cx="1987047" cy="64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Diario / Bajo Demanda</a:t>
            </a:r>
          </a:p>
          <a:p>
            <a:endParaRPr lang="es-ES" sz="900" dirty="0" smtClean="0"/>
          </a:p>
          <a:p>
            <a:pPr>
              <a:buFont typeface="Arial" pitchFamily="34" charset="0"/>
              <a:buChar char="•"/>
            </a:pPr>
            <a:r>
              <a:rPr lang="es-ES" sz="900" dirty="0" smtClean="0"/>
              <a:t> ½ Álamo</a:t>
            </a:r>
            <a:r>
              <a:rPr lang="es-ES" sz="900" dirty="0" smtClean="0">
                <a:sym typeface="Wingdings" pitchFamily="2" charset="2"/>
              </a:rPr>
              <a:t> </a:t>
            </a:r>
            <a:r>
              <a:rPr lang="es-ES" sz="900" dirty="0" err="1" smtClean="0">
                <a:sym typeface="Wingdings" pitchFamily="2" charset="2"/>
              </a:rPr>
              <a:t>Pte.Definir</a:t>
            </a:r>
            <a:endParaRPr lang="es-ES" sz="9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" sz="900" dirty="0" smtClean="0">
                <a:sym typeface="Wingdings" pitchFamily="2" charset="2"/>
              </a:rPr>
              <a:t>½ </a:t>
            </a:r>
            <a:r>
              <a:rPr lang="es-ES" sz="900" dirty="0" err="1" smtClean="0">
                <a:sym typeface="Wingdings" pitchFamily="2" charset="2"/>
              </a:rPr>
              <a:t>Serban</a:t>
            </a:r>
            <a:endParaRPr lang="es-ES" sz="900" dirty="0" smtClean="0">
              <a:sym typeface="Wingdings" pitchFamily="2" charset="2"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5052162" y="5771582"/>
            <a:ext cx="1987047" cy="64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Diario / Bajo Demanda</a:t>
            </a:r>
          </a:p>
          <a:p>
            <a:endParaRPr lang="es-ES" sz="900" dirty="0" smtClean="0"/>
          </a:p>
          <a:p>
            <a:pPr>
              <a:buFont typeface="Arial" pitchFamily="34" charset="0"/>
              <a:buChar char="•"/>
            </a:pPr>
            <a:r>
              <a:rPr lang="es-ES" sz="900" dirty="0" smtClean="0"/>
              <a:t> ½ Álamo</a:t>
            </a:r>
            <a:r>
              <a:rPr lang="es-ES" sz="900" dirty="0" smtClean="0">
                <a:sym typeface="Wingdings" pitchFamily="2" charset="2"/>
              </a:rPr>
              <a:t> </a:t>
            </a:r>
            <a:r>
              <a:rPr lang="es-ES" sz="900" dirty="0" err="1" smtClean="0">
                <a:sym typeface="Wingdings" pitchFamily="2" charset="2"/>
              </a:rPr>
              <a:t>Pte.Definir</a:t>
            </a:r>
            <a:endParaRPr lang="es-ES" sz="9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" sz="900" dirty="0" smtClean="0">
                <a:sym typeface="Wingdings" pitchFamily="2" charset="2"/>
              </a:rPr>
              <a:t>½ </a:t>
            </a:r>
            <a:r>
              <a:rPr lang="es-ES" sz="900" dirty="0" err="1" smtClean="0">
                <a:sym typeface="Wingdings" pitchFamily="2" charset="2"/>
              </a:rPr>
              <a:t>Serban</a:t>
            </a:r>
            <a:endParaRPr lang="es-ES" sz="900" dirty="0" smtClean="0">
              <a:sym typeface="Wingdings" pitchFamily="2" charset="2"/>
            </a:endParaRPr>
          </a:p>
        </p:txBody>
      </p:sp>
      <p:sp>
        <p:nvSpPr>
          <p:cNvPr id="162" name="161 CuadroTexto"/>
          <p:cNvSpPr txBox="1"/>
          <p:nvPr/>
        </p:nvSpPr>
        <p:spPr>
          <a:xfrm>
            <a:off x="6616796" y="2607998"/>
            <a:ext cx="164445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 smtClean="0"/>
              <a:t>Telefónica (Alcalá)</a:t>
            </a:r>
            <a:endParaRPr lang="es-ES" sz="1000" dirty="0"/>
          </a:p>
        </p:txBody>
      </p:sp>
      <p:sp>
        <p:nvSpPr>
          <p:cNvPr id="68" name="67 Rectángulo"/>
          <p:cNvSpPr/>
          <p:nvPr/>
        </p:nvSpPr>
        <p:spPr>
          <a:xfrm>
            <a:off x="116269" y="4901321"/>
            <a:ext cx="2089593" cy="464848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Usuario/Acceso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116269" y="5397409"/>
            <a:ext cx="2089593" cy="251153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Autenticación 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7020272" y="2219762"/>
            <a:ext cx="684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Envío de Informes</a:t>
            </a:r>
            <a:endParaRPr lang="es-ES" sz="1000" b="1" dirty="0"/>
          </a:p>
        </p:txBody>
      </p:sp>
      <p:cxnSp>
        <p:nvCxnSpPr>
          <p:cNvPr id="125" name="124 Conector recto"/>
          <p:cNvCxnSpPr/>
          <p:nvPr/>
        </p:nvCxnSpPr>
        <p:spPr>
          <a:xfrm>
            <a:off x="7380312" y="2586230"/>
            <a:ext cx="0" cy="36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130 Rectángulo"/>
          <p:cNvSpPr/>
          <p:nvPr/>
        </p:nvSpPr>
        <p:spPr>
          <a:xfrm>
            <a:off x="2358802" y="5417790"/>
            <a:ext cx="3230115" cy="216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LDAP</a:t>
            </a:r>
            <a:endParaRPr lang="es-ES" sz="900" dirty="0"/>
          </a:p>
        </p:txBody>
      </p:sp>
      <p:sp>
        <p:nvSpPr>
          <p:cNvPr id="136" name="135 Rectángulo"/>
          <p:cNvSpPr/>
          <p:nvPr/>
        </p:nvSpPr>
        <p:spPr>
          <a:xfrm>
            <a:off x="5794474" y="5417790"/>
            <a:ext cx="3150117" cy="216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LDAP</a:t>
            </a:r>
            <a:endParaRPr lang="es-ES" sz="9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2123728" y="2924944"/>
            <a:ext cx="201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Benjamín Grau</a:t>
            </a:r>
          </a:p>
          <a:p>
            <a:pPr algn="ctr"/>
            <a:r>
              <a:rPr lang="es-ES" sz="800" dirty="0" smtClean="0"/>
              <a:t>Copia Diaria Total (en la nube)</a:t>
            </a:r>
          </a:p>
          <a:p>
            <a:pPr algn="ctr"/>
            <a:endParaRPr lang="es-ES" sz="800" dirty="0"/>
          </a:p>
        </p:txBody>
      </p:sp>
      <p:sp>
        <p:nvSpPr>
          <p:cNvPr id="72" name="71 Rectángulo"/>
          <p:cNvSpPr/>
          <p:nvPr/>
        </p:nvSpPr>
        <p:spPr>
          <a:xfrm>
            <a:off x="5796136" y="2893680"/>
            <a:ext cx="3157200" cy="753458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cxnSp>
        <p:nvCxnSpPr>
          <p:cNvPr id="77" name="76 Conector recto"/>
          <p:cNvCxnSpPr>
            <a:stCxn id="72" idx="1"/>
            <a:endCxn id="72" idx="3"/>
          </p:cNvCxnSpPr>
          <p:nvPr/>
        </p:nvCxnSpPr>
        <p:spPr>
          <a:xfrm>
            <a:off x="5796136" y="3270409"/>
            <a:ext cx="31572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6372200" y="3284984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Antonio Sáenz</a:t>
            </a:r>
          </a:p>
          <a:p>
            <a:pPr algn="ctr"/>
            <a:r>
              <a:rPr lang="es-ES" sz="800" dirty="0" smtClean="0"/>
              <a:t>Copia Diaria Total (en Disco Duro)</a:t>
            </a:r>
            <a:endParaRPr lang="es-ES" sz="8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6084167" y="2924944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Benjamín Grau</a:t>
            </a:r>
          </a:p>
          <a:p>
            <a:pPr algn="ctr"/>
            <a:r>
              <a:rPr lang="es-ES" sz="800" dirty="0" smtClean="0"/>
              <a:t>Total Transparencia. Copia Diaria Total (en la nube)</a:t>
            </a:r>
          </a:p>
          <a:p>
            <a:pPr algn="ctr"/>
            <a:endParaRPr lang="es-E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Presentación en pantalla (4:3)</PresentationFormat>
  <Paragraphs>60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Enginyeria i Arquitectura La Salle - URL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Puchol</dc:creator>
  <cp:lastModifiedBy>Federico Segura</cp:lastModifiedBy>
  <cp:revision>1</cp:revision>
  <dcterms:created xsi:type="dcterms:W3CDTF">2016-04-22T10:29:05Z</dcterms:created>
  <dcterms:modified xsi:type="dcterms:W3CDTF">2016-05-04T14:47:01Z</dcterms:modified>
</cp:coreProperties>
</file>