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45" r:id="rId2"/>
    <p:sldId id="285" r:id="rId3"/>
    <p:sldId id="346" r:id="rId4"/>
    <p:sldId id="348" r:id="rId5"/>
    <p:sldId id="347" r:id="rId6"/>
    <p:sldId id="349" r:id="rId7"/>
    <p:sldId id="350" r:id="rId8"/>
    <p:sldId id="351" r:id="rId9"/>
    <p:sldId id="352" r:id="rId10"/>
    <p:sldId id="353" r:id="rId11"/>
    <p:sldId id="357" r:id="rId12"/>
    <p:sldId id="355" r:id="rId13"/>
    <p:sldId id="356" r:id="rId14"/>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9" autoAdjust="0"/>
    <p:restoredTop sz="99821" autoAdjust="0"/>
  </p:normalViewPr>
  <p:slideViewPr>
    <p:cSldViewPr snapToGrid="0">
      <p:cViewPr varScale="1">
        <p:scale>
          <a:sx n="111" d="100"/>
          <a:sy n="111" d="100"/>
        </p:scale>
        <p:origin x="39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137" cy="512304"/>
          </a:xfrm>
          <a:prstGeom prst="rect">
            <a:avLst/>
          </a:prstGeom>
        </p:spPr>
        <p:txBody>
          <a:bodyPr vert="horz" lIns="94768" tIns="47384" rIns="94768" bIns="47384" rtlCol="0"/>
          <a:lstStyle>
            <a:lvl1pPr algn="l">
              <a:defRPr sz="1200"/>
            </a:lvl1pPr>
          </a:lstStyle>
          <a:p>
            <a:endParaRPr lang="es-ES"/>
          </a:p>
        </p:txBody>
      </p:sp>
      <p:sp>
        <p:nvSpPr>
          <p:cNvPr id="3" name="2 Marcador de fecha"/>
          <p:cNvSpPr>
            <a:spLocks noGrp="1"/>
          </p:cNvSpPr>
          <p:nvPr>
            <p:ph type="dt" sz="quarter" idx="1"/>
          </p:nvPr>
        </p:nvSpPr>
        <p:spPr>
          <a:xfrm>
            <a:off x="4020506" y="0"/>
            <a:ext cx="3077137" cy="512304"/>
          </a:xfrm>
          <a:prstGeom prst="rect">
            <a:avLst/>
          </a:prstGeom>
        </p:spPr>
        <p:txBody>
          <a:bodyPr vert="horz" lIns="94768" tIns="47384" rIns="94768" bIns="47384" rtlCol="0"/>
          <a:lstStyle>
            <a:lvl1pPr algn="r">
              <a:defRPr sz="1200"/>
            </a:lvl1pPr>
          </a:lstStyle>
          <a:p>
            <a:fld id="{91645372-A582-46B0-948D-8CE1C15F0CEF}" type="datetimeFigureOut">
              <a:rPr lang="es-ES" smtClean="0"/>
              <a:pPr/>
              <a:t>19/04/2018</a:t>
            </a:fld>
            <a:endParaRPr lang="es-ES"/>
          </a:p>
        </p:txBody>
      </p:sp>
      <p:sp>
        <p:nvSpPr>
          <p:cNvPr id="4" name="3 Marcador de pie de página"/>
          <p:cNvSpPr>
            <a:spLocks noGrp="1"/>
          </p:cNvSpPr>
          <p:nvPr>
            <p:ph type="ftr" sz="quarter" idx="2"/>
          </p:nvPr>
        </p:nvSpPr>
        <p:spPr>
          <a:xfrm>
            <a:off x="0" y="9720673"/>
            <a:ext cx="3077137" cy="512303"/>
          </a:xfrm>
          <a:prstGeom prst="rect">
            <a:avLst/>
          </a:prstGeom>
        </p:spPr>
        <p:txBody>
          <a:bodyPr vert="horz" lIns="94768" tIns="47384" rIns="94768" bIns="47384"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020506" y="9720673"/>
            <a:ext cx="3077137" cy="512303"/>
          </a:xfrm>
          <a:prstGeom prst="rect">
            <a:avLst/>
          </a:prstGeom>
        </p:spPr>
        <p:txBody>
          <a:bodyPr vert="horz" lIns="94768" tIns="47384" rIns="94768" bIns="47384" rtlCol="0" anchor="b"/>
          <a:lstStyle>
            <a:lvl1pPr algn="r">
              <a:defRPr sz="1200"/>
            </a:lvl1pPr>
          </a:lstStyle>
          <a:p>
            <a:fld id="{445C101E-94C9-480B-9BE2-129C5F7634C2}" type="slidenum">
              <a:rPr lang="es-ES" smtClean="0"/>
              <a:pPr/>
              <a:t>‹Nº›</a:t>
            </a:fld>
            <a:endParaRPr lang="es-ES"/>
          </a:p>
        </p:txBody>
      </p:sp>
    </p:spTree>
    <p:extLst>
      <p:ext uri="{BB962C8B-B14F-4D97-AF65-F5344CB8AC3E}">
        <p14:creationId xmlns:p14="http://schemas.microsoft.com/office/powerpoint/2010/main" val="2251742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3076363" cy="513508"/>
          </a:xfrm>
          <a:prstGeom prst="rect">
            <a:avLst/>
          </a:prstGeom>
        </p:spPr>
        <p:txBody>
          <a:bodyPr vert="horz" lIns="99040" tIns="49520" rIns="99040" bIns="49520" rtlCol="0"/>
          <a:lstStyle>
            <a:lvl1pPr algn="l">
              <a:defRPr sz="1300"/>
            </a:lvl1pPr>
          </a:lstStyle>
          <a:p>
            <a:endParaRPr lang="es-ES"/>
          </a:p>
        </p:txBody>
      </p:sp>
      <p:sp>
        <p:nvSpPr>
          <p:cNvPr id="3" name="Marcador de fecha 2"/>
          <p:cNvSpPr>
            <a:spLocks noGrp="1"/>
          </p:cNvSpPr>
          <p:nvPr>
            <p:ph type="dt" idx="1"/>
          </p:nvPr>
        </p:nvSpPr>
        <p:spPr>
          <a:xfrm>
            <a:off x="4021295" y="0"/>
            <a:ext cx="3076363" cy="513508"/>
          </a:xfrm>
          <a:prstGeom prst="rect">
            <a:avLst/>
          </a:prstGeom>
        </p:spPr>
        <p:txBody>
          <a:bodyPr vert="horz" lIns="99040" tIns="49520" rIns="99040" bIns="49520" rtlCol="0"/>
          <a:lstStyle>
            <a:lvl1pPr algn="r">
              <a:defRPr sz="1300"/>
            </a:lvl1pPr>
          </a:lstStyle>
          <a:p>
            <a:fld id="{5382A8F6-99C7-4229-AD7E-5DA0B29D7DC3}" type="datetimeFigureOut">
              <a:rPr lang="es-ES" smtClean="0"/>
              <a:pPr/>
              <a:t>19/04/2018</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0" tIns="49520" rIns="99040" bIns="49520" rtlCol="0" anchor="ctr"/>
          <a:lstStyle/>
          <a:p>
            <a:endParaRPr lang="es-ES"/>
          </a:p>
        </p:txBody>
      </p:sp>
      <p:sp>
        <p:nvSpPr>
          <p:cNvPr id="5" name="Marcador de notas 4"/>
          <p:cNvSpPr>
            <a:spLocks noGrp="1"/>
          </p:cNvSpPr>
          <p:nvPr>
            <p:ph type="body" sz="quarter" idx="3"/>
          </p:nvPr>
        </p:nvSpPr>
        <p:spPr>
          <a:xfrm>
            <a:off x="709931" y="4925407"/>
            <a:ext cx="5679440" cy="4029879"/>
          </a:xfrm>
          <a:prstGeom prst="rect">
            <a:avLst/>
          </a:prstGeom>
        </p:spPr>
        <p:txBody>
          <a:bodyPr vert="horz" lIns="99040" tIns="49520" rIns="99040" bIns="495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1" y="9721108"/>
            <a:ext cx="3076363" cy="513507"/>
          </a:xfrm>
          <a:prstGeom prst="rect">
            <a:avLst/>
          </a:prstGeom>
        </p:spPr>
        <p:txBody>
          <a:bodyPr vert="horz" lIns="99040" tIns="49520" rIns="99040" bIns="49520" rtlCol="0" anchor="b"/>
          <a:lstStyle>
            <a:lvl1pPr algn="l">
              <a:defRPr sz="1300"/>
            </a:lvl1pPr>
          </a:lstStyle>
          <a:p>
            <a:endParaRPr lang="es-ES"/>
          </a:p>
        </p:txBody>
      </p:sp>
      <p:sp>
        <p:nvSpPr>
          <p:cNvPr id="7" name="Marcador de número de diapositiva 6"/>
          <p:cNvSpPr>
            <a:spLocks noGrp="1"/>
          </p:cNvSpPr>
          <p:nvPr>
            <p:ph type="sldNum" sz="quarter" idx="5"/>
          </p:nvPr>
        </p:nvSpPr>
        <p:spPr>
          <a:xfrm>
            <a:off x="4021295" y="9721108"/>
            <a:ext cx="3076363" cy="513507"/>
          </a:xfrm>
          <a:prstGeom prst="rect">
            <a:avLst/>
          </a:prstGeom>
        </p:spPr>
        <p:txBody>
          <a:bodyPr vert="horz" lIns="99040" tIns="49520" rIns="99040" bIns="49520" rtlCol="0" anchor="b"/>
          <a:lstStyle>
            <a:lvl1pPr algn="r">
              <a:defRPr sz="1300"/>
            </a:lvl1pPr>
          </a:lstStyle>
          <a:p>
            <a:fld id="{09281EC1-BBAC-4FC2-835F-03D52230CACD}" type="slidenum">
              <a:rPr lang="es-ES" smtClean="0"/>
              <a:pPr/>
              <a:t>‹Nº›</a:t>
            </a:fld>
            <a:endParaRPr lang="es-ES"/>
          </a:p>
        </p:txBody>
      </p:sp>
    </p:spTree>
    <p:extLst>
      <p:ext uri="{BB962C8B-B14F-4D97-AF65-F5344CB8AC3E}">
        <p14:creationId xmlns:p14="http://schemas.microsoft.com/office/powerpoint/2010/main" val="200361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2</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11</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12</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13</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3</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4</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5</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6</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7</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8</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9</a:t>
            </a:fld>
            <a:endParaRPr lang="es-ES"/>
          </a:p>
        </p:txBody>
      </p:sp>
    </p:spTree>
    <p:extLst>
      <p:ext uri="{BB962C8B-B14F-4D97-AF65-F5344CB8AC3E}">
        <p14:creationId xmlns:p14="http://schemas.microsoft.com/office/powerpoint/2010/main" val="196621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9281EC1-BBAC-4FC2-835F-03D52230CACD}" type="slidenum">
              <a:rPr lang="es-ES" smtClean="0"/>
              <a:pPr/>
              <a:t>10</a:t>
            </a:fld>
            <a:endParaRPr lang="es-ES"/>
          </a:p>
        </p:txBody>
      </p:sp>
    </p:spTree>
    <p:extLst>
      <p:ext uri="{BB962C8B-B14F-4D97-AF65-F5344CB8AC3E}">
        <p14:creationId xmlns:p14="http://schemas.microsoft.com/office/powerpoint/2010/main" val="196621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328DB5FA-3FF1-46B6-9E4B-1E2191FC6660}" type="datetime1">
              <a:rPr lang="es-ES" smtClean="0"/>
              <a:t>19/04/2018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9275802" y="6356350"/>
            <a:ext cx="2743200" cy="365125"/>
          </a:xfrm>
        </p:spPr>
        <p:txBody>
          <a:bodyPr/>
          <a:lstStyle/>
          <a:p>
            <a:fld id="{8FD079F2-4EC8-43EC-BE52-7757D8A144B4}" type="slidenum">
              <a:rPr lang="es-ES" smtClean="0"/>
              <a:pPr/>
              <a:t>‹Nº›</a:t>
            </a:fld>
            <a:endParaRPr lang="es-ES"/>
          </a:p>
        </p:txBody>
      </p:sp>
    </p:spTree>
    <p:extLst>
      <p:ext uri="{BB962C8B-B14F-4D97-AF65-F5344CB8AC3E}">
        <p14:creationId xmlns:p14="http://schemas.microsoft.com/office/powerpoint/2010/main" val="33193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DFDF52E-4409-483B-AB73-9601A1659340}" type="datetime1">
              <a:rPr lang="es-ES" smtClean="0"/>
              <a:t>19/04/2018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FD079F2-4EC8-43EC-BE52-7757D8A144B4}" type="slidenum">
              <a:rPr lang="es-ES" smtClean="0"/>
              <a:pPr/>
              <a:t>‹Nº›</a:t>
            </a:fld>
            <a:endParaRPr lang="es-ES"/>
          </a:p>
        </p:txBody>
      </p:sp>
      <p:sp>
        <p:nvSpPr>
          <p:cNvPr id="7" name="6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82608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429C2C1-7898-4863-B946-2D1C3F640717}" type="datetime1">
              <a:rPr lang="es-ES" smtClean="0"/>
              <a:t>19/04/2018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FD079F2-4EC8-43EC-BE52-7757D8A144B4}" type="slidenum">
              <a:rPr lang="es-ES" smtClean="0"/>
              <a:pPr/>
              <a:t>‹Nº›</a:t>
            </a:fld>
            <a:endParaRPr lang="es-ES"/>
          </a:p>
        </p:txBody>
      </p:sp>
      <p:sp>
        <p:nvSpPr>
          <p:cNvPr id="7" name="6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61353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49ADC84-5FEA-43AC-86BA-7C4083BC898B}" type="datetime1">
              <a:rPr lang="es-ES" smtClean="0"/>
              <a:t>19/04/2018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FD079F2-4EC8-43EC-BE52-7757D8A144B4}" type="slidenum">
              <a:rPr lang="es-ES" smtClean="0"/>
              <a:pPr/>
              <a:t>‹Nº›</a:t>
            </a:fld>
            <a:endParaRPr lang="es-ES"/>
          </a:p>
        </p:txBody>
      </p:sp>
      <p:sp>
        <p:nvSpPr>
          <p:cNvPr id="7" name="6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91773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731779BC-0018-4938-8DBF-428DD66C82F3}" type="datetime1">
              <a:rPr lang="es-ES" smtClean="0"/>
              <a:t>19/04/2018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FD079F2-4EC8-43EC-BE52-7757D8A144B4}" type="slidenum">
              <a:rPr lang="es-ES" smtClean="0"/>
              <a:pPr/>
              <a:t>‹Nº›</a:t>
            </a:fld>
            <a:endParaRPr lang="es-ES"/>
          </a:p>
        </p:txBody>
      </p:sp>
      <p:sp>
        <p:nvSpPr>
          <p:cNvPr id="7" name="6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14894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1D07A9D5-BD47-4297-9A66-23095C50FF4A}" type="datetime1">
              <a:rPr lang="es-ES" smtClean="0"/>
              <a:t>19/04/2018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FD079F2-4EC8-43EC-BE52-7757D8A144B4}" type="slidenum">
              <a:rPr lang="es-ES" smtClean="0"/>
              <a:pPr/>
              <a:t>‹Nº›</a:t>
            </a:fld>
            <a:endParaRPr lang="es-ES"/>
          </a:p>
        </p:txBody>
      </p:sp>
      <p:sp>
        <p:nvSpPr>
          <p:cNvPr id="8" name="7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15199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C7CF26C-BF6D-4EC9-B92D-1484DB6D7EF9}" type="datetime1">
              <a:rPr lang="es-ES" smtClean="0"/>
              <a:t>19/04/2018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FD079F2-4EC8-43EC-BE52-7757D8A144B4}" type="slidenum">
              <a:rPr lang="es-ES" smtClean="0"/>
              <a:pPr/>
              <a:t>‹Nº›</a:t>
            </a:fld>
            <a:endParaRPr lang="es-ES"/>
          </a:p>
        </p:txBody>
      </p:sp>
      <p:sp>
        <p:nvSpPr>
          <p:cNvPr id="10" name="9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94512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E05D165B-DE9C-4CEA-88D5-F2E7C35D0C71}" type="datetime1">
              <a:rPr lang="es-ES" smtClean="0"/>
              <a:t>19/04/2018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FD079F2-4EC8-43EC-BE52-7757D8A144B4}" type="slidenum">
              <a:rPr lang="es-ES" smtClean="0"/>
              <a:pPr/>
              <a:t>‹Nº›</a:t>
            </a:fld>
            <a:endParaRPr lang="es-ES"/>
          </a:p>
        </p:txBody>
      </p:sp>
      <p:sp>
        <p:nvSpPr>
          <p:cNvPr id="6" name="5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50651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9ED372-155E-4E7E-89F9-4BC38C60DC83}" type="datetime1">
              <a:rPr lang="es-ES" smtClean="0"/>
              <a:t>19/04/2018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FD079F2-4EC8-43EC-BE52-7757D8A144B4}" type="slidenum">
              <a:rPr lang="es-ES" smtClean="0"/>
              <a:pPr/>
              <a:t>‹Nº›</a:t>
            </a:fld>
            <a:endParaRPr lang="es-ES"/>
          </a:p>
        </p:txBody>
      </p:sp>
      <p:sp>
        <p:nvSpPr>
          <p:cNvPr id="5" name="4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21291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632DAD4-AFE5-44D5-9807-713FDA5896CC}" type="datetime1">
              <a:rPr lang="es-ES" smtClean="0"/>
              <a:t>19/04/2018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FD079F2-4EC8-43EC-BE52-7757D8A144B4}" type="slidenum">
              <a:rPr lang="es-ES" smtClean="0"/>
              <a:pPr/>
              <a:t>‹Nº›</a:t>
            </a:fld>
            <a:endParaRPr lang="es-ES"/>
          </a:p>
        </p:txBody>
      </p:sp>
      <p:sp>
        <p:nvSpPr>
          <p:cNvPr id="8" name="7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4794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BB8B799-4695-43F1-80A0-7715B5C3A619}" type="datetime1">
              <a:rPr lang="es-ES" smtClean="0"/>
              <a:t>19/04/2018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FD079F2-4EC8-43EC-BE52-7757D8A144B4}" type="slidenum">
              <a:rPr lang="es-ES" smtClean="0"/>
              <a:pPr/>
              <a:t>‹Nº›</a:t>
            </a:fld>
            <a:endParaRPr lang="es-ES"/>
          </a:p>
        </p:txBody>
      </p:sp>
      <p:sp>
        <p:nvSpPr>
          <p:cNvPr id="8" name="7 Rectángulo"/>
          <p:cNvSpPr/>
          <p:nvPr userDrawn="1"/>
        </p:nvSpPr>
        <p:spPr>
          <a:xfrm>
            <a:off x="457199" y="841819"/>
            <a:ext cx="10608915" cy="5525113"/>
          </a:xfrm>
          <a:prstGeom prst="rect">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36756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9CDF9-C7B7-4639-A2F3-9FE7901F7868}" type="datetime1">
              <a:rPr lang="es-ES" smtClean="0"/>
              <a:t>19/04/2018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93231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079F2-4EC8-43EC-BE52-7757D8A144B4}" type="slidenum">
              <a:rPr lang="es-ES" smtClean="0"/>
              <a:pPr/>
              <a:t>‹Nº›</a:t>
            </a:fld>
            <a:endParaRPr lang="es-ES"/>
          </a:p>
        </p:txBody>
      </p:sp>
    </p:spTree>
    <p:extLst>
      <p:ext uri="{BB962C8B-B14F-4D97-AF65-F5344CB8AC3E}">
        <p14:creationId xmlns:p14="http://schemas.microsoft.com/office/powerpoint/2010/main" val="384782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gif"/><Relationship Id="rId5" Type="http://schemas.openxmlformats.org/officeDocument/2006/relationships/hyperlink" Target="https://www.google.es/url?sa=i&amp;rct=j&amp;q=&amp;esrc=s&amp;source=images&amp;cd=&amp;cad=rja&amp;uact=8&amp;ved=0ahUKEwj418PpyYzQAhUC0xQKHWcrAPgQjRwIBw&amp;url=http://www.adrformacion.com/cursos/officemig/leccion2/tutorial8.html&amp;psig=AFQjCNF0u8TJ16XsIzr9hVSgxL5WkMH5_g&amp;ust=1478262143364982"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Users\ALFANEXT\Documents\Downloads\LOGO HAYA.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720864" y="3665101"/>
            <a:ext cx="777240" cy="1192000"/>
          </a:xfrm>
          <a:prstGeom prst="rect">
            <a:avLst/>
          </a:prstGeom>
          <a:noFill/>
        </p:spPr>
      </p:pic>
      <p:sp>
        <p:nvSpPr>
          <p:cNvPr id="3" name="2 Marcador de número de diapositiva"/>
          <p:cNvSpPr>
            <a:spLocks noGrp="1"/>
          </p:cNvSpPr>
          <p:nvPr>
            <p:ph type="sldNum" sz="quarter" idx="12"/>
          </p:nvPr>
        </p:nvSpPr>
        <p:spPr/>
        <p:txBody>
          <a:bodyPr/>
          <a:lstStyle/>
          <a:p>
            <a:fld id="{8FD079F2-4EC8-43EC-BE52-7757D8A144B4}" type="slidenum">
              <a:rPr lang="es-ES" smtClean="0"/>
              <a:pPr/>
              <a:t>1</a:t>
            </a:fld>
            <a:endParaRPr lang="es-ES"/>
          </a:p>
        </p:txBody>
      </p:sp>
      <p:sp>
        <p:nvSpPr>
          <p:cNvPr id="11" name="3 Marcador de pie de página"/>
          <p:cNvSpPr>
            <a:spLocks noGrp="1"/>
          </p:cNvSpPr>
          <p:nvPr>
            <p:ph type="ftr" sz="quarter" idx="11"/>
          </p:nvPr>
        </p:nvSpPr>
        <p:spPr>
          <a:xfrm>
            <a:off x="0" y="6492875"/>
            <a:ext cx="5266266" cy="365125"/>
          </a:xfrm>
        </p:spPr>
        <p:txBody>
          <a:bodyPr/>
          <a:lstStyle/>
          <a:p>
            <a:pPr algn="l"/>
            <a:r>
              <a:rPr lang="es-ES" dirty="0"/>
              <a:t>v2.00 – 05/04/2018</a:t>
            </a:r>
          </a:p>
        </p:txBody>
      </p:sp>
      <p:sp>
        <p:nvSpPr>
          <p:cNvPr id="12" name="1 Título"/>
          <p:cNvSpPr txBox="1">
            <a:spLocks/>
          </p:cNvSpPr>
          <p:nvPr/>
        </p:nvSpPr>
        <p:spPr>
          <a:xfrm>
            <a:off x="2083276" y="914400"/>
            <a:ext cx="7772400" cy="2514600"/>
          </a:xfrm>
          <a:prstGeom prst="rect">
            <a:avLst/>
          </a:prstGeom>
          <a:solidFill>
            <a:srgbClr val="0A94D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dirty="0">
                <a:solidFill>
                  <a:schemeClr val="bg1"/>
                </a:solidFill>
              </a:rPr>
              <a:t>Plan de </a:t>
            </a:r>
            <a:r>
              <a:rPr lang="en-US" sz="4000" dirty="0" err="1">
                <a:solidFill>
                  <a:schemeClr val="bg1"/>
                </a:solidFill>
              </a:rPr>
              <a:t>Continuidad</a:t>
            </a:r>
            <a:r>
              <a:rPr lang="en-US" sz="4000" dirty="0">
                <a:solidFill>
                  <a:schemeClr val="bg1"/>
                </a:solidFill>
              </a:rPr>
              <a:t> de </a:t>
            </a:r>
            <a:r>
              <a:rPr lang="en-US" sz="4000" dirty="0" err="1">
                <a:solidFill>
                  <a:schemeClr val="bg1"/>
                </a:solidFill>
              </a:rPr>
              <a:t>Negocio</a:t>
            </a:r>
            <a:endParaRPr lang="en-US" sz="2100" dirty="0">
              <a:solidFill>
                <a:schemeClr val="bg1"/>
              </a:solidFill>
            </a:endParaRPr>
          </a:p>
          <a:p>
            <a:br>
              <a:rPr lang="en-US" sz="2500" dirty="0">
                <a:solidFill>
                  <a:schemeClr val="bg1"/>
                </a:solidFill>
              </a:rPr>
            </a:br>
            <a:r>
              <a:rPr lang="en-US" sz="3300" b="1" dirty="0" err="1">
                <a:solidFill>
                  <a:schemeClr val="bg1"/>
                </a:solidFill>
              </a:rPr>
              <a:t>Estrategia</a:t>
            </a:r>
            <a:r>
              <a:rPr lang="en-US" sz="3300" b="1" dirty="0">
                <a:solidFill>
                  <a:schemeClr val="bg1"/>
                </a:solidFill>
              </a:rPr>
              <a:t> de Continuidad </a:t>
            </a:r>
            <a:r>
              <a:rPr lang="en-US" sz="3300" b="1" dirty="0" err="1">
                <a:solidFill>
                  <a:schemeClr val="bg1"/>
                </a:solidFill>
              </a:rPr>
              <a:t>Escenario</a:t>
            </a:r>
            <a:r>
              <a:rPr lang="en-US" sz="3300" b="1" dirty="0">
                <a:solidFill>
                  <a:schemeClr val="bg1"/>
                </a:solidFill>
              </a:rPr>
              <a:t> RR.HH.</a:t>
            </a:r>
          </a:p>
          <a:p>
            <a:endParaRPr lang="en-US" sz="3300" b="1" dirty="0">
              <a:solidFill>
                <a:schemeClr val="bg1"/>
              </a:solidFill>
            </a:endParaRPr>
          </a:p>
          <a:p>
            <a:r>
              <a:rPr lang="en-US" sz="2500" b="1" dirty="0" err="1">
                <a:solidFill>
                  <a:schemeClr val="bg1"/>
                </a:solidFill>
              </a:rPr>
              <a:t>Uso</a:t>
            </a:r>
            <a:r>
              <a:rPr lang="en-US" sz="2500" b="1" dirty="0">
                <a:solidFill>
                  <a:schemeClr val="bg1"/>
                </a:solidFill>
              </a:rPr>
              <a:t> del </a:t>
            </a:r>
            <a:r>
              <a:rPr lang="en-US" sz="2500" b="1" dirty="0" err="1">
                <a:solidFill>
                  <a:schemeClr val="bg1"/>
                </a:solidFill>
              </a:rPr>
              <a:t>Árbol</a:t>
            </a:r>
            <a:r>
              <a:rPr lang="en-US" sz="2500" b="1" dirty="0">
                <a:solidFill>
                  <a:schemeClr val="bg1"/>
                </a:solidFill>
              </a:rPr>
              <a:t> de </a:t>
            </a:r>
            <a:r>
              <a:rPr lang="en-US" sz="2500" b="1" dirty="0" err="1">
                <a:solidFill>
                  <a:schemeClr val="bg1"/>
                </a:solidFill>
              </a:rPr>
              <a:t>Llamadas</a:t>
            </a:r>
            <a:endParaRPr lang="en-US" sz="2500" b="1" dirty="0">
              <a:solidFill>
                <a:schemeClr val="bg1"/>
              </a:solidFill>
            </a:endParaRPr>
          </a:p>
        </p:txBody>
      </p:sp>
    </p:spTree>
    <p:extLst>
      <p:ext uri="{BB962C8B-B14F-4D97-AF65-F5344CB8AC3E}">
        <p14:creationId xmlns:p14="http://schemas.microsoft.com/office/powerpoint/2010/main" val="168489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10</a:t>
            </a:fld>
            <a:endParaRPr lang="es-ES"/>
          </a:p>
        </p:txBody>
      </p:sp>
      <p:sp>
        <p:nvSpPr>
          <p:cNvPr id="6" name="5 Rectángulo"/>
          <p:cNvSpPr/>
          <p:nvPr/>
        </p:nvSpPr>
        <p:spPr>
          <a:xfrm>
            <a:off x="533858" y="804946"/>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“Resumen Sin Acumular”</a:t>
            </a:r>
          </a:p>
          <a:p>
            <a:pPr>
              <a:lnSpc>
                <a:spcPct val="150000"/>
              </a:lnSpc>
            </a:pPr>
            <a:r>
              <a:rPr lang="es-ES" sz="1400" dirty="0"/>
              <a:t>Esta pestaña muestra la cantidad de personal crítico necesaria en caso de contingencia, según el equipo, la provincia (principales) y la franja de criticidad. Los números indicados son </a:t>
            </a:r>
            <a:r>
              <a:rPr lang="es-ES" sz="1400" b="1" dirty="0"/>
              <a:t>sin acumular</a:t>
            </a:r>
            <a:r>
              <a:rPr lang="es-ES" sz="1400" dirty="0"/>
              <a: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32" y="1866775"/>
            <a:ext cx="10234935" cy="432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ángulo 6"/>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210701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11</a:t>
            </a:fld>
            <a:endParaRPr lang="es-ES"/>
          </a:p>
        </p:txBody>
      </p:sp>
      <p:sp>
        <p:nvSpPr>
          <p:cNvPr id="56" name="Rectangle 5"/>
          <p:cNvSpPr>
            <a:spLocks noChangeArrowheads="1"/>
          </p:cNvSpPr>
          <p:nvPr/>
        </p:nvSpPr>
        <p:spPr bwMode="auto">
          <a:xfrm>
            <a:off x="915341" y="5167343"/>
            <a:ext cx="9888126" cy="1261884"/>
          </a:xfrm>
          <a:prstGeom prst="rect">
            <a:avLst/>
          </a:prstGeom>
          <a:noFill/>
          <a:ln w="9525" algn="ctr">
            <a:noFill/>
            <a:miter lim="800000"/>
            <a:headEnd/>
            <a:tailEnd/>
          </a:ln>
        </p:spPr>
        <p:txBody>
          <a:bodyPr wrap="square">
            <a:spAutoFit/>
          </a:bodyPr>
          <a:lstStyle/>
          <a:p>
            <a:pPr algn="just"/>
            <a:r>
              <a:rPr lang="es-ES" sz="1600" b="1" dirty="0">
                <a:latin typeface="Calibri" pitchFamily="34" charset="0"/>
              </a:rPr>
              <a:t>Método de Actuación</a:t>
            </a:r>
            <a:r>
              <a:rPr lang="es-ES" sz="1600" dirty="0">
                <a:latin typeface="Calibri" pitchFamily="34" charset="0"/>
              </a:rPr>
              <a:t>: El Coordinador del Área de Negocio (CAN), o en su caso, su alternativo (BCAN), recibirán una notificación del Comité Táctico activando el Plan de Continuidad     . Ellos contactarán con cada una de las personas indicadas en el árbol de llamadas según la criticidad establecida (4h, 24h, 48h, 1s, 2s o sustituto si procede)     . El árbol de llamadas está disponible en el documento del Plan de Continuidad de Negocio de cada Equipo.</a:t>
            </a:r>
          </a:p>
          <a:p>
            <a:endParaRPr lang="es-ES" sz="1200" dirty="0"/>
          </a:p>
        </p:txBody>
      </p:sp>
      <p:sp>
        <p:nvSpPr>
          <p:cNvPr id="57" name="Rectangle 3"/>
          <p:cNvSpPr txBox="1">
            <a:spLocks noChangeArrowheads="1"/>
          </p:cNvSpPr>
          <p:nvPr/>
        </p:nvSpPr>
        <p:spPr bwMode="auto">
          <a:xfrm>
            <a:off x="755650" y="1354842"/>
            <a:ext cx="7632700" cy="640591"/>
          </a:xfrm>
          <a:prstGeom prst="rect">
            <a:avLst/>
          </a:prstGeom>
          <a:noFill/>
          <a:ln w="9525">
            <a:noFill/>
            <a:miter lim="800000"/>
            <a:headEnd/>
            <a:tailEnd/>
          </a:ln>
        </p:spPr>
        <p:txBody>
          <a:bodyPr/>
          <a:lstStyle/>
          <a:p>
            <a:pPr algn="just">
              <a:tabLst>
                <a:tab pos="361950" algn="l"/>
              </a:tabLst>
            </a:pPr>
            <a:r>
              <a:rPr lang="es-ES" sz="1600" dirty="0">
                <a:latin typeface="Calibri" pitchFamily="34" charset="0"/>
              </a:rPr>
              <a:t>A continuación, se muestra a modo de ejemplo una parte del árbol de llamadas.</a:t>
            </a:r>
          </a:p>
          <a:p>
            <a:pPr algn="just">
              <a:buFontTx/>
              <a:buNone/>
              <a:tabLst>
                <a:tab pos="361950" algn="l"/>
              </a:tabLst>
            </a:pPr>
            <a:endParaRPr lang="es-ES" sz="1600" dirty="0">
              <a:latin typeface="Calibri" pitchFamily="34" charset="0"/>
            </a:endParaRPr>
          </a:p>
          <a:p>
            <a:pPr algn="just">
              <a:buFontTx/>
              <a:buNone/>
              <a:tabLst>
                <a:tab pos="361950" algn="l"/>
              </a:tabLst>
            </a:pPr>
            <a:endParaRPr lang="es-ES" sz="1600" dirty="0">
              <a:latin typeface="Calibri" pitchFamily="34" charset="0"/>
            </a:endParaRPr>
          </a:p>
          <a:p>
            <a:pPr algn="just">
              <a:spcBef>
                <a:spcPts val="600"/>
              </a:spcBef>
              <a:tabLst>
                <a:tab pos="361950" algn="l"/>
              </a:tabLst>
            </a:pPr>
            <a:endParaRPr lang="es-ES" sz="1600" dirty="0">
              <a:latin typeface="Calibri" pitchFamily="34" charset="0"/>
            </a:endParaRPr>
          </a:p>
        </p:txBody>
      </p:sp>
      <p:sp>
        <p:nvSpPr>
          <p:cNvPr id="58" name="Rectangle 3"/>
          <p:cNvSpPr txBox="1">
            <a:spLocks noChangeArrowheads="1"/>
          </p:cNvSpPr>
          <p:nvPr/>
        </p:nvSpPr>
        <p:spPr bwMode="auto">
          <a:xfrm>
            <a:off x="755650" y="908720"/>
            <a:ext cx="8064822" cy="793750"/>
          </a:xfrm>
          <a:prstGeom prst="rect">
            <a:avLst/>
          </a:prstGeom>
          <a:noFill/>
          <a:ln w="9525">
            <a:noFill/>
            <a:miter lim="800000"/>
            <a:headEnd/>
            <a:tailEnd/>
          </a:ln>
        </p:spPr>
        <p:txBody>
          <a:bodyPr/>
          <a:lstStyle/>
          <a:p>
            <a:pPr>
              <a:lnSpc>
                <a:spcPct val="70000"/>
              </a:lnSpc>
              <a:spcBef>
                <a:spcPct val="20000"/>
              </a:spcBef>
            </a:pPr>
            <a:r>
              <a:rPr lang="es-ES" sz="2200" b="1" dirty="0">
                <a:solidFill>
                  <a:srgbClr val="0090D1"/>
                </a:solidFill>
                <a:latin typeface="Calibri" pitchFamily="34" charset="0"/>
              </a:rPr>
              <a:t>Puesta en marcha del árbol de llamadas</a:t>
            </a:r>
          </a:p>
        </p:txBody>
      </p:sp>
      <p:pic>
        <p:nvPicPr>
          <p:cNvPr id="59" name="Picture 2"/>
          <p:cNvPicPr>
            <a:picLocks noChangeAspect="1" noChangeArrowheads="1"/>
          </p:cNvPicPr>
          <p:nvPr/>
        </p:nvPicPr>
        <p:blipFill>
          <a:blip r:embed="rId4"/>
          <a:srcRect/>
          <a:stretch>
            <a:fillRect/>
          </a:stretch>
        </p:blipFill>
        <p:spPr bwMode="auto">
          <a:xfrm>
            <a:off x="6424794" y="5480229"/>
            <a:ext cx="180000" cy="176171"/>
          </a:xfrm>
          <a:prstGeom prst="rect">
            <a:avLst/>
          </a:prstGeom>
          <a:noFill/>
          <a:ln w="9525">
            <a:noFill/>
            <a:miter lim="800000"/>
            <a:headEnd/>
            <a:tailEnd/>
          </a:ln>
          <a:effectLst/>
        </p:spPr>
      </p:pic>
      <p:pic>
        <p:nvPicPr>
          <p:cNvPr id="60" name="Picture 3"/>
          <p:cNvPicPr>
            <a:picLocks noChangeAspect="1" noChangeArrowheads="1"/>
          </p:cNvPicPr>
          <p:nvPr/>
        </p:nvPicPr>
        <p:blipFill>
          <a:blip r:embed="rId5"/>
          <a:srcRect/>
          <a:stretch>
            <a:fillRect/>
          </a:stretch>
        </p:blipFill>
        <p:spPr bwMode="auto">
          <a:xfrm>
            <a:off x="10210708" y="5734227"/>
            <a:ext cx="180000" cy="1761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98" y="1771650"/>
            <a:ext cx="9855569" cy="334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ángulo 10"/>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224594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5 Grupo"/>
          <p:cNvGrpSpPr/>
          <p:nvPr/>
        </p:nvGrpSpPr>
        <p:grpSpPr>
          <a:xfrm>
            <a:off x="723550" y="2887132"/>
            <a:ext cx="10072891" cy="3346516"/>
            <a:chOff x="723550" y="2887132"/>
            <a:chExt cx="10072891" cy="3346516"/>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6870" y="2887133"/>
              <a:ext cx="10069571" cy="33465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2"/>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23550" y="2887132"/>
              <a:ext cx="638705" cy="29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3"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8951" y="1120272"/>
            <a:ext cx="10109345" cy="53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3. Pasos a Seguir para Miembros del Comité de Gestión de Crisis</a:t>
            </a:r>
          </a:p>
        </p:txBody>
      </p:sp>
      <p:pic>
        <p:nvPicPr>
          <p:cNvPr id="2" name="Imagen 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12</a:t>
            </a:fld>
            <a:endParaRPr lang="es-ES"/>
          </a:p>
        </p:txBody>
      </p:sp>
      <p:sp>
        <p:nvSpPr>
          <p:cNvPr id="8" name="7 Llamada con línea 1"/>
          <p:cNvSpPr/>
          <p:nvPr/>
        </p:nvSpPr>
        <p:spPr>
          <a:xfrm rot="5400000">
            <a:off x="7776635" y="1322807"/>
            <a:ext cx="770464" cy="1898832"/>
          </a:xfrm>
          <a:prstGeom prst="borderCallout1">
            <a:avLst>
              <a:gd name="adj1" fmla="val 49516"/>
              <a:gd name="adj2" fmla="val -825"/>
              <a:gd name="adj3" fmla="val 66906"/>
              <a:gd name="adj4" fmla="val -5976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Activa </a:t>
            </a:r>
            <a:r>
              <a:rPr lang="es-ES" sz="1200" dirty="0">
                <a:solidFill>
                  <a:schemeClr val="tx1"/>
                </a:solidFill>
              </a:rPr>
              <a:t>el filtro para ver únicamente a los Responsables y </a:t>
            </a:r>
            <a:r>
              <a:rPr lang="es-ES" sz="1200" dirty="0" err="1">
                <a:solidFill>
                  <a:schemeClr val="tx1"/>
                </a:solidFill>
              </a:rPr>
              <a:t>CANs</a:t>
            </a:r>
            <a:r>
              <a:rPr lang="es-ES" sz="1200" dirty="0">
                <a:solidFill>
                  <a:schemeClr val="tx1"/>
                </a:solidFill>
              </a:rPr>
              <a:t>/</a:t>
            </a:r>
            <a:r>
              <a:rPr lang="es-ES" sz="1200" dirty="0" err="1">
                <a:solidFill>
                  <a:schemeClr val="tx1"/>
                </a:solidFill>
              </a:rPr>
              <a:t>BCANs</a:t>
            </a:r>
            <a:endParaRPr lang="es-ES" sz="1200" dirty="0">
              <a:solidFill>
                <a:schemeClr val="tx1"/>
              </a:solidFill>
            </a:endParaRPr>
          </a:p>
        </p:txBody>
      </p:sp>
      <p:sp>
        <p:nvSpPr>
          <p:cNvPr id="9" name="8 Elipse"/>
          <p:cNvSpPr/>
          <p:nvPr/>
        </p:nvSpPr>
        <p:spPr>
          <a:xfrm>
            <a:off x="6869124" y="1102247"/>
            <a:ext cx="1292743" cy="3344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Elipse"/>
          <p:cNvSpPr/>
          <p:nvPr/>
        </p:nvSpPr>
        <p:spPr>
          <a:xfrm>
            <a:off x="6689124" y="209222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p>
        </p:txBody>
      </p:sp>
      <p:sp>
        <p:nvSpPr>
          <p:cNvPr id="11" name="10 Llamada con línea 1"/>
          <p:cNvSpPr/>
          <p:nvPr/>
        </p:nvSpPr>
        <p:spPr>
          <a:xfrm rot="5400000">
            <a:off x="4728635" y="1322807"/>
            <a:ext cx="770464" cy="1898832"/>
          </a:xfrm>
          <a:prstGeom prst="borderCallout1">
            <a:avLst>
              <a:gd name="adj1" fmla="val 49516"/>
              <a:gd name="adj2" fmla="val -825"/>
              <a:gd name="adj3" fmla="val 61555"/>
              <a:gd name="adj4" fmla="val -213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Activa </a:t>
            </a:r>
            <a:r>
              <a:rPr lang="es-ES" sz="1200" dirty="0">
                <a:solidFill>
                  <a:schemeClr val="tx1"/>
                </a:solidFill>
              </a:rPr>
              <a:t>la vista compacta. Será más fácil gestionar la información</a:t>
            </a:r>
          </a:p>
        </p:txBody>
      </p:sp>
      <p:sp>
        <p:nvSpPr>
          <p:cNvPr id="12" name="11 Elipse"/>
          <p:cNvSpPr/>
          <p:nvPr/>
        </p:nvSpPr>
        <p:spPr>
          <a:xfrm>
            <a:off x="3641124" y="209222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13" name="12 Elipse"/>
          <p:cNvSpPr/>
          <p:nvPr/>
        </p:nvSpPr>
        <p:spPr>
          <a:xfrm>
            <a:off x="4301067" y="1059912"/>
            <a:ext cx="1193800" cy="6688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Flecha curvada hacia abajo"/>
          <p:cNvSpPr/>
          <p:nvPr/>
        </p:nvSpPr>
        <p:spPr>
          <a:xfrm rot="3543350">
            <a:off x="8992750" y="2338771"/>
            <a:ext cx="821266" cy="434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16 Llamada con línea 1"/>
          <p:cNvSpPr/>
          <p:nvPr/>
        </p:nvSpPr>
        <p:spPr>
          <a:xfrm rot="5400000">
            <a:off x="7917221" y="3694359"/>
            <a:ext cx="770464" cy="2201859"/>
          </a:xfrm>
          <a:prstGeom prst="borderCallout1">
            <a:avLst>
              <a:gd name="adj1" fmla="val 49516"/>
              <a:gd name="adj2" fmla="val -825"/>
              <a:gd name="adj3" fmla="val 51309"/>
              <a:gd name="adj4" fmla="val -9493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Cumplimenta </a:t>
            </a:r>
            <a:r>
              <a:rPr lang="es-ES" sz="1200" dirty="0">
                <a:solidFill>
                  <a:schemeClr val="tx1"/>
                </a:solidFill>
              </a:rPr>
              <a:t>la información de localización para que aparezca reflejada en la pestaña “Seguimiento </a:t>
            </a:r>
            <a:r>
              <a:rPr lang="es-ES" sz="1200" dirty="0" err="1">
                <a:solidFill>
                  <a:schemeClr val="tx1"/>
                </a:solidFill>
              </a:rPr>
              <a:t>CallTree</a:t>
            </a:r>
            <a:r>
              <a:rPr lang="es-ES" sz="1200" dirty="0">
                <a:solidFill>
                  <a:schemeClr val="tx1"/>
                </a:solidFill>
              </a:rPr>
              <a:t> (</a:t>
            </a:r>
            <a:r>
              <a:rPr lang="es-ES" sz="1200" dirty="0" err="1">
                <a:solidFill>
                  <a:schemeClr val="tx1"/>
                </a:solidFill>
              </a:rPr>
              <a:t>CANs</a:t>
            </a:r>
            <a:r>
              <a:rPr lang="es-ES" sz="1200" dirty="0">
                <a:solidFill>
                  <a:schemeClr val="tx1"/>
                </a:solidFill>
              </a:rPr>
              <a:t>)”</a:t>
            </a:r>
          </a:p>
        </p:txBody>
      </p:sp>
      <p:sp>
        <p:nvSpPr>
          <p:cNvPr id="18" name="17 Elipse"/>
          <p:cNvSpPr/>
          <p:nvPr/>
        </p:nvSpPr>
        <p:spPr>
          <a:xfrm>
            <a:off x="6678197" y="461528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sp>
        <p:nvSpPr>
          <p:cNvPr id="20" name="19 Elipse"/>
          <p:cNvSpPr/>
          <p:nvPr/>
        </p:nvSpPr>
        <p:spPr>
          <a:xfrm>
            <a:off x="6121825" y="3335865"/>
            <a:ext cx="4674616" cy="3371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140544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48951" y="3038691"/>
            <a:ext cx="10064425" cy="31250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48951" y="1120272"/>
            <a:ext cx="10109345" cy="53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4. Pasos a Seguir para Coordinadores de las Áreas de Negocio (</a:t>
            </a:r>
            <a:r>
              <a:rPr lang="es-ES" sz="2400" dirty="0" err="1">
                <a:solidFill>
                  <a:schemeClr val="bg1"/>
                </a:solidFill>
              </a:rPr>
              <a:t>CANs</a:t>
            </a:r>
            <a:r>
              <a:rPr lang="es-ES" sz="2400" dirty="0">
                <a:solidFill>
                  <a:schemeClr val="bg1"/>
                </a:solidFill>
              </a:rPr>
              <a:t>/</a:t>
            </a:r>
            <a:r>
              <a:rPr lang="es-ES" sz="2400" dirty="0" err="1">
                <a:solidFill>
                  <a:schemeClr val="bg1"/>
                </a:solidFill>
              </a:rPr>
              <a:t>BCANs</a:t>
            </a:r>
            <a:r>
              <a:rPr lang="es-ES" sz="2400" dirty="0">
                <a:solidFill>
                  <a:schemeClr val="bg1"/>
                </a:solidFill>
              </a:rPr>
              <a:t>)</a:t>
            </a:r>
          </a:p>
        </p:txBody>
      </p:sp>
      <p:pic>
        <p:nvPicPr>
          <p:cNvPr id="2" name="Imagen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13</a:t>
            </a:fld>
            <a:endParaRPr lang="es-ES"/>
          </a:p>
        </p:txBody>
      </p:sp>
      <p:sp>
        <p:nvSpPr>
          <p:cNvPr id="8" name="7 Llamada con línea 1"/>
          <p:cNvSpPr/>
          <p:nvPr/>
        </p:nvSpPr>
        <p:spPr>
          <a:xfrm rot="5400000">
            <a:off x="6184901" y="1322807"/>
            <a:ext cx="770464" cy="1898832"/>
          </a:xfrm>
          <a:prstGeom prst="borderCallout1">
            <a:avLst>
              <a:gd name="adj1" fmla="val 49516"/>
              <a:gd name="adj2" fmla="val -825"/>
              <a:gd name="adj3" fmla="val -14692"/>
              <a:gd name="adj4" fmla="val -3009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Activa </a:t>
            </a:r>
            <a:r>
              <a:rPr lang="es-ES" sz="1200" dirty="0">
                <a:solidFill>
                  <a:schemeClr val="tx1"/>
                </a:solidFill>
              </a:rPr>
              <a:t>el filtro para ver al personal de las franjas críticas que te han indicado desde el Comité de Crisis</a:t>
            </a:r>
          </a:p>
        </p:txBody>
      </p:sp>
      <p:sp>
        <p:nvSpPr>
          <p:cNvPr id="9" name="8 Elipse"/>
          <p:cNvSpPr/>
          <p:nvPr/>
        </p:nvSpPr>
        <p:spPr>
          <a:xfrm>
            <a:off x="6798733" y="1364703"/>
            <a:ext cx="3997708" cy="2936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Elipse"/>
          <p:cNvSpPr/>
          <p:nvPr/>
        </p:nvSpPr>
        <p:spPr>
          <a:xfrm>
            <a:off x="5097390" y="209222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p>
        </p:txBody>
      </p:sp>
      <p:sp>
        <p:nvSpPr>
          <p:cNvPr id="12" name="11 Elipse"/>
          <p:cNvSpPr/>
          <p:nvPr/>
        </p:nvSpPr>
        <p:spPr>
          <a:xfrm>
            <a:off x="748951" y="209222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5" name="4 Flecha curvada hacia abajo"/>
          <p:cNvSpPr/>
          <p:nvPr/>
        </p:nvSpPr>
        <p:spPr>
          <a:xfrm rot="3543350">
            <a:off x="7506569" y="2651127"/>
            <a:ext cx="821266" cy="434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16 Llamada con línea 1"/>
          <p:cNvSpPr/>
          <p:nvPr/>
        </p:nvSpPr>
        <p:spPr>
          <a:xfrm rot="5400000">
            <a:off x="7917221" y="3694359"/>
            <a:ext cx="770464" cy="2201859"/>
          </a:xfrm>
          <a:prstGeom prst="borderCallout1">
            <a:avLst>
              <a:gd name="adj1" fmla="val 49516"/>
              <a:gd name="adj2" fmla="val -825"/>
              <a:gd name="adj3" fmla="val 29775"/>
              <a:gd name="adj4" fmla="val -5207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Cumplimenta </a:t>
            </a:r>
            <a:r>
              <a:rPr lang="es-ES" sz="1200" dirty="0">
                <a:solidFill>
                  <a:schemeClr val="tx1"/>
                </a:solidFill>
              </a:rPr>
              <a:t>la información de localización para que aparezca reflejada en la pestaña “Seguimiento </a:t>
            </a:r>
            <a:r>
              <a:rPr lang="es-ES" sz="1200" dirty="0" err="1">
                <a:solidFill>
                  <a:schemeClr val="tx1"/>
                </a:solidFill>
              </a:rPr>
              <a:t>CallTree</a:t>
            </a:r>
            <a:r>
              <a:rPr lang="es-ES" sz="1200" dirty="0">
                <a:solidFill>
                  <a:schemeClr val="tx1"/>
                </a:solidFill>
              </a:rPr>
              <a:t> (Personal)”</a:t>
            </a:r>
          </a:p>
        </p:txBody>
      </p:sp>
      <p:sp>
        <p:nvSpPr>
          <p:cNvPr id="18" name="17 Elipse"/>
          <p:cNvSpPr/>
          <p:nvPr/>
        </p:nvSpPr>
        <p:spPr>
          <a:xfrm>
            <a:off x="6678197" y="461528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20" name="19 Elipse"/>
          <p:cNvSpPr/>
          <p:nvPr/>
        </p:nvSpPr>
        <p:spPr>
          <a:xfrm>
            <a:off x="7890936" y="3328982"/>
            <a:ext cx="2964774" cy="7011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Llamada con línea 1"/>
          <p:cNvSpPr/>
          <p:nvPr/>
        </p:nvSpPr>
        <p:spPr>
          <a:xfrm rot="5400000">
            <a:off x="1836462" y="1322807"/>
            <a:ext cx="770464" cy="1898832"/>
          </a:xfrm>
          <a:prstGeom prst="borderCallout1">
            <a:avLst>
              <a:gd name="adj1" fmla="val 82958"/>
              <a:gd name="adj2" fmla="val 101373"/>
              <a:gd name="adj3" fmla="val 103022"/>
              <a:gd name="adj4" fmla="val 17430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Selecciona </a:t>
            </a:r>
            <a:r>
              <a:rPr lang="es-ES" sz="1200" dirty="0">
                <a:solidFill>
                  <a:schemeClr val="tx1"/>
                </a:solidFill>
              </a:rPr>
              <a:t>en el filtro el equipo del que eres Coordinador/Sustituto</a:t>
            </a:r>
          </a:p>
        </p:txBody>
      </p:sp>
      <p:sp>
        <p:nvSpPr>
          <p:cNvPr id="19" name="18 Elipse"/>
          <p:cNvSpPr/>
          <p:nvPr/>
        </p:nvSpPr>
        <p:spPr>
          <a:xfrm>
            <a:off x="8085668" y="1137206"/>
            <a:ext cx="2727708" cy="244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Llamada con línea 1"/>
          <p:cNvSpPr/>
          <p:nvPr/>
        </p:nvSpPr>
        <p:spPr>
          <a:xfrm rot="5400000">
            <a:off x="9156245" y="1322807"/>
            <a:ext cx="770464" cy="1898832"/>
          </a:xfrm>
          <a:prstGeom prst="borderCallout1">
            <a:avLst>
              <a:gd name="adj1" fmla="val 49516"/>
              <a:gd name="adj2" fmla="val -825"/>
              <a:gd name="adj3" fmla="val 61109"/>
              <a:gd name="adj4" fmla="val -7075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Recuerda </a:t>
            </a:r>
            <a:r>
              <a:rPr lang="es-ES" sz="1200" dirty="0">
                <a:solidFill>
                  <a:schemeClr val="tx1"/>
                </a:solidFill>
              </a:rPr>
              <a:t>que dispones de estrategias de sustitutos (internos al área) y </a:t>
            </a:r>
            <a:r>
              <a:rPr lang="es-ES" sz="1200" dirty="0" err="1">
                <a:solidFill>
                  <a:schemeClr val="tx1"/>
                </a:solidFill>
              </a:rPr>
              <a:t>backups</a:t>
            </a:r>
            <a:r>
              <a:rPr lang="es-ES" sz="1200" dirty="0">
                <a:solidFill>
                  <a:schemeClr val="tx1"/>
                </a:solidFill>
              </a:rPr>
              <a:t> externos (externos al área)</a:t>
            </a:r>
          </a:p>
        </p:txBody>
      </p:sp>
      <p:sp>
        <p:nvSpPr>
          <p:cNvPr id="23" name="22 Elipse"/>
          <p:cNvSpPr/>
          <p:nvPr/>
        </p:nvSpPr>
        <p:spPr>
          <a:xfrm>
            <a:off x="8068734" y="209222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pic>
        <p:nvPicPr>
          <p:cNvPr id="24" name="Picture 2"/>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748952" y="3038691"/>
            <a:ext cx="481642"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Elipse"/>
          <p:cNvSpPr/>
          <p:nvPr/>
        </p:nvSpPr>
        <p:spPr>
          <a:xfrm>
            <a:off x="635459" y="3218691"/>
            <a:ext cx="670687" cy="11389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259861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ÍNDICE</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2</a:t>
            </a:fld>
            <a:endParaRPr lang="es-ES"/>
          </a:p>
        </p:txBody>
      </p:sp>
      <p:sp>
        <p:nvSpPr>
          <p:cNvPr id="6" name="5 Rectángulo"/>
          <p:cNvSpPr/>
          <p:nvPr/>
        </p:nvSpPr>
        <p:spPr>
          <a:xfrm>
            <a:off x="788817" y="1148344"/>
            <a:ext cx="9945678" cy="2400657"/>
          </a:xfrm>
          <a:prstGeom prst="rect">
            <a:avLst/>
          </a:prstGeom>
        </p:spPr>
        <p:txBody>
          <a:bodyPr wrap="square">
            <a:spAutoFit/>
          </a:bodyPr>
          <a:lstStyle/>
          <a:p>
            <a:pPr marL="342900" indent="-342900">
              <a:lnSpc>
                <a:spcPct val="150000"/>
              </a:lnSpc>
              <a:buAutoNum type="arabicPeriod"/>
            </a:pPr>
            <a:r>
              <a:rPr lang="es-ES" sz="2000" b="1" dirty="0"/>
              <a:t>Premisas de Partida: Indisponibilidad del Edificio</a:t>
            </a:r>
          </a:p>
          <a:p>
            <a:pPr marL="342900" indent="-342900">
              <a:lnSpc>
                <a:spcPct val="150000"/>
              </a:lnSpc>
              <a:buAutoNum type="arabicPeriod"/>
            </a:pPr>
            <a:r>
              <a:rPr lang="es-ES" sz="2000" b="1" dirty="0"/>
              <a:t>Uso del Árbol de Llamadas</a:t>
            </a:r>
          </a:p>
          <a:p>
            <a:pPr marL="342900" indent="-342900">
              <a:lnSpc>
                <a:spcPct val="150000"/>
              </a:lnSpc>
              <a:buFont typeface="+mj-lt"/>
              <a:buAutoNum type="arabicPeriod"/>
            </a:pPr>
            <a:r>
              <a:rPr lang="es-ES" sz="2000" b="1" dirty="0"/>
              <a:t>Pasos a Seguir para Miembros del Comité de Gestión de Crisis</a:t>
            </a:r>
          </a:p>
          <a:p>
            <a:pPr marL="342900" indent="-342900">
              <a:lnSpc>
                <a:spcPct val="150000"/>
              </a:lnSpc>
              <a:buFont typeface="+mj-lt"/>
              <a:buAutoNum type="arabicPeriod"/>
            </a:pPr>
            <a:r>
              <a:rPr lang="es-ES" sz="2000" b="1" dirty="0"/>
              <a:t>Pasos a Seguir para Coordinadores de las Áreas de Negocio (</a:t>
            </a:r>
            <a:r>
              <a:rPr lang="es-ES" sz="2000" b="1" dirty="0" err="1"/>
              <a:t>CANs</a:t>
            </a:r>
            <a:r>
              <a:rPr lang="es-ES" sz="2000" b="1" dirty="0"/>
              <a:t>/</a:t>
            </a:r>
            <a:r>
              <a:rPr lang="es-ES" sz="2000" b="1" dirty="0" err="1"/>
              <a:t>BCANs</a:t>
            </a:r>
            <a:r>
              <a:rPr lang="es-ES" sz="2000" b="1" dirty="0"/>
              <a:t>)</a:t>
            </a:r>
          </a:p>
          <a:p>
            <a:pPr marL="342900" indent="-342900">
              <a:lnSpc>
                <a:spcPct val="150000"/>
              </a:lnSpc>
              <a:buFont typeface="+mj-lt"/>
              <a:buAutoNum type="arabicPeriod"/>
            </a:pPr>
            <a:endParaRPr lang="es-ES" sz="2000" dirty="0"/>
          </a:p>
        </p:txBody>
      </p:sp>
    </p:spTree>
    <p:extLst>
      <p:ext uri="{BB962C8B-B14F-4D97-AF65-F5344CB8AC3E}">
        <p14:creationId xmlns:p14="http://schemas.microsoft.com/office/powerpoint/2010/main" val="376260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1. Premisas de Partida: Indisponibilidad del Edificio</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3</a:t>
            </a:fld>
            <a:endParaRPr lang="es-ES"/>
          </a:p>
        </p:txBody>
      </p:sp>
      <p:sp>
        <p:nvSpPr>
          <p:cNvPr id="6" name="5 Rectángulo"/>
          <p:cNvSpPr/>
          <p:nvPr/>
        </p:nvSpPr>
        <p:spPr>
          <a:xfrm>
            <a:off x="533858" y="804946"/>
            <a:ext cx="10371210" cy="3936912"/>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Recursos Humanos </a:t>
            </a:r>
            <a:r>
              <a:rPr lang="es-ES" sz="1400" dirty="0"/>
              <a:t>contactará con TODOS los trabajadores (críticos y no críticos), indicando el suceso de la contingencia y que se queden en casa esperando nuevas instrucciones por parte de sus Coordinadores de Área de Negocio (CAN/BCAN).</a:t>
            </a:r>
          </a:p>
          <a:p>
            <a:pPr marL="285750" indent="-285750">
              <a:lnSpc>
                <a:spcPct val="150000"/>
              </a:lnSpc>
              <a:buFont typeface="Wingdings" panose="05000000000000000000" pitchFamily="2" charset="2"/>
              <a:buChar char="q"/>
            </a:pPr>
            <a:endParaRPr lang="es-ES" sz="1400" dirty="0"/>
          </a:p>
          <a:p>
            <a:pPr marL="285750" indent="-285750">
              <a:lnSpc>
                <a:spcPct val="150000"/>
              </a:lnSpc>
              <a:buFont typeface="Wingdings" panose="05000000000000000000" pitchFamily="2" charset="2"/>
              <a:buChar char="q"/>
            </a:pPr>
            <a:r>
              <a:rPr lang="es-ES" sz="1400" dirty="0"/>
              <a:t>Si se ha decidido </a:t>
            </a:r>
            <a:r>
              <a:rPr lang="es-ES" sz="1400" b="1" dirty="0"/>
              <a:t>activar</a:t>
            </a:r>
            <a:r>
              <a:rPr lang="es-ES" sz="1400" dirty="0"/>
              <a:t> el </a:t>
            </a:r>
            <a:r>
              <a:rPr lang="es-ES" sz="1400" b="1" dirty="0"/>
              <a:t>Plan de Continuidad de Negocio</a:t>
            </a:r>
            <a:r>
              <a:rPr lang="es-ES" sz="1400" dirty="0"/>
              <a:t>:</a:t>
            </a:r>
          </a:p>
          <a:p>
            <a:pPr>
              <a:lnSpc>
                <a:spcPct val="150000"/>
              </a:lnSpc>
            </a:pPr>
            <a:endParaRPr lang="es-ES" sz="1400" dirty="0"/>
          </a:p>
          <a:p>
            <a:pPr marL="742950" lvl="1" indent="-285750">
              <a:lnSpc>
                <a:spcPct val="150000"/>
              </a:lnSpc>
              <a:buFont typeface="Wingdings" panose="05000000000000000000" pitchFamily="2" charset="2"/>
              <a:buChar char="Ø"/>
            </a:pPr>
            <a:r>
              <a:rPr lang="es-ES" sz="1400" dirty="0"/>
              <a:t>Los miembros del </a:t>
            </a:r>
            <a:r>
              <a:rPr lang="es-ES" sz="1400" b="1" dirty="0"/>
              <a:t>Comité Táctico </a:t>
            </a:r>
            <a:r>
              <a:rPr lang="es-ES" sz="1400" dirty="0"/>
              <a:t>y el </a:t>
            </a:r>
            <a:r>
              <a:rPr lang="es-ES" sz="1400" b="1" dirty="0"/>
              <a:t>Responsable de Continuidad de Negocio de HRE </a:t>
            </a:r>
            <a:r>
              <a:rPr lang="es-ES" sz="1400" dirty="0"/>
              <a:t>decidirán a qué responsables y coordinadores de los Equipos de Negocio llamarán cada uno de ellos para informarles de la situación.</a:t>
            </a:r>
          </a:p>
          <a:p>
            <a:pPr marL="1200150" lvl="2" indent="-285750">
              <a:lnSpc>
                <a:spcPct val="150000"/>
              </a:lnSpc>
              <a:buFont typeface="Courier New" panose="02070309020205020404" pitchFamily="49" charset="0"/>
              <a:buChar char="o"/>
            </a:pPr>
            <a:endParaRPr lang="es-ES" sz="1400" dirty="0"/>
          </a:p>
          <a:p>
            <a:pPr marL="742950" lvl="1" indent="-285750">
              <a:lnSpc>
                <a:spcPct val="150000"/>
              </a:lnSpc>
              <a:buFont typeface="Wingdings" panose="05000000000000000000" pitchFamily="2" charset="2"/>
              <a:buChar char="Ø"/>
            </a:pPr>
            <a:r>
              <a:rPr lang="es-ES" sz="1400" dirty="0"/>
              <a:t>Según la decisión tomada, cada miembro del </a:t>
            </a:r>
            <a:r>
              <a:rPr lang="es-ES" sz="1400" b="1" dirty="0"/>
              <a:t>Comité Táctico </a:t>
            </a:r>
            <a:r>
              <a:rPr lang="es-ES" sz="1400" dirty="0"/>
              <a:t>contactará con los CAN/BCAN asignados (</a:t>
            </a:r>
            <a:r>
              <a:rPr lang="es-ES" sz="1400" dirty="0" err="1"/>
              <a:t>Call</a:t>
            </a:r>
            <a:r>
              <a:rPr lang="es-ES" sz="1400" dirty="0"/>
              <a:t> </a:t>
            </a:r>
            <a:r>
              <a:rPr lang="es-ES" sz="1400" dirty="0" err="1"/>
              <a:t>Tree</a:t>
            </a:r>
            <a:r>
              <a:rPr lang="es-ES" sz="1400" dirty="0"/>
              <a:t>) para poner en marcha la estrategia de recuperación según las pautas dadas por el </a:t>
            </a:r>
            <a:r>
              <a:rPr lang="es-ES" sz="1400" b="1" dirty="0"/>
              <a:t>Comité Estratégico </a:t>
            </a:r>
            <a:r>
              <a:rPr lang="es-ES" sz="1400" dirty="0"/>
              <a:t>en los siguientes aspectos</a:t>
            </a:r>
            <a:r>
              <a:rPr lang="es-ES" sz="1400" b="1" dirty="0"/>
              <a:t>:</a:t>
            </a:r>
          </a:p>
          <a:p>
            <a:pPr marL="1200150" lvl="2" indent="-285750">
              <a:lnSpc>
                <a:spcPct val="150000"/>
              </a:lnSpc>
              <a:buFont typeface="Courier New" panose="02070309020205020404" pitchFamily="49" charset="0"/>
              <a:buChar char="o"/>
            </a:pPr>
            <a:r>
              <a:rPr lang="es-ES" sz="1400" b="1" dirty="0"/>
              <a:t>Estrategia de ubicación</a:t>
            </a:r>
            <a:r>
              <a:rPr lang="es-ES" sz="1400" dirty="0"/>
              <a:t>: presencial en Sareb, presencial en otro edificio, </a:t>
            </a:r>
            <a:r>
              <a:rPr lang="es-ES" sz="1400" dirty="0" err="1"/>
              <a:t>teletrabajar</a:t>
            </a:r>
            <a:r>
              <a:rPr lang="es-ES" sz="1400" dirty="0"/>
              <a:t> desde casa.</a:t>
            </a:r>
          </a:p>
          <a:p>
            <a:pPr marL="1200150" lvl="2" indent="-285750">
              <a:lnSpc>
                <a:spcPct val="150000"/>
              </a:lnSpc>
              <a:buFont typeface="Courier New" panose="02070309020205020404" pitchFamily="49" charset="0"/>
              <a:buChar char="o"/>
            </a:pPr>
            <a:r>
              <a:rPr lang="es-ES" sz="1400" b="1" dirty="0"/>
              <a:t>Estrategia de criticidad del personal</a:t>
            </a:r>
            <a:r>
              <a:rPr lang="es-ES" sz="1400" dirty="0"/>
              <a:t>: qué personal se pondrá en marcha (4h/24h/48h/1s/</a:t>
            </a:r>
            <a:r>
              <a:rPr lang="es-ES" sz="1400"/>
              <a:t>2s).</a:t>
            </a:r>
            <a:endParaRPr lang="es-ES" sz="1400" dirty="0"/>
          </a:p>
        </p:txBody>
      </p:sp>
    </p:spTree>
    <p:extLst>
      <p:ext uri="{BB962C8B-B14F-4D97-AF65-F5344CB8AC3E}">
        <p14:creationId xmlns:p14="http://schemas.microsoft.com/office/powerpoint/2010/main" val="119260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4</a:t>
            </a:fld>
            <a:endParaRPr lang="es-ES"/>
          </a:p>
        </p:txBody>
      </p:sp>
      <p:sp>
        <p:nvSpPr>
          <p:cNvPr id="7" name="6 Rectángulo"/>
          <p:cNvSpPr/>
          <p:nvPr/>
        </p:nvSpPr>
        <p:spPr>
          <a:xfrm>
            <a:off x="576051" y="1664435"/>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a:t>
            </a:r>
            <a:r>
              <a:rPr lang="es-ES" sz="1400" b="1" dirty="0" err="1"/>
              <a:t>Call</a:t>
            </a:r>
            <a:r>
              <a:rPr lang="es-ES" sz="1400" b="1" dirty="0"/>
              <a:t> </a:t>
            </a:r>
            <a:r>
              <a:rPr lang="es-ES" sz="1400" b="1" dirty="0" err="1"/>
              <a:t>Tree</a:t>
            </a:r>
            <a:r>
              <a:rPr lang="es-ES" sz="1400" b="1" dirty="0"/>
              <a:t>”. Vista Completa</a:t>
            </a:r>
          </a:p>
          <a:p>
            <a:pPr>
              <a:lnSpc>
                <a:spcPct val="150000"/>
              </a:lnSpc>
            </a:pPr>
            <a:r>
              <a:rPr lang="es-ES" sz="1400" dirty="0"/>
              <a:t>En ella encontramos dos zonas claramente definidas: a la izquierda, en </a:t>
            </a:r>
            <a:r>
              <a:rPr lang="es-ES" sz="1400" b="1" dirty="0">
                <a:solidFill>
                  <a:srgbClr val="002060"/>
                </a:solidFill>
              </a:rPr>
              <a:t>color azul</a:t>
            </a:r>
            <a:r>
              <a:rPr lang="es-ES" sz="1400" dirty="0"/>
              <a:t>, el árbol de llamadas con los datos del personal, y a la derecha, en </a:t>
            </a:r>
            <a:r>
              <a:rPr lang="es-ES" sz="1400" b="1" dirty="0">
                <a:solidFill>
                  <a:schemeClr val="accent2"/>
                </a:solidFill>
              </a:rPr>
              <a:t>color naranja</a:t>
            </a:r>
            <a:r>
              <a:rPr lang="es-ES" sz="1400" dirty="0"/>
              <a:t>, los datos de seguimiento de localización en el transcurso de la contingencia.</a:t>
            </a: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66570" y="2760132"/>
            <a:ext cx="10238498" cy="32475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8 Llamada con línea 1"/>
          <p:cNvSpPr/>
          <p:nvPr/>
        </p:nvSpPr>
        <p:spPr>
          <a:xfrm rot="5400000">
            <a:off x="7393382" y="-1436599"/>
            <a:ext cx="404477" cy="5552090"/>
          </a:xfrm>
          <a:prstGeom prst="borderCallout1">
            <a:avLst>
              <a:gd name="adj1" fmla="val 49516"/>
              <a:gd name="adj2" fmla="val -825"/>
              <a:gd name="adj3" fmla="val 48642"/>
              <a:gd name="adj4" fmla="val 678"/>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400" b="1" dirty="0">
                <a:solidFill>
                  <a:schemeClr val="bg1"/>
                </a:solidFill>
              </a:rPr>
              <a:t>DEBES HABILITAR EL CONTENIDO DE LAS MACROS DE EXCEL CUANDO TE APAREZCA EL MENSAJE PARA PODER USAR LAS FUNCIONALIDADES</a:t>
            </a:r>
          </a:p>
        </p:txBody>
      </p:sp>
      <p:pic>
        <p:nvPicPr>
          <p:cNvPr id="10" name="Picture 2" descr="Resultado de imagen de habilitar contenido excel">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4486"/>
          <a:stretch/>
        </p:blipFill>
        <p:spPr bwMode="auto">
          <a:xfrm>
            <a:off x="721430" y="1131859"/>
            <a:ext cx="3666334" cy="436585"/>
          </a:xfrm>
          <a:prstGeom prst="rect">
            <a:avLst/>
          </a:prstGeom>
          <a:noFill/>
          <a:extLst>
            <a:ext uri="{909E8E84-426E-40DD-AFC4-6F175D3DCCD1}">
              <a14:hiddenFill xmlns:a14="http://schemas.microsoft.com/office/drawing/2010/main">
                <a:solidFill>
                  <a:srgbClr val="FFFFFF"/>
                </a:solidFill>
              </a14:hiddenFill>
            </a:ext>
          </a:extLst>
        </p:spPr>
      </p:pic>
      <p:sp>
        <p:nvSpPr>
          <p:cNvPr id="12" name="11 Flecha curvada hacia abajo"/>
          <p:cNvSpPr/>
          <p:nvPr/>
        </p:nvSpPr>
        <p:spPr>
          <a:xfrm rot="21336440" flipH="1">
            <a:off x="3943810" y="909373"/>
            <a:ext cx="842058" cy="398410"/>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Rectángulo 10"/>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216914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5</a:t>
            </a:fld>
            <a:endParaRPr lang="es-ES"/>
          </a:p>
        </p:txBody>
      </p:sp>
      <p:sp>
        <p:nvSpPr>
          <p:cNvPr id="6" name="5 Rectángulo"/>
          <p:cNvSpPr/>
          <p:nvPr/>
        </p:nvSpPr>
        <p:spPr>
          <a:xfrm>
            <a:off x="533858" y="804946"/>
            <a:ext cx="10371210" cy="5586145"/>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a:t>
            </a:r>
            <a:r>
              <a:rPr lang="es-ES" sz="1400" b="1" dirty="0" err="1"/>
              <a:t>Call</a:t>
            </a:r>
            <a:r>
              <a:rPr lang="es-ES" sz="1400" b="1" dirty="0"/>
              <a:t> </a:t>
            </a:r>
            <a:r>
              <a:rPr lang="es-ES" sz="1400" b="1" dirty="0" err="1"/>
              <a:t>Tree</a:t>
            </a:r>
            <a:r>
              <a:rPr lang="es-ES" sz="1400" b="1" dirty="0"/>
              <a:t>”. Botones de Configuración.</a:t>
            </a:r>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endParaRPr lang="es-ES" sz="1400" b="1" dirty="0"/>
          </a:p>
          <a:p>
            <a:pPr marL="285750" indent="-285750">
              <a:lnSpc>
                <a:spcPct val="150000"/>
              </a:lnSpc>
              <a:buFont typeface="Wingdings" panose="05000000000000000000" pitchFamily="2" charset="2"/>
              <a:buChar char="q"/>
            </a:pPr>
            <a:r>
              <a:rPr lang="es-ES" sz="1400" b="1" dirty="0"/>
              <a:t>Leyenda de colores </a:t>
            </a:r>
            <a:r>
              <a:rPr lang="es-ES" sz="1400" dirty="0"/>
              <a:t>del Árbol de Llamadas (se deben de activar las MACROS del documento):</a:t>
            </a:r>
          </a:p>
          <a:p>
            <a:pPr marL="285750" indent="-285750">
              <a:lnSpc>
                <a:spcPct val="150000"/>
              </a:lnSpc>
              <a:buFont typeface="Wingdings" panose="05000000000000000000" pitchFamily="2" charset="2"/>
              <a:buChar char="q"/>
            </a:pPr>
            <a:endParaRPr lang="es-ES" sz="1400" dirty="0"/>
          </a:p>
          <a:p>
            <a:pPr marL="285750" indent="-285750">
              <a:lnSpc>
                <a:spcPct val="150000"/>
              </a:lnSpc>
              <a:buFont typeface="Wingdings" panose="05000000000000000000" pitchFamily="2" charset="2"/>
              <a:buChar char="q"/>
            </a:pPr>
            <a:endParaRPr lang="es-ES" sz="1400" dirty="0"/>
          </a:p>
          <a:p>
            <a:pPr marL="285750" indent="-285750">
              <a:lnSpc>
                <a:spcPct val="150000"/>
              </a:lnSpc>
              <a:buFont typeface="Wingdings" panose="05000000000000000000" pitchFamily="2" charset="2"/>
              <a:buChar char="q"/>
            </a:pPr>
            <a:endParaRPr lang="es-ES" sz="1400" dirty="0"/>
          </a:p>
          <a:p>
            <a:pPr marL="285750" indent="-285750">
              <a:lnSpc>
                <a:spcPct val="150000"/>
              </a:lnSpc>
              <a:buFont typeface="Wingdings" panose="05000000000000000000" pitchFamily="2" charset="2"/>
              <a:buChar char="q"/>
            </a:pPr>
            <a:endParaRPr lang="es-ES" sz="1400" dirty="0"/>
          </a:p>
          <a:p>
            <a:pPr>
              <a:lnSpc>
                <a:spcPct val="150000"/>
              </a:lnSpc>
            </a:pPr>
            <a:r>
              <a:rPr lang="es-ES" sz="1400" dirty="0"/>
              <a:t>        Responsable, CAN y BCAN del equipo	         Personal Interno del Área		         Personal Externo al Área</a:t>
            </a:r>
            <a:endParaRPr lang="es-ES" sz="1400" b="1" dirty="0"/>
          </a:p>
        </p:txBody>
      </p:sp>
      <p:sp>
        <p:nvSpPr>
          <p:cNvPr id="8" name="7 Llamada con línea 1"/>
          <p:cNvSpPr/>
          <p:nvPr/>
        </p:nvSpPr>
        <p:spPr>
          <a:xfrm rot="5400000">
            <a:off x="1273086" y="2009708"/>
            <a:ext cx="770464" cy="1983497"/>
          </a:xfrm>
          <a:prstGeom prst="borderCallout1">
            <a:avLst>
              <a:gd name="adj1" fmla="val 49516"/>
              <a:gd name="adj2" fmla="val -825"/>
              <a:gd name="adj3" fmla="val 59326"/>
              <a:gd name="adj4" fmla="val -289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Ordena</a:t>
            </a:r>
            <a:r>
              <a:rPr lang="es-ES" sz="1200" dirty="0">
                <a:solidFill>
                  <a:schemeClr val="tx1"/>
                </a:solidFill>
              </a:rPr>
              <a:t> el listado de personal:</a:t>
            </a:r>
          </a:p>
          <a:p>
            <a:pPr marL="171450" indent="-171450">
              <a:buFontTx/>
              <a:buChar char="-"/>
            </a:pPr>
            <a:r>
              <a:rPr lang="es-ES" sz="1200" dirty="0">
                <a:solidFill>
                  <a:schemeClr val="tx1"/>
                </a:solidFill>
              </a:rPr>
              <a:t>Según la criticidad</a:t>
            </a:r>
          </a:p>
          <a:p>
            <a:pPr marL="171450" indent="-171450">
              <a:buFontTx/>
              <a:buChar char="-"/>
            </a:pPr>
            <a:r>
              <a:rPr lang="es-ES" sz="1200" dirty="0">
                <a:solidFill>
                  <a:schemeClr val="tx1"/>
                </a:solidFill>
              </a:rPr>
              <a:t>Según las funciones críticas</a:t>
            </a:r>
          </a:p>
        </p:txBody>
      </p:sp>
      <p:sp>
        <p:nvSpPr>
          <p:cNvPr id="20" name="19 Llamada con línea 1"/>
          <p:cNvSpPr/>
          <p:nvPr/>
        </p:nvSpPr>
        <p:spPr>
          <a:xfrm rot="5400000">
            <a:off x="3296639" y="2263695"/>
            <a:ext cx="1193774" cy="1898832"/>
          </a:xfrm>
          <a:prstGeom prst="borderCallout1">
            <a:avLst>
              <a:gd name="adj1" fmla="val 49516"/>
              <a:gd name="adj2" fmla="val -825"/>
              <a:gd name="adj3" fmla="val 20088"/>
              <a:gd name="adj4" fmla="val -175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rPr>
              <a:t>Seleccionar entre una </a:t>
            </a:r>
            <a:r>
              <a:rPr lang="es-ES" sz="1200" b="1" dirty="0">
                <a:solidFill>
                  <a:schemeClr val="tx1"/>
                </a:solidFill>
              </a:rPr>
              <a:t>vista completa</a:t>
            </a:r>
            <a:r>
              <a:rPr lang="es-ES" sz="1200" dirty="0">
                <a:solidFill>
                  <a:schemeClr val="tx1"/>
                </a:solidFill>
              </a:rPr>
              <a:t>, con toda la información disponible, o una </a:t>
            </a:r>
            <a:r>
              <a:rPr lang="es-ES" sz="1200" b="1" dirty="0">
                <a:solidFill>
                  <a:schemeClr val="tx1"/>
                </a:solidFill>
              </a:rPr>
              <a:t>vista compacta</a:t>
            </a:r>
            <a:r>
              <a:rPr lang="es-ES" sz="1200" dirty="0">
                <a:solidFill>
                  <a:schemeClr val="tx1"/>
                </a:solidFill>
              </a:rPr>
              <a:t>, más fácil de gestionar, pero con menos detalle</a:t>
            </a:r>
          </a:p>
        </p:txBody>
      </p:sp>
      <p:sp>
        <p:nvSpPr>
          <p:cNvPr id="22" name="21 Llamada con línea 1"/>
          <p:cNvSpPr/>
          <p:nvPr/>
        </p:nvSpPr>
        <p:spPr>
          <a:xfrm rot="5400000">
            <a:off x="7465755" y="390020"/>
            <a:ext cx="389466" cy="1898832"/>
          </a:xfrm>
          <a:prstGeom prst="borderCallout1">
            <a:avLst>
              <a:gd name="adj1" fmla="val 51300"/>
              <a:gd name="adj2" fmla="val 101349"/>
              <a:gd name="adj3" fmla="val 11616"/>
              <a:gd name="adj4" fmla="val 14203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b="1" dirty="0">
                <a:solidFill>
                  <a:schemeClr val="tx1"/>
                </a:solidFill>
              </a:rPr>
              <a:t>Zona de Filtros Rápidos de Información</a:t>
            </a:r>
          </a:p>
        </p:txBody>
      </p:sp>
      <p:sp>
        <p:nvSpPr>
          <p:cNvPr id="25" name="24 Llamada con línea 1"/>
          <p:cNvSpPr/>
          <p:nvPr/>
        </p:nvSpPr>
        <p:spPr>
          <a:xfrm rot="5400000">
            <a:off x="5690522" y="2183274"/>
            <a:ext cx="660400" cy="1898832"/>
          </a:xfrm>
          <a:prstGeom prst="borderCallout1">
            <a:avLst>
              <a:gd name="adj1" fmla="val 49516"/>
              <a:gd name="adj2" fmla="val -825"/>
              <a:gd name="adj3" fmla="val 32573"/>
              <a:gd name="adj4" fmla="val -8386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rPr>
              <a:t>Elimina todos los filtros que se hayan configurado en la hoja de cálculo</a:t>
            </a:r>
          </a:p>
        </p:txBody>
      </p:sp>
      <p:sp>
        <p:nvSpPr>
          <p:cNvPr id="26" name="25 Llamada con línea 1"/>
          <p:cNvSpPr/>
          <p:nvPr/>
        </p:nvSpPr>
        <p:spPr>
          <a:xfrm rot="5400000">
            <a:off x="8494459" y="1530098"/>
            <a:ext cx="1007508" cy="3552292"/>
          </a:xfrm>
          <a:prstGeom prst="borderCallout1">
            <a:avLst>
              <a:gd name="adj1" fmla="val 49516"/>
              <a:gd name="adj2" fmla="val -825"/>
              <a:gd name="adj3" fmla="val 60305"/>
              <a:gd name="adj4" fmla="val -3274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s-ES" sz="1200" dirty="0">
                <a:solidFill>
                  <a:schemeClr val="tx1"/>
                </a:solidFill>
              </a:rPr>
              <a:t>Selecciona el personal según los perfiles indicados:</a:t>
            </a:r>
          </a:p>
          <a:p>
            <a:r>
              <a:rPr lang="es-ES" sz="1200" b="1" dirty="0">
                <a:solidFill>
                  <a:schemeClr val="tx1"/>
                </a:solidFill>
              </a:rPr>
              <a:t>RESP y CANS</a:t>
            </a:r>
            <a:r>
              <a:rPr lang="es-ES" sz="1200" dirty="0">
                <a:solidFill>
                  <a:schemeClr val="tx1"/>
                </a:solidFill>
              </a:rPr>
              <a:t>: Responsables y Coordinadores</a:t>
            </a:r>
          </a:p>
          <a:p>
            <a:r>
              <a:rPr lang="es-ES" sz="1200" b="1" dirty="0">
                <a:solidFill>
                  <a:schemeClr val="tx1"/>
                </a:solidFill>
              </a:rPr>
              <a:t>4h, 24h, 48h, 1s, 2s*</a:t>
            </a:r>
            <a:r>
              <a:rPr lang="es-ES" sz="1200" dirty="0">
                <a:solidFill>
                  <a:schemeClr val="tx1"/>
                </a:solidFill>
              </a:rPr>
              <a:t>: Personal titular de las funciones</a:t>
            </a:r>
          </a:p>
          <a:p>
            <a:r>
              <a:rPr lang="es-ES" sz="1200" b="1" dirty="0">
                <a:solidFill>
                  <a:schemeClr val="tx1"/>
                </a:solidFill>
              </a:rPr>
              <a:t>Sustitutos</a:t>
            </a:r>
            <a:r>
              <a:rPr lang="es-ES" sz="1200" dirty="0">
                <a:solidFill>
                  <a:schemeClr val="tx1"/>
                </a:solidFill>
              </a:rPr>
              <a:t>: Personal del área sustituto de las funciones</a:t>
            </a:r>
          </a:p>
          <a:p>
            <a:r>
              <a:rPr lang="es-ES" sz="1200" b="1" dirty="0" err="1">
                <a:solidFill>
                  <a:schemeClr val="tx1"/>
                </a:solidFill>
              </a:rPr>
              <a:t>Backups</a:t>
            </a:r>
            <a:r>
              <a:rPr lang="es-ES" sz="1200" b="1" dirty="0">
                <a:solidFill>
                  <a:schemeClr val="tx1"/>
                </a:solidFill>
              </a:rPr>
              <a:t> Ext.</a:t>
            </a:r>
            <a:r>
              <a:rPr lang="es-ES" sz="1200" dirty="0">
                <a:solidFill>
                  <a:schemeClr val="tx1"/>
                </a:solidFill>
              </a:rPr>
              <a:t>: Personal externo al área sustituto</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38744" y="4977852"/>
            <a:ext cx="1395412" cy="7667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8" name="27 Rectángulo"/>
          <p:cNvSpPr/>
          <p:nvPr/>
        </p:nvSpPr>
        <p:spPr>
          <a:xfrm>
            <a:off x="6234155" y="5038677"/>
            <a:ext cx="604653" cy="276999"/>
          </a:xfrm>
          <a:prstGeom prst="rect">
            <a:avLst/>
          </a:prstGeom>
        </p:spPr>
        <p:txBody>
          <a:bodyPr wrap="none">
            <a:spAutoFit/>
          </a:bodyPr>
          <a:lstStyle/>
          <a:p>
            <a:r>
              <a:rPr lang="es-ES" sz="1200" b="1" dirty="0"/>
              <a:t>Titular</a:t>
            </a:r>
          </a:p>
        </p:txBody>
      </p:sp>
      <p:sp>
        <p:nvSpPr>
          <p:cNvPr id="29" name="28 Rectángulo"/>
          <p:cNvSpPr/>
          <p:nvPr/>
        </p:nvSpPr>
        <p:spPr>
          <a:xfrm>
            <a:off x="6234156" y="5422058"/>
            <a:ext cx="649280" cy="276999"/>
          </a:xfrm>
          <a:prstGeom prst="rect">
            <a:avLst/>
          </a:prstGeom>
        </p:spPr>
        <p:txBody>
          <a:bodyPr wrap="none">
            <a:spAutoFit/>
          </a:bodyPr>
          <a:lstStyle/>
          <a:p>
            <a:r>
              <a:rPr lang="es-ES" sz="1200" b="1" dirty="0" err="1"/>
              <a:t>Backup</a:t>
            </a:r>
            <a:endParaRPr lang="es-ES" sz="1200" b="1" dirty="0"/>
          </a:p>
        </p:txBody>
      </p:sp>
      <p:grpSp>
        <p:nvGrpSpPr>
          <p:cNvPr id="30" name="29 Grupo"/>
          <p:cNvGrpSpPr/>
          <p:nvPr/>
        </p:nvGrpSpPr>
        <p:grpSpPr>
          <a:xfrm>
            <a:off x="7838329" y="4973814"/>
            <a:ext cx="2790824" cy="770799"/>
            <a:chOff x="4929188" y="2719387"/>
            <a:chExt cx="4667250" cy="1419226"/>
          </a:xfrm>
        </p:grpSpPr>
        <p:pic>
          <p:nvPicPr>
            <p:cNvPr id="31"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929188" y="2719388"/>
              <a:ext cx="2333625" cy="141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262813" y="2719387"/>
              <a:ext cx="2333625" cy="141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pic>
        <p:nvPicPr>
          <p:cNvPr id="33" name="Picture 3"/>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537624" y="5185644"/>
            <a:ext cx="1395412" cy="7667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4" name="Picture 2"/>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1537624" y="4776474"/>
            <a:ext cx="1395412" cy="404812"/>
          </a:xfrm>
          <a:prstGeom prst="rect">
            <a:avLst/>
          </a:prstGeom>
          <a:noFill/>
          <a:ln w="9525">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sp>
        <p:nvSpPr>
          <p:cNvPr id="11" name="10 Rectángulo"/>
          <p:cNvSpPr/>
          <p:nvPr/>
        </p:nvSpPr>
        <p:spPr>
          <a:xfrm>
            <a:off x="7222067" y="3809998"/>
            <a:ext cx="3552293" cy="430887"/>
          </a:xfrm>
          <a:prstGeom prst="rect">
            <a:avLst/>
          </a:prstGeom>
        </p:spPr>
        <p:txBody>
          <a:bodyPr wrap="square">
            <a:spAutoFit/>
          </a:bodyPr>
          <a:lstStyle/>
          <a:p>
            <a:r>
              <a:rPr lang="es-ES" sz="1100" dirty="0">
                <a:solidFill>
                  <a:srgbClr val="002060"/>
                </a:solidFill>
              </a:rPr>
              <a:t>* Las franjas son acumulativas, es decir, al seleccionar </a:t>
            </a:r>
            <a:r>
              <a:rPr lang="es-ES" sz="1100" b="1" dirty="0">
                <a:solidFill>
                  <a:srgbClr val="002060"/>
                </a:solidFill>
              </a:rPr>
              <a:t>48h</a:t>
            </a:r>
            <a:r>
              <a:rPr lang="es-ES" sz="1100" dirty="0">
                <a:solidFill>
                  <a:srgbClr val="002060"/>
                </a:solidFill>
              </a:rPr>
              <a:t>, aparecerá el personal de </a:t>
            </a:r>
            <a:r>
              <a:rPr lang="es-ES" sz="1100" u="sng" dirty="0">
                <a:solidFill>
                  <a:srgbClr val="002060"/>
                </a:solidFill>
              </a:rPr>
              <a:t>4h, 24h y 48h</a:t>
            </a:r>
            <a:r>
              <a:rPr lang="es-ES" sz="1100" dirty="0">
                <a:solidFill>
                  <a:srgbClr val="002060"/>
                </a:solidFill>
              </a:rPr>
              <a:t>.</a:t>
            </a:r>
          </a:p>
        </p:txBody>
      </p:sp>
      <p:pic>
        <p:nvPicPr>
          <p:cNvPr id="35"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65015" y="1797129"/>
            <a:ext cx="10109345" cy="53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Elipse"/>
          <p:cNvSpPr/>
          <p:nvPr/>
        </p:nvSpPr>
        <p:spPr>
          <a:xfrm>
            <a:off x="525391" y="1754330"/>
            <a:ext cx="1701472" cy="62479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Elipse"/>
          <p:cNvSpPr/>
          <p:nvPr/>
        </p:nvSpPr>
        <p:spPr>
          <a:xfrm>
            <a:off x="4204531" y="1722167"/>
            <a:ext cx="1180042" cy="7527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Elipse"/>
          <p:cNvSpPr/>
          <p:nvPr/>
        </p:nvSpPr>
        <p:spPr>
          <a:xfrm>
            <a:off x="5639258" y="1704495"/>
            <a:ext cx="5350475" cy="7704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178683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6</a:t>
            </a:fld>
            <a:endParaRPr lang="es-ES"/>
          </a:p>
        </p:txBody>
      </p:sp>
      <p:sp>
        <p:nvSpPr>
          <p:cNvPr id="6" name="5 Rectángulo"/>
          <p:cNvSpPr/>
          <p:nvPr/>
        </p:nvSpPr>
        <p:spPr>
          <a:xfrm>
            <a:off x="533858" y="804946"/>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a:t>
            </a:r>
            <a:r>
              <a:rPr lang="es-ES" sz="1400" b="1" dirty="0" err="1"/>
              <a:t>Call</a:t>
            </a:r>
            <a:r>
              <a:rPr lang="es-ES" sz="1400" b="1" dirty="0"/>
              <a:t> </a:t>
            </a:r>
            <a:r>
              <a:rPr lang="es-ES" sz="1400" b="1" dirty="0" err="1"/>
              <a:t>Tree</a:t>
            </a:r>
            <a:r>
              <a:rPr lang="es-ES" sz="1400" b="1" dirty="0"/>
              <a:t>”. Vista Compacta</a:t>
            </a:r>
          </a:p>
          <a:p>
            <a:pPr>
              <a:lnSpc>
                <a:spcPct val="150000"/>
              </a:lnSpc>
            </a:pPr>
            <a:r>
              <a:rPr lang="es-ES" sz="1400" dirty="0"/>
              <a:t>A continuación, se muestra, a modo de ejemplo, una vista compacta del árbol de llamadas. Cabe destacar, que en esta vista no aparece visible la información de las funciones críticas asociadas al personal, puesto que está orientada más a una visión global y de seguimiento.</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82095" y="1866775"/>
            <a:ext cx="10121372" cy="432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ángulo 6"/>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395764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7</a:t>
            </a:fld>
            <a:endParaRPr lang="es-ES"/>
          </a:p>
        </p:txBody>
      </p:sp>
      <p:sp>
        <p:nvSpPr>
          <p:cNvPr id="6" name="5 Rectángulo"/>
          <p:cNvSpPr/>
          <p:nvPr/>
        </p:nvSpPr>
        <p:spPr>
          <a:xfrm>
            <a:off x="533858" y="804946"/>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“Seguimiento </a:t>
            </a:r>
            <a:r>
              <a:rPr lang="es-ES" sz="1400" b="1" dirty="0" err="1"/>
              <a:t>CallTree</a:t>
            </a:r>
            <a:r>
              <a:rPr lang="es-ES" sz="1400" b="1" dirty="0"/>
              <a:t> (</a:t>
            </a:r>
            <a:r>
              <a:rPr lang="es-ES" sz="1400" b="1" dirty="0" err="1"/>
              <a:t>CANs</a:t>
            </a:r>
            <a:r>
              <a:rPr lang="es-ES" sz="1400" b="1" dirty="0"/>
              <a:t>)”</a:t>
            </a:r>
          </a:p>
          <a:p>
            <a:pPr>
              <a:lnSpc>
                <a:spcPct val="150000"/>
              </a:lnSpc>
            </a:pPr>
            <a:r>
              <a:rPr lang="es-ES" sz="1400" dirty="0"/>
              <a:t>Esta pestaña está destinada a los </a:t>
            </a:r>
            <a:r>
              <a:rPr lang="es-ES" sz="1400" b="1" dirty="0"/>
              <a:t>miembros del Comité de Gestión de Crisis</a:t>
            </a:r>
            <a:r>
              <a:rPr lang="es-ES" sz="1400" dirty="0"/>
              <a:t> encargados de localizar a los Responsables/</a:t>
            </a:r>
            <a:r>
              <a:rPr lang="es-ES" sz="1400" dirty="0" err="1"/>
              <a:t>CANs</a:t>
            </a:r>
            <a:r>
              <a:rPr lang="es-ES" sz="1400" dirty="0"/>
              <a:t>/</a:t>
            </a:r>
            <a:r>
              <a:rPr lang="es-ES" sz="1400" dirty="0" err="1"/>
              <a:t>BCANs</a:t>
            </a:r>
            <a:r>
              <a:rPr lang="es-ES" sz="1400" dirty="0"/>
              <a:t>.</a:t>
            </a:r>
          </a:p>
          <a:p>
            <a:pPr>
              <a:lnSpc>
                <a:spcPct val="150000"/>
              </a:lnSpc>
            </a:pPr>
            <a:r>
              <a:rPr lang="es-ES" sz="1400" dirty="0"/>
              <a:t>En ella podrán comprobar, de forma resumida, el estado de localización de dichas personas.</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64659" y="1937819"/>
            <a:ext cx="4418542" cy="42592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40905" y="3049588"/>
            <a:ext cx="336232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ángulo 7"/>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37534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66" y="1866775"/>
            <a:ext cx="10100733" cy="43199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8</a:t>
            </a:fld>
            <a:endParaRPr lang="es-ES"/>
          </a:p>
        </p:txBody>
      </p:sp>
      <p:sp>
        <p:nvSpPr>
          <p:cNvPr id="6" name="5 Rectángulo"/>
          <p:cNvSpPr/>
          <p:nvPr/>
        </p:nvSpPr>
        <p:spPr>
          <a:xfrm>
            <a:off x="533858" y="804946"/>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“Seguimiento </a:t>
            </a:r>
            <a:r>
              <a:rPr lang="es-ES" sz="1400" b="1" dirty="0" err="1"/>
              <a:t>CallTree</a:t>
            </a:r>
            <a:r>
              <a:rPr lang="es-ES" sz="1400" b="1" dirty="0"/>
              <a:t> (Personal)”</a:t>
            </a:r>
          </a:p>
          <a:p>
            <a:pPr>
              <a:lnSpc>
                <a:spcPct val="150000"/>
              </a:lnSpc>
            </a:pPr>
            <a:r>
              <a:rPr lang="es-ES" sz="1400" dirty="0"/>
              <a:t>Esta pestaña está destinada a los Coordinadores del Área de Negocio (</a:t>
            </a:r>
            <a:r>
              <a:rPr lang="es-ES" sz="1400" dirty="0" err="1"/>
              <a:t>CANs</a:t>
            </a:r>
            <a:r>
              <a:rPr lang="es-ES" sz="1400" dirty="0"/>
              <a:t>/</a:t>
            </a:r>
            <a:r>
              <a:rPr lang="es-ES" sz="1400" dirty="0" err="1"/>
              <a:t>BCANs</a:t>
            </a:r>
            <a:r>
              <a:rPr lang="es-ES" sz="1400" dirty="0"/>
              <a:t>) encargados de localizar al personal crítico de su equipo.</a:t>
            </a:r>
          </a:p>
          <a:p>
            <a:pPr>
              <a:lnSpc>
                <a:spcPct val="150000"/>
              </a:lnSpc>
            </a:pPr>
            <a:r>
              <a:rPr lang="es-ES" sz="1400" dirty="0"/>
              <a:t>En ella podrán comprobar, de forma resumida, el estado de localización de dichas personas.</a:t>
            </a:r>
          </a:p>
        </p:txBody>
      </p:sp>
      <p:sp>
        <p:nvSpPr>
          <p:cNvPr id="9" name="8 Llamada con línea 1"/>
          <p:cNvSpPr/>
          <p:nvPr/>
        </p:nvSpPr>
        <p:spPr>
          <a:xfrm rot="5400000">
            <a:off x="5850487" y="2463817"/>
            <a:ext cx="778896" cy="1744136"/>
          </a:xfrm>
          <a:prstGeom prst="borderCallout1">
            <a:avLst>
              <a:gd name="adj1" fmla="val 49516"/>
              <a:gd name="adj2" fmla="val -825"/>
              <a:gd name="adj3" fmla="val 160124"/>
              <a:gd name="adj4" fmla="val -10358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rPr>
              <a:t>Activación de las franjas críticas para el seguimiento de la localización</a:t>
            </a:r>
          </a:p>
        </p:txBody>
      </p:sp>
      <p:sp>
        <p:nvSpPr>
          <p:cNvPr id="10" name="9 Elipse"/>
          <p:cNvSpPr/>
          <p:nvPr/>
        </p:nvSpPr>
        <p:spPr>
          <a:xfrm>
            <a:off x="2548463" y="1981199"/>
            <a:ext cx="1701801" cy="2454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Llamada con línea 1"/>
          <p:cNvSpPr/>
          <p:nvPr/>
        </p:nvSpPr>
        <p:spPr>
          <a:xfrm rot="5400000">
            <a:off x="3670320" y="2332620"/>
            <a:ext cx="423296" cy="1634070"/>
          </a:xfrm>
          <a:prstGeom prst="borderCallout1">
            <a:avLst>
              <a:gd name="adj1" fmla="val 49516"/>
              <a:gd name="adj2" fmla="val -825"/>
              <a:gd name="adj3" fmla="val 63036"/>
              <a:gd name="adj4" fmla="val -10963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rPr>
              <a:t>Selección de la provincia de la contingencia</a:t>
            </a:r>
          </a:p>
        </p:txBody>
      </p:sp>
      <p:sp>
        <p:nvSpPr>
          <p:cNvPr id="13" name="12 Elipse"/>
          <p:cNvSpPr/>
          <p:nvPr/>
        </p:nvSpPr>
        <p:spPr>
          <a:xfrm>
            <a:off x="2950750" y="2234822"/>
            <a:ext cx="931218" cy="2454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177808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199" y="237946"/>
            <a:ext cx="10608915" cy="461665"/>
          </a:xfrm>
          <a:prstGeom prst="rect">
            <a:avLst/>
          </a:prstGeom>
          <a:solidFill>
            <a:srgbClr val="0070C0"/>
          </a:solidFill>
        </p:spPr>
        <p:txBody>
          <a:bodyPr wrap="square" rtlCol="0">
            <a:spAutoFit/>
          </a:bodyPr>
          <a:lstStyle/>
          <a:p>
            <a:r>
              <a:rPr lang="es-ES" sz="2400" dirty="0">
                <a:solidFill>
                  <a:schemeClr val="bg1"/>
                </a:solidFill>
              </a:rPr>
              <a:t>2. Uso del Árbol de Llamadas</a:t>
            </a:r>
          </a:p>
        </p:txBody>
      </p:sp>
      <p:pic>
        <p:nvPicPr>
          <p:cNvPr id="2" name="Imagen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287" y="215106"/>
            <a:ext cx="868755" cy="922100"/>
          </a:xfrm>
          <a:prstGeom prst="rect">
            <a:avLst/>
          </a:prstGeom>
        </p:spPr>
      </p:pic>
      <p:sp>
        <p:nvSpPr>
          <p:cNvPr id="4" name="3 Marcador de número de diapositiva"/>
          <p:cNvSpPr>
            <a:spLocks noGrp="1"/>
          </p:cNvSpPr>
          <p:nvPr>
            <p:ph type="sldNum" sz="quarter" idx="12"/>
          </p:nvPr>
        </p:nvSpPr>
        <p:spPr/>
        <p:txBody>
          <a:bodyPr/>
          <a:lstStyle/>
          <a:p>
            <a:fld id="{8FD079F2-4EC8-43EC-BE52-7757D8A144B4}" type="slidenum">
              <a:rPr lang="es-ES" smtClean="0"/>
              <a:pPr/>
              <a:t>9</a:t>
            </a:fld>
            <a:endParaRPr lang="es-ES"/>
          </a:p>
        </p:txBody>
      </p:sp>
      <p:sp>
        <p:nvSpPr>
          <p:cNvPr id="6" name="5 Rectángulo"/>
          <p:cNvSpPr/>
          <p:nvPr/>
        </p:nvSpPr>
        <p:spPr>
          <a:xfrm>
            <a:off x="533858" y="804946"/>
            <a:ext cx="10371210"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s-ES" sz="1400" b="1" dirty="0"/>
              <a:t>Pestaña “Resumen Acumulado”</a:t>
            </a:r>
          </a:p>
          <a:p>
            <a:pPr>
              <a:lnSpc>
                <a:spcPct val="150000"/>
              </a:lnSpc>
            </a:pPr>
            <a:r>
              <a:rPr lang="es-ES" sz="1400" dirty="0"/>
              <a:t>Esta pestaña muestra la cantidad de personal crítico necesaria en caso de contingencia, según el equipo, la provincia (principales) y la franja de criticidad. Los números indicados son </a:t>
            </a:r>
            <a:r>
              <a:rPr lang="es-ES" sz="1400" b="1" dirty="0"/>
              <a:t>acumulativos</a:t>
            </a:r>
            <a:r>
              <a:rPr lang="es-ES" sz="1400" dirty="0"/>
              <a:t>:</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79" y="1866775"/>
            <a:ext cx="10233553" cy="43308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ángulo 2"/>
          <p:cNvSpPr/>
          <p:nvPr/>
        </p:nvSpPr>
        <p:spPr>
          <a:xfrm>
            <a:off x="457199" y="6390218"/>
            <a:ext cx="1729961" cy="261610"/>
          </a:xfrm>
          <a:prstGeom prst="rect">
            <a:avLst/>
          </a:prstGeom>
        </p:spPr>
        <p:txBody>
          <a:bodyPr wrap="none">
            <a:spAutoFit/>
          </a:bodyPr>
          <a:lstStyle/>
          <a:p>
            <a:r>
              <a:rPr lang="es-ES" sz="1100" b="1" dirty="0"/>
              <a:t>* Datos a modo ilustrativo</a:t>
            </a:r>
          </a:p>
        </p:txBody>
      </p:sp>
    </p:spTree>
    <p:extLst>
      <p:ext uri="{BB962C8B-B14F-4D97-AF65-F5344CB8AC3E}">
        <p14:creationId xmlns:p14="http://schemas.microsoft.com/office/powerpoint/2010/main" val="18884633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8019</TotalTime>
  <Words>1114</Words>
  <Application>Microsoft Office PowerPoint</Application>
  <PresentationFormat>Panorámica</PresentationFormat>
  <Paragraphs>131</Paragraphs>
  <Slides>13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Courier New</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Federico Segura Luque</cp:lastModifiedBy>
  <cp:revision>5</cp:revision>
  <cp:lastPrinted>2016-12-01T10:18:33Z</cp:lastPrinted>
  <dcterms:created xsi:type="dcterms:W3CDTF">2015-05-29T07:28:53Z</dcterms:created>
  <dcterms:modified xsi:type="dcterms:W3CDTF">2018-04-19T11:27:42Z</dcterms:modified>
</cp:coreProperties>
</file>