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F01C0D-94D3-416D-8922-D56D23B36837}"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311E1-C813-427F-87D8-FD3F3229F0E7}" type="slidenum">
              <a:rPr lang="en-IN" smtClean="0"/>
              <a:t>‹#›</a:t>
            </a:fld>
            <a:endParaRPr lang="en-IN"/>
          </a:p>
        </p:txBody>
      </p:sp>
    </p:spTree>
    <p:extLst>
      <p:ext uri="{BB962C8B-B14F-4D97-AF65-F5344CB8AC3E}">
        <p14:creationId xmlns:p14="http://schemas.microsoft.com/office/powerpoint/2010/main" val="3383548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F01C0D-94D3-416D-8922-D56D23B36837}"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3311E1-C813-427F-87D8-FD3F3229F0E7}" type="slidenum">
              <a:rPr lang="en-IN" smtClean="0"/>
              <a:t>‹#›</a:t>
            </a:fld>
            <a:endParaRPr lang="en-IN"/>
          </a:p>
        </p:txBody>
      </p:sp>
    </p:spTree>
    <p:extLst>
      <p:ext uri="{BB962C8B-B14F-4D97-AF65-F5344CB8AC3E}">
        <p14:creationId xmlns:p14="http://schemas.microsoft.com/office/powerpoint/2010/main" val="921342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F01C0D-94D3-416D-8922-D56D23B36837}"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311E1-C813-427F-87D8-FD3F3229F0E7}" type="slidenum">
              <a:rPr lang="en-IN" smtClean="0"/>
              <a:t>‹#›</a:t>
            </a:fld>
            <a:endParaRPr lang="en-IN"/>
          </a:p>
        </p:txBody>
      </p:sp>
    </p:spTree>
    <p:extLst>
      <p:ext uri="{BB962C8B-B14F-4D97-AF65-F5344CB8AC3E}">
        <p14:creationId xmlns:p14="http://schemas.microsoft.com/office/powerpoint/2010/main" val="1584918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F01C0D-94D3-416D-8922-D56D23B36837}"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311E1-C813-427F-87D8-FD3F3229F0E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6649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F01C0D-94D3-416D-8922-D56D23B36837}"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311E1-C813-427F-87D8-FD3F3229F0E7}" type="slidenum">
              <a:rPr lang="en-IN" smtClean="0"/>
              <a:t>‹#›</a:t>
            </a:fld>
            <a:endParaRPr lang="en-IN"/>
          </a:p>
        </p:txBody>
      </p:sp>
    </p:spTree>
    <p:extLst>
      <p:ext uri="{BB962C8B-B14F-4D97-AF65-F5344CB8AC3E}">
        <p14:creationId xmlns:p14="http://schemas.microsoft.com/office/powerpoint/2010/main" val="3133937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F01C0D-94D3-416D-8922-D56D23B36837}" type="datetimeFigureOut">
              <a:rPr lang="en-IN" smtClean="0"/>
              <a:t>04-12-2023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311E1-C813-427F-87D8-FD3F3229F0E7}" type="slidenum">
              <a:rPr lang="en-IN" smtClean="0"/>
              <a:t>‹#›</a:t>
            </a:fld>
            <a:endParaRPr lang="en-IN"/>
          </a:p>
        </p:txBody>
      </p:sp>
    </p:spTree>
    <p:extLst>
      <p:ext uri="{BB962C8B-B14F-4D97-AF65-F5344CB8AC3E}">
        <p14:creationId xmlns:p14="http://schemas.microsoft.com/office/powerpoint/2010/main" val="1780657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F01C0D-94D3-416D-8922-D56D23B36837}" type="datetimeFigureOut">
              <a:rPr lang="en-IN" smtClean="0"/>
              <a:t>04-12-2023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311E1-C813-427F-87D8-FD3F3229F0E7}" type="slidenum">
              <a:rPr lang="en-IN" smtClean="0"/>
              <a:t>‹#›</a:t>
            </a:fld>
            <a:endParaRPr lang="en-IN"/>
          </a:p>
        </p:txBody>
      </p:sp>
    </p:spTree>
    <p:extLst>
      <p:ext uri="{BB962C8B-B14F-4D97-AF65-F5344CB8AC3E}">
        <p14:creationId xmlns:p14="http://schemas.microsoft.com/office/powerpoint/2010/main" val="225860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F01C0D-94D3-416D-8922-D56D23B36837}"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311E1-C813-427F-87D8-FD3F3229F0E7}" type="slidenum">
              <a:rPr lang="en-IN" smtClean="0"/>
              <a:t>‹#›</a:t>
            </a:fld>
            <a:endParaRPr lang="en-IN"/>
          </a:p>
        </p:txBody>
      </p:sp>
    </p:spTree>
    <p:extLst>
      <p:ext uri="{BB962C8B-B14F-4D97-AF65-F5344CB8AC3E}">
        <p14:creationId xmlns:p14="http://schemas.microsoft.com/office/powerpoint/2010/main" val="938326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F01C0D-94D3-416D-8922-D56D23B36837}"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311E1-C813-427F-87D8-FD3F3229F0E7}" type="slidenum">
              <a:rPr lang="en-IN" smtClean="0"/>
              <a:t>‹#›</a:t>
            </a:fld>
            <a:endParaRPr lang="en-IN"/>
          </a:p>
        </p:txBody>
      </p:sp>
    </p:spTree>
    <p:extLst>
      <p:ext uri="{BB962C8B-B14F-4D97-AF65-F5344CB8AC3E}">
        <p14:creationId xmlns:p14="http://schemas.microsoft.com/office/powerpoint/2010/main" val="3203512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DF01C0D-94D3-416D-8922-D56D23B36837}"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311E1-C813-427F-87D8-FD3F3229F0E7}" type="slidenum">
              <a:rPr lang="en-IN" smtClean="0"/>
              <a:t>‹#›</a:t>
            </a:fld>
            <a:endParaRPr lang="en-IN"/>
          </a:p>
        </p:txBody>
      </p:sp>
    </p:spTree>
    <p:extLst>
      <p:ext uri="{BB962C8B-B14F-4D97-AF65-F5344CB8AC3E}">
        <p14:creationId xmlns:p14="http://schemas.microsoft.com/office/powerpoint/2010/main" val="3675545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F01C0D-94D3-416D-8922-D56D23B36837}"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311E1-C813-427F-87D8-FD3F3229F0E7}" type="slidenum">
              <a:rPr lang="en-IN" smtClean="0"/>
              <a:t>‹#›</a:t>
            </a:fld>
            <a:endParaRPr lang="en-IN"/>
          </a:p>
        </p:txBody>
      </p:sp>
    </p:spTree>
    <p:extLst>
      <p:ext uri="{BB962C8B-B14F-4D97-AF65-F5344CB8AC3E}">
        <p14:creationId xmlns:p14="http://schemas.microsoft.com/office/powerpoint/2010/main" val="382073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F01C0D-94D3-416D-8922-D56D23B36837}"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3311E1-C813-427F-87D8-FD3F3229F0E7}" type="slidenum">
              <a:rPr lang="en-IN" smtClean="0"/>
              <a:t>‹#›</a:t>
            </a:fld>
            <a:endParaRPr lang="en-IN"/>
          </a:p>
        </p:txBody>
      </p:sp>
    </p:spTree>
    <p:extLst>
      <p:ext uri="{BB962C8B-B14F-4D97-AF65-F5344CB8AC3E}">
        <p14:creationId xmlns:p14="http://schemas.microsoft.com/office/powerpoint/2010/main" val="350818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F01C0D-94D3-416D-8922-D56D23B36837}" type="datetimeFigureOut">
              <a:rPr lang="en-IN" smtClean="0"/>
              <a:t>04-12-2023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3311E1-C813-427F-87D8-FD3F3229F0E7}" type="slidenum">
              <a:rPr lang="en-IN" smtClean="0"/>
              <a:t>‹#›</a:t>
            </a:fld>
            <a:endParaRPr lang="en-IN"/>
          </a:p>
        </p:txBody>
      </p:sp>
    </p:spTree>
    <p:extLst>
      <p:ext uri="{BB962C8B-B14F-4D97-AF65-F5344CB8AC3E}">
        <p14:creationId xmlns:p14="http://schemas.microsoft.com/office/powerpoint/2010/main" val="1564704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DF01C0D-94D3-416D-8922-D56D23B36837}" type="datetimeFigureOut">
              <a:rPr lang="en-IN" smtClean="0"/>
              <a:t>04-12-2023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43311E1-C813-427F-87D8-FD3F3229F0E7}" type="slidenum">
              <a:rPr lang="en-IN" smtClean="0"/>
              <a:t>‹#›</a:t>
            </a:fld>
            <a:endParaRPr lang="en-IN"/>
          </a:p>
        </p:txBody>
      </p:sp>
    </p:spTree>
    <p:extLst>
      <p:ext uri="{BB962C8B-B14F-4D97-AF65-F5344CB8AC3E}">
        <p14:creationId xmlns:p14="http://schemas.microsoft.com/office/powerpoint/2010/main" val="484371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DF01C0D-94D3-416D-8922-D56D23B36837}" type="datetimeFigureOut">
              <a:rPr lang="en-IN" smtClean="0"/>
              <a:t>04-12-2023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43311E1-C813-427F-87D8-FD3F3229F0E7}" type="slidenum">
              <a:rPr lang="en-IN" smtClean="0"/>
              <a:t>‹#›</a:t>
            </a:fld>
            <a:endParaRPr lang="en-IN"/>
          </a:p>
        </p:txBody>
      </p:sp>
    </p:spTree>
    <p:extLst>
      <p:ext uri="{BB962C8B-B14F-4D97-AF65-F5344CB8AC3E}">
        <p14:creationId xmlns:p14="http://schemas.microsoft.com/office/powerpoint/2010/main" val="8087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DF01C0D-94D3-416D-8922-D56D23B36837}" type="datetimeFigureOut">
              <a:rPr lang="en-IN" smtClean="0"/>
              <a:t>04-12-2023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43311E1-C813-427F-87D8-FD3F3229F0E7}" type="slidenum">
              <a:rPr lang="en-IN" smtClean="0"/>
              <a:t>‹#›</a:t>
            </a:fld>
            <a:endParaRPr lang="en-IN"/>
          </a:p>
        </p:txBody>
      </p:sp>
    </p:spTree>
    <p:extLst>
      <p:ext uri="{BB962C8B-B14F-4D97-AF65-F5344CB8AC3E}">
        <p14:creationId xmlns:p14="http://schemas.microsoft.com/office/powerpoint/2010/main" val="2220702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F01C0D-94D3-416D-8922-D56D23B36837}"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3311E1-C813-427F-87D8-FD3F3229F0E7}" type="slidenum">
              <a:rPr lang="en-IN" smtClean="0"/>
              <a:t>‹#›</a:t>
            </a:fld>
            <a:endParaRPr lang="en-IN"/>
          </a:p>
        </p:txBody>
      </p:sp>
    </p:spTree>
    <p:extLst>
      <p:ext uri="{BB962C8B-B14F-4D97-AF65-F5344CB8AC3E}">
        <p14:creationId xmlns:p14="http://schemas.microsoft.com/office/powerpoint/2010/main" val="4245816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DF01C0D-94D3-416D-8922-D56D23B36837}" type="datetimeFigureOut">
              <a:rPr lang="en-IN" smtClean="0"/>
              <a:t>04-12-2023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43311E1-C813-427F-87D8-FD3F3229F0E7}" type="slidenum">
              <a:rPr lang="en-IN" smtClean="0"/>
              <a:t>‹#›</a:t>
            </a:fld>
            <a:endParaRPr lang="en-IN"/>
          </a:p>
        </p:txBody>
      </p:sp>
    </p:spTree>
    <p:extLst>
      <p:ext uri="{BB962C8B-B14F-4D97-AF65-F5344CB8AC3E}">
        <p14:creationId xmlns:p14="http://schemas.microsoft.com/office/powerpoint/2010/main" val="271905467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D7C1-5AE8-3AB3-63EA-8FFE04ED2326}"/>
              </a:ext>
            </a:extLst>
          </p:cNvPr>
          <p:cNvSpPr>
            <a:spLocks noGrp="1"/>
          </p:cNvSpPr>
          <p:nvPr>
            <p:ph type="ctrTitle"/>
          </p:nvPr>
        </p:nvSpPr>
        <p:spPr>
          <a:xfrm>
            <a:off x="1524000" y="499533"/>
            <a:ext cx="9144000" cy="1100667"/>
          </a:xfrm>
        </p:spPr>
        <p:txBody>
          <a:bodyPr>
            <a:normAutofit fontScale="90000"/>
          </a:bodyPr>
          <a:lstStyle/>
          <a:p>
            <a:r>
              <a:rPr lang="en-IN" dirty="0"/>
              <a:t>E- Commerce</a:t>
            </a:r>
          </a:p>
        </p:txBody>
      </p:sp>
      <p:sp>
        <p:nvSpPr>
          <p:cNvPr id="3" name="Subtitle 2">
            <a:extLst>
              <a:ext uri="{FF2B5EF4-FFF2-40B4-BE49-F238E27FC236}">
                <a16:creationId xmlns:a16="http://schemas.microsoft.com/office/drawing/2014/main" id="{0D58CE07-E064-7F3E-808F-CB656CB0C146}"/>
              </a:ext>
            </a:extLst>
          </p:cNvPr>
          <p:cNvSpPr>
            <a:spLocks noGrp="1"/>
          </p:cNvSpPr>
          <p:nvPr>
            <p:ph type="subTitle" idx="1"/>
          </p:nvPr>
        </p:nvSpPr>
        <p:spPr>
          <a:xfrm>
            <a:off x="1524000" y="2006599"/>
            <a:ext cx="9144000" cy="4436533"/>
          </a:xfrm>
        </p:spPr>
        <p:txBody>
          <a:bodyPr>
            <a:normAutofit lnSpcReduction="10000"/>
          </a:bodyPr>
          <a:lstStyle/>
          <a:p>
            <a:pPr algn="l"/>
            <a:r>
              <a:rPr lang="en-IN" dirty="0"/>
              <a:t>Participants-</a:t>
            </a:r>
          </a:p>
          <a:p>
            <a:pPr marL="457200" indent="-457200" algn="l">
              <a:buFont typeface="+mj-lt"/>
              <a:buAutoNum type="arabicPeriod"/>
            </a:pPr>
            <a:r>
              <a:rPr lang="en-IN" sz="1700" dirty="0"/>
              <a:t>Piyush Varshney -2115000710</a:t>
            </a:r>
          </a:p>
          <a:p>
            <a:pPr marL="457200" indent="-457200" algn="l">
              <a:buFont typeface="+mj-lt"/>
              <a:buAutoNum type="arabicPeriod"/>
            </a:pPr>
            <a:r>
              <a:rPr lang="en-IN" sz="1700" dirty="0"/>
              <a:t>Prakhar Mittal -2115000732</a:t>
            </a:r>
          </a:p>
          <a:p>
            <a:pPr marL="457200" indent="-457200" algn="l">
              <a:buFont typeface="+mj-lt"/>
              <a:buAutoNum type="arabicPeriod"/>
            </a:pPr>
            <a:r>
              <a:rPr lang="en-IN" sz="1700" dirty="0"/>
              <a:t>Shantanu Singh -211500934</a:t>
            </a:r>
          </a:p>
          <a:p>
            <a:pPr marL="457200" indent="-457200" algn="l">
              <a:buFont typeface="+mj-lt"/>
              <a:buAutoNum type="arabicPeriod"/>
            </a:pPr>
            <a:r>
              <a:rPr lang="en-IN" sz="1700" dirty="0"/>
              <a:t>Harsh Sharma -2115000445</a:t>
            </a:r>
          </a:p>
          <a:p>
            <a:pPr algn="l"/>
            <a:endParaRPr lang="en-IN" sz="1700" dirty="0"/>
          </a:p>
          <a:p>
            <a:pPr algn="l"/>
            <a:endParaRPr lang="en-IN" sz="1700" dirty="0"/>
          </a:p>
          <a:p>
            <a:r>
              <a:rPr lang="en-IN" sz="4800" dirty="0"/>
              <a:t>GLA University , Mathura</a:t>
            </a:r>
          </a:p>
          <a:p>
            <a:r>
              <a:rPr lang="en-IN" sz="3000" dirty="0"/>
              <a:t>Computer Engineering And Application</a:t>
            </a:r>
          </a:p>
          <a:p>
            <a:r>
              <a:rPr lang="en-IN" dirty="0"/>
              <a:t>29 Nov. 2023</a:t>
            </a:r>
          </a:p>
          <a:p>
            <a:endParaRPr lang="en-IN" b="1" dirty="0"/>
          </a:p>
        </p:txBody>
      </p:sp>
    </p:spTree>
    <p:extLst>
      <p:ext uri="{BB962C8B-B14F-4D97-AF65-F5344CB8AC3E}">
        <p14:creationId xmlns:p14="http://schemas.microsoft.com/office/powerpoint/2010/main" val="3153928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82D5F-FE64-CBB3-5398-1E44DBAD07FE}"/>
              </a:ext>
            </a:extLst>
          </p:cNvPr>
          <p:cNvSpPr>
            <a:spLocks noGrp="1"/>
          </p:cNvSpPr>
          <p:nvPr>
            <p:ph type="title"/>
          </p:nvPr>
        </p:nvSpPr>
        <p:spPr/>
        <p:txBody>
          <a:bodyPr/>
          <a:lstStyle/>
          <a:p>
            <a:pPr algn="ctr"/>
            <a:r>
              <a:rPr lang="en-IN" b="1" dirty="0"/>
              <a:t>Features</a:t>
            </a:r>
          </a:p>
        </p:txBody>
      </p:sp>
      <p:sp>
        <p:nvSpPr>
          <p:cNvPr id="3" name="Content Placeholder 2">
            <a:extLst>
              <a:ext uri="{FF2B5EF4-FFF2-40B4-BE49-F238E27FC236}">
                <a16:creationId xmlns:a16="http://schemas.microsoft.com/office/drawing/2014/main" id="{D18498C1-80EB-E0FD-4C71-0655241DD82B}"/>
              </a:ext>
            </a:extLst>
          </p:cNvPr>
          <p:cNvSpPr>
            <a:spLocks noGrp="1"/>
          </p:cNvSpPr>
          <p:nvPr>
            <p:ph idx="1"/>
          </p:nvPr>
        </p:nvSpPr>
        <p:spPr/>
        <p:txBody>
          <a:bodyPr>
            <a:normAutofit lnSpcReduction="10000"/>
          </a:bodyPr>
          <a:lstStyle/>
          <a:p>
            <a:r>
              <a:rPr lang="en-US" sz="2400" dirty="0"/>
              <a:t>User Authentication and Profiles: Enable users to create accounts, log in securely, and manage their profiles, including order history, saved addresses, and payment information.</a:t>
            </a:r>
          </a:p>
          <a:p>
            <a:r>
              <a:rPr lang="en-US" sz="2400" dirty="0"/>
              <a:t>Shopping Cart and Checkout: Allow users to add/remove items to/from their cart, review their cart contents, and proceed to a secure checkout process with multiple payment options.</a:t>
            </a:r>
          </a:p>
          <a:p>
            <a:r>
              <a:rPr lang="en-US" sz="2400" dirty="0"/>
              <a:t>Product Catalog: Display a comprehensive catalog of products with categories, filters, and search functionalities for easy navigation and exploration.</a:t>
            </a:r>
            <a:endParaRPr lang="en-IN" sz="2400" dirty="0"/>
          </a:p>
        </p:txBody>
      </p:sp>
    </p:spTree>
    <p:extLst>
      <p:ext uri="{BB962C8B-B14F-4D97-AF65-F5344CB8AC3E}">
        <p14:creationId xmlns:p14="http://schemas.microsoft.com/office/powerpoint/2010/main" val="2911747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E86BB-A73A-5687-51CB-AB158DE4D2BB}"/>
              </a:ext>
            </a:extLst>
          </p:cNvPr>
          <p:cNvSpPr>
            <a:spLocks noGrp="1"/>
          </p:cNvSpPr>
          <p:nvPr>
            <p:ph type="title"/>
          </p:nvPr>
        </p:nvSpPr>
        <p:spPr/>
        <p:txBody>
          <a:bodyPr/>
          <a:lstStyle/>
          <a:p>
            <a:pPr algn="ctr"/>
            <a:r>
              <a:rPr lang="en-IN" b="1" dirty="0"/>
              <a:t>Results</a:t>
            </a:r>
          </a:p>
        </p:txBody>
      </p:sp>
      <p:pic>
        <p:nvPicPr>
          <p:cNvPr id="13" name="Content Placeholder 12">
            <a:extLst>
              <a:ext uri="{FF2B5EF4-FFF2-40B4-BE49-F238E27FC236}">
                <a16:creationId xmlns:a16="http://schemas.microsoft.com/office/drawing/2014/main" id="{8C55FB5F-FF05-B155-137E-7EA0A80E75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1383" y="1152983"/>
            <a:ext cx="5054506" cy="2843159"/>
          </a:xfrm>
        </p:spPr>
      </p:pic>
      <p:pic>
        <p:nvPicPr>
          <p:cNvPr id="15" name="Picture 14">
            <a:extLst>
              <a:ext uri="{FF2B5EF4-FFF2-40B4-BE49-F238E27FC236}">
                <a16:creationId xmlns:a16="http://schemas.microsoft.com/office/drawing/2014/main" id="{C682C0C9-21CA-5547-BDB9-7F7387C8D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65" y="1221785"/>
            <a:ext cx="5467878" cy="2774357"/>
          </a:xfrm>
          <a:prstGeom prst="rect">
            <a:avLst/>
          </a:prstGeom>
        </p:spPr>
      </p:pic>
      <p:pic>
        <p:nvPicPr>
          <p:cNvPr id="17" name="Picture 16">
            <a:extLst>
              <a:ext uri="{FF2B5EF4-FFF2-40B4-BE49-F238E27FC236}">
                <a16:creationId xmlns:a16="http://schemas.microsoft.com/office/drawing/2014/main" id="{5A7084F4-34B8-B5FA-A142-EB2BF81D68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1153" y="4061013"/>
            <a:ext cx="6096000" cy="2711614"/>
          </a:xfrm>
          <a:prstGeom prst="rect">
            <a:avLst/>
          </a:prstGeom>
        </p:spPr>
      </p:pic>
    </p:spTree>
    <p:extLst>
      <p:ext uri="{BB962C8B-B14F-4D97-AF65-F5344CB8AC3E}">
        <p14:creationId xmlns:p14="http://schemas.microsoft.com/office/powerpoint/2010/main" val="200098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32CA-7E51-95E2-06CE-55EC4A1852E6}"/>
              </a:ext>
            </a:extLst>
          </p:cNvPr>
          <p:cNvSpPr>
            <a:spLocks noGrp="1"/>
          </p:cNvSpPr>
          <p:nvPr>
            <p:ph type="title"/>
          </p:nvPr>
        </p:nvSpPr>
        <p:spPr/>
        <p:txBody>
          <a:bodyPr/>
          <a:lstStyle/>
          <a:p>
            <a:pPr algn="ctr"/>
            <a:r>
              <a:rPr lang="en" sz="4400" dirty="0">
                <a:solidFill>
                  <a:schemeClr val="tx1"/>
                </a:solidFill>
                <a:latin typeface="Roboto"/>
                <a:ea typeface="Roboto"/>
                <a:cs typeface="Roboto"/>
                <a:sym typeface="Roboto"/>
              </a:rPr>
              <a:t>Challenges Faced</a:t>
            </a:r>
            <a:endParaRPr lang="en-IN" dirty="0">
              <a:solidFill>
                <a:schemeClr val="tx1"/>
              </a:solidFill>
            </a:endParaRPr>
          </a:p>
        </p:txBody>
      </p:sp>
      <p:sp>
        <p:nvSpPr>
          <p:cNvPr id="3" name="Content Placeholder 2">
            <a:extLst>
              <a:ext uri="{FF2B5EF4-FFF2-40B4-BE49-F238E27FC236}">
                <a16:creationId xmlns:a16="http://schemas.microsoft.com/office/drawing/2014/main" id="{57B6A357-086D-C576-E16F-673543AC412A}"/>
              </a:ext>
            </a:extLst>
          </p:cNvPr>
          <p:cNvSpPr>
            <a:spLocks noGrp="1"/>
          </p:cNvSpPr>
          <p:nvPr>
            <p:ph idx="1"/>
          </p:nvPr>
        </p:nvSpPr>
        <p:spPr>
          <a:xfrm>
            <a:off x="838200" y="1825625"/>
            <a:ext cx="10515600" cy="4964642"/>
          </a:xfrm>
        </p:spPr>
        <p:txBody>
          <a:bodyPr>
            <a:normAutofit/>
          </a:bodyPr>
          <a:lstStyle/>
          <a:p>
            <a:r>
              <a:rPr lang="en-US" sz="2000" dirty="0"/>
              <a:t>User Experience Optimization: Balancing a visually appealing interface with fast load times and intuitive navigation to enhance user experience.</a:t>
            </a:r>
          </a:p>
          <a:p>
            <a:endParaRPr lang="en-US" sz="2000" dirty="0"/>
          </a:p>
          <a:p>
            <a:r>
              <a:rPr lang="en-US" sz="2400" b="1" dirty="0"/>
              <a:t>Solutions</a:t>
            </a:r>
          </a:p>
          <a:p>
            <a:r>
              <a:rPr lang="en-US" sz="2000" dirty="0"/>
              <a:t>User Experience Improvement: Conducted usability tests, gathered user feedback, and iteratively improved the UI/UX design based on user preferences and behavior.</a:t>
            </a:r>
            <a:endParaRPr lang="en-IN" sz="2000" dirty="0"/>
          </a:p>
        </p:txBody>
      </p:sp>
    </p:spTree>
    <p:extLst>
      <p:ext uri="{BB962C8B-B14F-4D97-AF65-F5344CB8AC3E}">
        <p14:creationId xmlns:p14="http://schemas.microsoft.com/office/powerpoint/2010/main" val="226109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8DA3E-A034-4B62-7781-D37D87573D77}"/>
              </a:ext>
            </a:extLst>
          </p:cNvPr>
          <p:cNvSpPr>
            <a:spLocks noGrp="1"/>
          </p:cNvSpPr>
          <p:nvPr>
            <p:ph type="title"/>
          </p:nvPr>
        </p:nvSpPr>
        <p:spPr/>
        <p:txBody>
          <a:bodyPr/>
          <a:lstStyle/>
          <a:p>
            <a:pPr algn="ctr"/>
            <a:r>
              <a:rPr lang="en" sz="4400" b="1" dirty="0">
                <a:solidFill>
                  <a:schemeClr val="tx1"/>
                </a:solidFill>
                <a:latin typeface="Roboto"/>
                <a:ea typeface="Roboto"/>
                <a:cs typeface="Roboto"/>
                <a:sym typeface="Roboto"/>
              </a:rPr>
              <a:t>Future Work</a:t>
            </a:r>
            <a:endParaRPr lang="en-IN" b="1" dirty="0">
              <a:solidFill>
                <a:schemeClr val="tx1"/>
              </a:solidFill>
            </a:endParaRPr>
          </a:p>
        </p:txBody>
      </p:sp>
      <p:sp>
        <p:nvSpPr>
          <p:cNvPr id="3" name="Content Placeholder 2">
            <a:extLst>
              <a:ext uri="{FF2B5EF4-FFF2-40B4-BE49-F238E27FC236}">
                <a16:creationId xmlns:a16="http://schemas.microsoft.com/office/drawing/2014/main" id="{B6DE22E8-067F-EF74-1F35-B2DD162EBA2F}"/>
              </a:ext>
            </a:extLst>
          </p:cNvPr>
          <p:cNvSpPr>
            <a:spLocks noGrp="1"/>
          </p:cNvSpPr>
          <p:nvPr>
            <p:ph idx="1"/>
          </p:nvPr>
        </p:nvSpPr>
        <p:spPr/>
        <p:txBody>
          <a:bodyPr>
            <a:normAutofit/>
          </a:bodyPr>
          <a:lstStyle/>
          <a:p>
            <a:r>
              <a:rPr lang="en-US" sz="1800" dirty="0"/>
              <a:t>Enhanced Personalization: Implement more advanced recommendation algorithms based on machine learning to offer even more accurate and personalized product suggestions.</a:t>
            </a:r>
          </a:p>
          <a:p>
            <a:r>
              <a:rPr lang="en-US" sz="1800" dirty="0"/>
              <a:t>Expansion of Product Range: Continuously onboard new vendors or expand product categories to provide a wider range of choices to users.</a:t>
            </a:r>
          </a:p>
          <a:p>
            <a:r>
              <a:rPr lang="en-US" sz="1800" dirty="0"/>
              <a:t>Localization and Global Expansion: Offer multi-language support and consider expanding operations to reach international markets, addressing diverse customer needs.</a:t>
            </a:r>
          </a:p>
          <a:p>
            <a:r>
              <a:rPr lang="en-US" sz="1800" dirty="0"/>
              <a:t>Mobile App Development: Develop dedicated mobile applications for iOS and Android platforms to provide a seamless shopping experience on mobile devices.</a:t>
            </a:r>
            <a:endParaRPr lang="en-IN" sz="1800" dirty="0"/>
          </a:p>
        </p:txBody>
      </p:sp>
    </p:spTree>
    <p:extLst>
      <p:ext uri="{BB962C8B-B14F-4D97-AF65-F5344CB8AC3E}">
        <p14:creationId xmlns:p14="http://schemas.microsoft.com/office/powerpoint/2010/main" val="3605695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1D8C0-437E-6CF3-181E-D75F47ED1995}"/>
              </a:ext>
            </a:extLst>
          </p:cNvPr>
          <p:cNvSpPr>
            <a:spLocks noGrp="1"/>
          </p:cNvSpPr>
          <p:nvPr>
            <p:ph type="title"/>
          </p:nvPr>
        </p:nvSpPr>
        <p:spPr/>
        <p:txBody>
          <a:bodyPr/>
          <a:lstStyle/>
          <a:p>
            <a:pPr algn="ctr"/>
            <a:r>
              <a:rPr lang="en-IN" b="1" dirty="0"/>
              <a:t>Conclusions</a:t>
            </a:r>
          </a:p>
        </p:txBody>
      </p:sp>
      <p:sp>
        <p:nvSpPr>
          <p:cNvPr id="3" name="Content Placeholder 2">
            <a:extLst>
              <a:ext uri="{FF2B5EF4-FFF2-40B4-BE49-F238E27FC236}">
                <a16:creationId xmlns:a16="http://schemas.microsoft.com/office/drawing/2014/main" id="{DB0473C8-19E3-B523-75FC-D12F4504ECBA}"/>
              </a:ext>
            </a:extLst>
          </p:cNvPr>
          <p:cNvSpPr>
            <a:spLocks noGrp="1"/>
          </p:cNvSpPr>
          <p:nvPr>
            <p:ph idx="1"/>
          </p:nvPr>
        </p:nvSpPr>
        <p:spPr/>
        <p:txBody>
          <a:bodyPr>
            <a:normAutofit lnSpcReduction="10000"/>
          </a:bodyPr>
          <a:lstStyle/>
          <a:p>
            <a:r>
              <a:rPr lang="en-US" sz="2000" dirty="0"/>
              <a:t>In summary, our e-commerce project aimed to revolutionize online shopping by offering a comprehensive platform that addressed several challenges:</a:t>
            </a:r>
          </a:p>
          <a:p>
            <a:r>
              <a:rPr lang="en-US" sz="2000" dirty="0"/>
              <a:t>We identified limitations in traditional shopping experiences: limited product accessibility, time constraints, and a lack of personalization.</a:t>
            </a:r>
          </a:p>
          <a:p>
            <a:r>
              <a:rPr lang="en-US" sz="2000" dirty="0"/>
              <a:t>The project focused on delivering key features like a user-friendly interface, personalized recommendations, and secure payment gateways.</a:t>
            </a:r>
          </a:p>
          <a:p>
            <a:r>
              <a:rPr lang="en-US" sz="2000" dirty="0"/>
              <a:t>Challenges such as user experience optimization were encountered and overcome through strategic solutions.</a:t>
            </a:r>
          </a:p>
          <a:p>
            <a:r>
              <a:rPr lang="en-US" sz="2000" dirty="0"/>
              <a:t>Results showcased remarkable growth in user engagement, and positive customer satisfaction.</a:t>
            </a:r>
            <a:endParaRPr lang="en-IN" sz="2000" dirty="0"/>
          </a:p>
        </p:txBody>
      </p:sp>
    </p:spTree>
    <p:extLst>
      <p:ext uri="{BB962C8B-B14F-4D97-AF65-F5344CB8AC3E}">
        <p14:creationId xmlns:p14="http://schemas.microsoft.com/office/powerpoint/2010/main" val="2937732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DEAB-B87B-E493-90BE-E20B16DF218F}"/>
              </a:ext>
            </a:extLst>
          </p:cNvPr>
          <p:cNvSpPr>
            <a:spLocks noGrp="1"/>
          </p:cNvSpPr>
          <p:nvPr>
            <p:ph type="title"/>
          </p:nvPr>
        </p:nvSpPr>
        <p:spPr/>
        <p:txBody>
          <a:bodyPr/>
          <a:lstStyle/>
          <a:p>
            <a:pPr algn="ctr"/>
            <a:r>
              <a:rPr lang="en-IN" b="1" dirty="0"/>
              <a:t>Acknowledgement</a:t>
            </a:r>
          </a:p>
        </p:txBody>
      </p:sp>
      <p:sp>
        <p:nvSpPr>
          <p:cNvPr id="3" name="Content Placeholder 2">
            <a:extLst>
              <a:ext uri="{FF2B5EF4-FFF2-40B4-BE49-F238E27FC236}">
                <a16:creationId xmlns:a16="http://schemas.microsoft.com/office/drawing/2014/main" id="{64986437-9D77-76FC-D00F-0296EDD7ABE7}"/>
              </a:ext>
            </a:extLst>
          </p:cNvPr>
          <p:cNvSpPr>
            <a:spLocks noGrp="1"/>
          </p:cNvSpPr>
          <p:nvPr>
            <p:ph idx="1"/>
          </p:nvPr>
        </p:nvSpPr>
        <p:spPr/>
        <p:txBody>
          <a:bodyPr>
            <a:normAutofit/>
          </a:bodyPr>
          <a:lstStyle/>
          <a:p>
            <a:r>
              <a:rPr lang="en-US" sz="2400" dirty="0"/>
              <a:t>We extend our heartfelt gratitude to several individuals and groups whose support and expertise were instrumental in the successful completion of this e-commerce project.</a:t>
            </a:r>
          </a:p>
          <a:p>
            <a:r>
              <a:rPr lang="en-US" sz="2400" dirty="0"/>
              <a:t>Academic Advisors and Professors: We are immensely grateful for the guidance, wisdom, and encouragement provided by Mr. Sanjay Madaan. His mentorship and valuable insights were invaluable throughout the project's development.</a:t>
            </a:r>
            <a:endParaRPr lang="en-IN" sz="2400" dirty="0"/>
          </a:p>
        </p:txBody>
      </p:sp>
    </p:spTree>
    <p:extLst>
      <p:ext uri="{BB962C8B-B14F-4D97-AF65-F5344CB8AC3E}">
        <p14:creationId xmlns:p14="http://schemas.microsoft.com/office/powerpoint/2010/main" val="825269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D778-3FF4-FD9A-DB91-F091EBE69C17}"/>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7B10C6F7-F52D-5F57-5F49-37CCB7E2E25C}"/>
              </a:ext>
            </a:extLst>
          </p:cNvPr>
          <p:cNvSpPr>
            <a:spLocks noGrp="1"/>
          </p:cNvSpPr>
          <p:nvPr>
            <p:ph idx="1"/>
          </p:nvPr>
        </p:nvSpPr>
        <p:spPr>
          <a:xfrm>
            <a:off x="838200" y="1825624"/>
            <a:ext cx="10515600" cy="4829175"/>
          </a:xfrm>
        </p:spPr>
        <p:txBody>
          <a:bodyPr>
            <a:normAutofit/>
          </a:bodyPr>
          <a:lstStyle/>
          <a:p>
            <a:r>
              <a:rPr lang="en-US" sz="1800" dirty="0"/>
              <a:t>This e-commerce project aims to create an online platform that offers a seamless shopping experience for users, providing a wide array of products across various categories. The platform aims to revolutionize the way people shop by leveraging technology to enhance convenience, choice, and overall customer satisfaction.</a:t>
            </a:r>
          </a:p>
          <a:p>
            <a:endParaRPr lang="en-US" sz="1800" dirty="0"/>
          </a:p>
          <a:p>
            <a:r>
              <a:rPr lang="en-US" sz="1800" dirty="0"/>
              <a:t>The motivation behind this project stems from the need to address several challenges in traditional shopping methods. These challenges include limited accessibility to diverse products, geographical constraints, time limitations, and the lack of personalized shopping experiences. </a:t>
            </a:r>
          </a:p>
          <a:p>
            <a:endParaRPr lang="en-US" sz="1800" dirty="0"/>
          </a:p>
          <a:p>
            <a:r>
              <a:rPr lang="en-US" sz="1800" dirty="0"/>
              <a:t>For users engaging with this e-commerce platform, they can expect a user-friendly interface that offers a vast selection of products from different vendors or brands. The platform will prioritize ease of navigation, secure transactions, and a personalized shopping journey.</a:t>
            </a:r>
          </a:p>
        </p:txBody>
      </p:sp>
    </p:spTree>
    <p:extLst>
      <p:ext uri="{BB962C8B-B14F-4D97-AF65-F5344CB8AC3E}">
        <p14:creationId xmlns:p14="http://schemas.microsoft.com/office/powerpoint/2010/main" val="345707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64997-BB3F-77A9-1112-6D2BE1DE8772}"/>
              </a:ext>
            </a:extLst>
          </p:cNvPr>
          <p:cNvSpPr>
            <a:spLocks noGrp="1"/>
          </p:cNvSpPr>
          <p:nvPr>
            <p:ph type="title"/>
          </p:nvPr>
        </p:nvSpPr>
        <p:spPr/>
        <p:txBody>
          <a:bodyPr>
            <a:normAutofit/>
          </a:bodyPr>
          <a:lstStyle/>
          <a:p>
            <a:pPr algn="ctr"/>
            <a:r>
              <a:rPr lang="en-IN" sz="5400" b="1" dirty="0"/>
              <a:t>Objective</a:t>
            </a:r>
          </a:p>
        </p:txBody>
      </p:sp>
      <p:sp>
        <p:nvSpPr>
          <p:cNvPr id="3" name="Content Placeholder 2">
            <a:extLst>
              <a:ext uri="{FF2B5EF4-FFF2-40B4-BE49-F238E27FC236}">
                <a16:creationId xmlns:a16="http://schemas.microsoft.com/office/drawing/2014/main" id="{B7A5A785-13D0-5F4B-C6BD-6A51BF7F6C9C}"/>
              </a:ext>
            </a:extLst>
          </p:cNvPr>
          <p:cNvSpPr>
            <a:spLocks noGrp="1"/>
          </p:cNvSpPr>
          <p:nvPr>
            <p:ph idx="1"/>
          </p:nvPr>
        </p:nvSpPr>
        <p:spPr>
          <a:xfrm>
            <a:off x="838200" y="1825625"/>
            <a:ext cx="10515600" cy="4667250"/>
          </a:xfrm>
        </p:spPr>
        <p:txBody>
          <a:bodyPr>
            <a:normAutofit/>
          </a:bodyPr>
          <a:lstStyle/>
          <a:p>
            <a:r>
              <a:rPr lang="en-IN" sz="2000" dirty="0"/>
              <a:t>Develop a user-friendly and intuitive e-commerce platform . Create a robust backend system for inventory management, order processing, and customer data . Implement secure payment gateways for safe transactions . Integrate personalized recommendation algorithms based on user behaviour </a:t>
            </a:r>
          </a:p>
          <a:p>
            <a:endParaRPr lang="en-IN" dirty="0"/>
          </a:p>
          <a:p>
            <a:r>
              <a:rPr lang="en-US" sz="2000" dirty="0"/>
              <a:t>Enhance the user shopping experience by providing a wide range of products with easy navigation . Offer a secure and reliable platform for online transactions, building trust among users . Personalize the shopping journey to increase user engagement and satisfaction . Enable vendors to efficiently manage their inventories and orders</a:t>
            </a:r>
            <a:endParaRPr lang="en-IN" sz="2000" dirty="0"/>
          </a:p>
        </p:txBody>
      </p:sp>
    </p:spTree>
    <p:extLst>
      <p:ext uri="{BB962C8B-B14F-4D97-AF65-F5344CB8AC3E}">
        <p14:creationId xmlns:p14="http://schemas.microsoft.com/office/powerpoint/2010/main" val="2029596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0525A-3C5F-3128-3CD3-CA596A52DE48}"/>
              </a:ext>
            </a:extLst>
          </p:cNvPr>
          <p:cNvSpPr>
            <a:spLocks noGrp="1"/>
          </p:cNvSpPr>
          <p:nvPr>
            <p:ph type="title"/>
          </p:nvPr>
        </p:nvSpPr>
        <p:spPr/>
        <p:txBody>
          <a:bodyPr/>
          <a:lstStyle/>
          <a:p>
            <a:pPr algn="ctr"/>
            <a:r>
              <a:rPr lang="en-IN" b="1" dirty="0"/>
              <a:t>Problem Statement</a:t>
            </a:r>
          </a:p>
        </p:txBody>
      </p:sp>
      <p:sp>
        <p:nvSpPr>
          <p:cNvPr id="3" name="Content Placeholder 2">
            <a:extLst>
              <a:ext uri="{FF2B5EF4-FFF2-40B4-BE49-F238E27FC236}">
                <a16:creationId xmlns:a16="http://schemas.microsoft.com/office/drawing/2014/main" id="{49018122-D062-0569-45A4-8A131B8CFD39}"/>
              </a:ext>
            </a:extLst>
          </p:cNvPr>
          <p:cNvSpPr>
            <a:spLocks noGrp="1"/>
          </p:cNvSpPr>
          <p:nvPr>
            <p:ph idx="1"/>
          </p:nvPr>
        </p:nvSpPr>
        <p:spPr/>
        <p:txBody>
          <a:bodyPr>
            <a:normAutofit/>
          </a:bodyPr>
          <a:lstStyle/>
          <a:p>
            <a:r>
              <a:rPr lang="en-US" sz="1800" dirty="0"/>
              <a:t>The problem revolves around the limitations and challenges faced in traditional shopping methods: Limited Accessibility to Diverse Products: Brick-and-mortar stores often have finite space, restricting the variety of products available for consumers, especially niche or specialized items. </a:t>
            </a:r>
          </a:p>
          <a:p>
            <a:r>
              <a:rPr lang="en-US" sz="1800" dirty="0"/>
              <a:t>Lack of Personalized Shopping Experience: Traditional shopping fails to provide tailored recommendations or personalized experiences based on individual preferences and buying behavior.</a:t>
            </a:r>
          </a:p>
          <a:p>
            <a:r>
              <a:rPr lang="en-US" sz="1800" dirty="0"/>
              <a:t>Addressing these problems in the e-commerce domain is crucial for several reasons: Personalization for Improved User Experience: Tailoring recommendations and providing a personalized shopping journey enhances user satisfaction and increases the likelihood of repeat purchases, fostering customer loyalty.</a:t>
            </a:r>
            <a:endParaRPr lang="en-IN" sz="1800" dirty="0"/>
          </a:p>
        </p:txBody>
      </p:sp>
    </p:spTree>
    <p:extLst>
      <p:ext uri="{BB962C8B-B14F-4D97-AF65-F5344CB8AC3E}">
        <p14:creationId xmlns:p14="http://schemas.microsoft.com/office/powerpoint/2010/main" val="2012980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4BB4A-9499-B4CA-68CC-396EEBAB404F}"/>
              </a:ext>
            </a:extLst>
          </p:cNvPr>
          <p:cNvSpPr>
            <a:spLocks noGrp="1"/>
          </p:cNvSpPr>
          <p:nvPr>
            <p:ph type="title"/>
          </p:nvPr>
        </p:nvSpPr>
        <p:spPr/>
        <p:txBody>
          <a:bodyPr/>
          <a:lstStyle/>
          <a:p>
            <a:pPr algn="ctr"/>
            <a:r>
              <a:rPr lang="en-IN" b="1" dirty="0"/>
              <a:t>Methodology</a:t>
            </a:r>
          </a:p>
        </p:txBody>
      </p:sp>
      <p:sp>
        <p:nvSpPr>
          <p:cNvPr id="3" name="Content Placeholder 2">
            <a:extLst>
              <a:ext uri="{FF2B5EF4-FFF2-40B4-BE49-F238E27FC236}">
                <a16:creationId xmlns:a16="http://schemas.microsoft.com/office/drawing/2014/main" id="{7402DC07-0DED-4A4C-A18D-CBDCA10938B9}"/>
              </a:ext>
            </a:extLst>
          </p:cNvPr>
          <p:cNvSpPr>
            <a:spLocks noGrp="1"/>
          </p:cNvSpPr>
          <p:nvPr>
            <p:ph idx="1"/>
          </p:nvPr>
        </p:nvSpPr>
        <p:spPr/>
        <p:txBody>
          <a:bodyPr>
            <a:normAutofit fontScale="92500" lnSpcReduction="10000"/>
          </a:bodyPr>
          <a:lstStyle/>
          <a:p>
            <a:r>
              <a:rPr lang="en-US" sz="2000" dirty="0"/>
              <a:t>Platform Development Strategy: Detail the steps taken to develop the e-commerce platform, including initial planning, design, development, and testing phases.</a:t>
            </a:r>
          </a:p>
          <a:p>
            <a:r>
              <a:rPr lang="en-US" sz="2000" dirty="0"/>
              <a:t>User-Centric Approach: Emphasize the focus on user experience and satisfaction throughout the platform's development, ensuring it meets the needs and preferences of the target audience.</a:t>
            </a:r>
          </a:p>
          <a:p>
            <a:r>
              <a:rPr lang="en-US" sz="2000" dirty="0"/>
              <a:t>Iterative Development: Discuss an iterative approach to development, where feedback loops from users and stakeholders were integrated to refine and improve the platform continuously .</a:t>
            </a:r>
          </a:p>
          <a:p>
            <a:r>
              <a:rPr lang="en-US" sz="2000" dirty="0"/>
              <a:t>Agile Methodology: If applicable, mention the use of Agile methodologies like Scrum or Kanban, highlighting how they facilitated efficient development, faster iterations, and adaptability to changing requirements.</a:t>
            </a:r>
          </a:p>
          <a:p>
            <a:pPr marL="0" indent="0">
              <a:buNone/>
            </a:pPr>
            <a:endParaRPr lang="en-US" sz="1600" dirty="0"/>
          </a:p>
          <a:p>
            <a:pPr marL="0" indent="0">
              <a:buNone/>
            </a:pPr>
            <a:endParaRPr lang="en-IN" sz="1600" dirty="0"/>
          </a:p>
        </p:txBody>
      </p:sp>
    </p:spTree>
    <p:extLst>
      <p:ext uri="{BB962C8B-B14F-4D97-AF65-F5344CB8AC3E}">
        <p14:creationId xmlns:p14="http://schemas.microsoft.com/office/powerpoint/2010/main" val="4070241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3977B-E9B8-77C2-726A-D5269023D03E}"/>
              </a:ext>
            </a:extLst>
          </p:cNvPr>
          <p:cNvSpPr>
            <a:spLocks noGrp="1"/>
          </p:cNvSpPr>
          <p:nvPr>
            <p:ph type="title"/>
          </p:nvPr>
        </p:nvSpPr>
        <p:spPr>
          <a:xfrm>
            <a:off x="781577" y="461184"/>
            <a:ext cx="9404723" cy="1400530"/>
          </a:xfrm>
        </p:spPr>
        <p:txBody>
          <a:bodyPr>
            <a:normAutofit/>
          </a:bodyPr>
          <a:lstStyle/>
          <a:p>
            <a:r>
              <a:rPr lang="en-IN" sz="2800" dirty="0">
                <a:solidFill>
                  <a:schemeClr val="tx1"/>
                </a:solidFill>
                <a:latin typeface="Roboto"/>
                <a:ea typeface="Roboto"/>
                <a:cs typeface="Roboto"/>
                <a:sym typeface="Roboto"/>
              </a:rPr>
              <a:t>Algorithms, techniques, tools, languages used</a:t>
            </a:r>
            <a:br>
              <a:rPr lang="en-IN" sz="2800" dirty="0">
                <a:solidFill>
                  <a:srgbClr val="000000"/>
                </a:solidFill>
                <a:latin typeface="Roboto"/>
                <a:ea typeface="Roboto"/>
                <a:cs typeface="Roboto"/>
                <a:sym typeface="Roboto"/>
              </a:rPr>
            </a:br>
            <a:endParaRPr lang="en-IN" sz="2800" dirty="0"/>
          </a:p>
        </p:txBody>
      </p:sp>
      <p:sp>
        <p:nvSpPr>
          <p:cNvPr id="3" name="Content Placeholder 2">
            <a:extLst>
              <a:ext uri="{FF2B5EF4-FFF2-40B4-BE49-F238E27FC236}">
                <a16:creationId xmlns:a16="http://schemas.microsoft.com/office/drawing/2014/main" id="{5B8279A2-5898-89F7-0802-5AC70DB660A1}"/>
              </a:ext>
            </a:extLst>
          </p:cNvPr>
          <p:cNvSpPr>
            <a:spLocks noGrp="1"/>
          </p:cNvSpPr>
          <p:nvPr>
            <p:ph idx="1"/>
          </p:nvPr>
        </p:nvSpPr>
        <p:spPr/>
        <p:txBody>
          <a:bodyPr>
            <a:normAutofit/>
          </a:bodyPr>
          <a:lstStyle/>
          <a:p>
            <a:r>
              <a:rPr lang="en-US" sz="2400" dirty="0"/>
              <a:t>Frontend Development: Frontend technologies are used, such as HTML, CSS, JavaScript, and frameworks like bootstrap .</a:t>
            </a:r>
          </a:p>
          <a:p>
            <a:r>
              <a:rPr lang="en-US" sz="2400" dirty="0"/>
              <a:t>Backend Development: Backend technologies and frameworks are utilized such as Node.js ,express, mongoose , </a:t>
            </a:r>
            <a:r>
              <a:rPr lang="en-US" sz="2400" dirty="0" err="1"/>
              <a:t>ejs</a:t>
            </a:r>
            <a:r>
              <a:rPr lang="en-US" sz="2400" dirty="0"/>
              <a:t>, passport along with database like MongoDB.</a:t>
            </a:r>
          </a:p>
          <a:p>
            <a:endParaRPr lang="en-IN" sz="2400" dirty="0"/>
          </a:p>
        </p:txBody>
      </p:sp>
    </p:spTree>
    <p:extLst>
      <p:ext uri="{BB962C8B-B14F-4D97-AF65-F5344CB8AC3E}">
        <p14:creationId xmlns:p14="http://schemas.microsoft.com/office/powerpoint/2010/main" val="832282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3A80E-8032-79E4-39A2-CAFF9BFC66D0}"/>
              </a:ext>
            </a:extLst>
          </p:cNvPr>
          <p:cNvSpPr>
            <a:spLocks noGrp="1"/>
          </p:cNvSpPr>
          <p:nvPr>
            <p:ph type="title"/>
          </p:nvPr>
        </p:nvSpPr>
        <p:spPr/>
        <p:txBody>
          <a:bodyPr/>
          <a:lstStyle/>
          <a:p>
            <a:pPr algn="ctr"/>
            <a:r>
              <a:rPr lang="en" sz="4400" dirty="0">
                <a:solidFill>
                  <a:schemeClr val="tx1"/>
                </a:solidFill>
                <a:latin typeface="Roboto"/>
                <a:ea typeface="Roboto"/>
                <a:cs typeface="Roboto"/>
                <a:sym typeface="Roboto"/>
              </a:rPr>
              <a:t>System Architecture</a:t>
            </a:r>
            <a:endParaRPr lang="en-IN" dirty="0">
              <a:solidFill>
                <a:schemeClr val="tx1"/>
              </a:solidFill>
            </a:endParaRPr>
          </a:p>
        </p:txBody>
      </p:sp>
      <p:sp>
        <p:nvSpPr>
          <p:cNvPr id="3" name="Content Placeholder 2">
            <a:extLst>
              <a:ext uri="{FF2B5EF4-FFF2-40B4-BE49-F238E27FC236}">
                <a16:creationId xmlns:a16="http://schemas.microsoft.com/office/drawing/2014/main" id="{D8AD1012-24D2-0AA6-4364-628ED463C17B}"/>
              </a:ext>
            </a:extLst>
          </p:cNvPr>
          <p:cNvSpPr>
            <a:spLocks noGrp="1"/>
          </p:cNvSpPr>
          <p:nvPr>
            <p:ph idx="1"/>
          </p:nvPr>
        </p:nvSpPr>
        <p:spPr/>
        <p:txBody>
          <a:bodyPr>
            <a:normAutofit fontScale="92500" lnSpcReduction="20000"/>
          </a:bodyPr>
          <a:lstStyle/>
          <a:p>
            <a:r>
              <a:rPr lang="en-US" sz="2000" dirty="0"/>
              <a:t>Client-Side (Frontend): The user interacts with the system through a web or mobile interface developed using HTML, CSS, and JavaScript. This layer focuses on presenting the catalog, facilitating searches, and enabling user interactions.</a:t>
            </a:r>
          </a:p>
          <a:p>
            <a:r>
              <a:rPr lang="en-US" sz="2000" dirty="0"/>
              <a:t>Server-Side (Backend): The backend comprises various components responsible for handling requests, processing data, and managing the system's logic.</a:t>
            </a:r>
          </a:p>
          <a:p>
            <a:r>
              <a:rPr lang="en-US" sz="2000" dirty="0"/>
              <a:t>Web Server: Manages incoming HTTP requests and responses, often utilizing technologies like Node.js.</a:t>
            </a:r>
          </a:p>
          <a:p>
            <a:r>
              <a:rPr lang="en-US" sz="2000" dirty="0"/>
              <a:t>Application Layer: Includes modules for user authentication, product management, cart functionality, and order processing. It interacts with the database and external services.</a:t>
            </a:r>
          </a:p>
          <a:p>
            <a:r>
              <a:rPr lang="en-US" sz="2000" dirty="0"/>
              <a:t>Database: Stores product information, user profiles, order details, and other relevant data using databases like MongoDB, or similar.</a:t>
            </a:r>
            <a:endParaRPr lang="en-IN" sz="2000" dirty="0"/>
          </a:p>
        </p:txBody>
      </p:sp>
    </p:spTree>
    <p:extLst>
      <p:ext uri="{BB962C8B-B14F-4D97-AF65-F5344CB8AC3E}">
        <p14:creationId xmlns:p14="http://schemas.microsoft.com/office/powerpoint/2010/main" val="2812254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9B386-F8E3-913C-9A82-ECD32BAF1AC4}"/>
              </a:ext>
            </a:extLst>
          </p:cNvPr>
          <p:cNvSpPr>
            <a:spLocks noGrp="1"/>
          </p:cNvSpPr>
          <p:nvPr>
            <p:ph type="title"/>
          </p:nvPr>
        </p:nvSpPr>
        <p:spPr/>
        <p:txBody>
          <a:bodyPr/>
          <a:lstStyle/>
          <a:p>
            <a:pPr algn="ctr"/>
            <a:r>
              <a:rPr lang="en" sz="4400" dirty="0">
                <a:solidFill>
                  <a:schemeClr val="tx1"/>
                </a:solidFill>
                <a:latin typeface="Roboto"/>
                <a:ea typeface="Roboto"/>
                <a:cs typeface="Roboto"/>
                <a:sym typeface="Roboto"/>
              </a:rPr>
              <a:t>Implementation</a:t>
            </a:r>
            <a:endParaRPr lang="en-IN" dirty="0">
              <a:solidFill>
                <a:schemeClr val="tx1"/>
              </a:solidFill>
            </a:endParaRPr>
          </a:p>
        </p:txBody>
      </p:sp>
      <p:sp>
        <p:nvSpPr>
          <p:cNvPr id="3" name="Content Placeholder 2">
            <a:extLst>
              <a:ext uri="{FF2B5EF4-FFF2-40B4-BE49-F238E27FC236}">
                <a16:creationId xmlns:a16="http://schemas.microsoft.com/office/drawing/2014/main" id="{522AE32B-BA1F-EB61-B2B8-D2F442DB1E27}"/>
              </a:ext>
            </a:extLst>
          </p:cNvPr>
          <p:cNvSpPr>
            <a:spLocks noGrp="1"/>
          </p:cNvSpPr>
          <p:nvPr>
            <p:ph idx="1"/>
          </p:nvPr>
        </p:nvSpPr>
        <p:spPr/>
        <p:txBody>
          <a:bodyPr>
            <a:normAutofit fontScale="85000" lnSpcReduction="20000"/>
          </a:bodyPr>
          <a:lstStyle/>
          <a:p>
            <a:r>
              <a:rPr lang="en-US" sz="2000" dirty="0"/>
              <a:t>Planning and Design Phase: Initially, the team outlined the project requirements, defined user stories, and created wireframes/mockups to visualize the user interface and functionalities.</a:t>
            </a:r>
          </a:p>
          <a:p>
            <a:r>
              <a:rPr lang="en-US" sz="2000" dirty="0"/>
              <a:t>Frontend Development: The frontend team began implementing the UI using HTML, CSS, and JavaScript . This phase involved creating product display pages, cart functionality, user authentication forms, and integrating responsive design principles for various devices.</a:t>
            </a:r>
          </a:p>
          <a:p>
            <a:r>
              <a:rPr lang="en-US" sz="2000" dirty="0"/>
              <a:t>Backend Development: Simultaneously, the backend team worked on developing the server-side logic using Node.js, Express.js, or other backend frameworks. They implemented APIs for user authentication, product retrieval, cart management, and order processing, ensuring scalability and security measures were in place.</a:t>
            </a:r>
          </a:p>
          <a:p>
            <a:r>
              <a:rPr lang="en-US" sz="2000" dirty="0"/>
              <a:t>Database Setup: The database team designed the database schema and set up database like MongoDB, ensuring efficient data storage, retrieval, and management. They focused on establishing relationships between entities for seamless data flow.</a:t>
            </a:r>
            <a:endParaRPr lang="en-IN" sz="2000" dirty="0"/>
          </a:p>
        </p:txBody>
      </p:sp>
    </p:spTree>
    <p:extLst>
      <p:ext uri="{BB962C8B-B14F-4D97-AF65-F5344CB8AC3E}">
        <p14:creationId xmlns:p14="http://schemas.microsoft.com/office/powerpoint/2010/main" val="288834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ECF94-BC14-A050-9012-9A2D10A2A870}"/>
              </a:ext>
            </a:extLst>
          </p:cNvPr>
          <p:cNvSpPr>
            <a:spLocks noGrp="1"/>
          </p:cNvSpPr>
          <p:nvPr>
            <p:ph type="title"/>
          </p:nvPr>
        </p:nvSpPr>
        <p:spPr/>
        <p:txBody>
          <a:bodyPr/>
          <a:lstStyle/>
          <a:p>
            <a:r>
              <a:rPr lang="en-IN" dirty="0"/>
              <a:t>Some source codes-</a:t>
            </a:r>
          </a:p>
        </p:txBody>
      </p:sp>
      <p:pic>
        <p:nvPicPr>
          <p:cNvPr id="5" name="Content Placeholder 4">
            <a:extLst>
              <a:ext uri="{FF2B5EF4-FFF2-40B4-BE49-F238E27FC236}">
                <a16:creationId xmlns:a16="http://schemas.microsoft.com/office/drawing/2014/main" id="{FDC732FA-6061-ADB5-2E55-0F294ABB4D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2489" y="5111830"/>
            <a:ext cx="4713644" cy="1568370"/>
          </a:xfrm>
        </p:spPr>
      </p:pic>
      <p:pic>
        <p:nvPicPr>
          <p:cNvPr id="7" name="Picture 6">
            <a:extLst>
              <a:ext uri="{FF2B5EF4-FFF2-40B4-BE49-F238E27FC236}">
                <a16:creationId xmlns:a16="http://schemas.microsoft.com/office/drawing/2014/main" id="{6900FE2A-1687-B889-B35D-EE3A7EC2E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2489" y="1320184"/>
            <a:ext cx="4637445" cy="3684570"/>
          </a:xfrm>
          <a:prstGeom prst="rect">
            <a:avLst/>
          </a:prstGeom>
        </p:spPr>
      </p:pic>
      <p:pic>
        <p:nvPicPr>
          <p:cNvPr id="9" name="Picture 8">
            <a:extLst>
              <a:ext uri="{FF2B5EF4-FFF2-40B4-BE49-F238E27FC236}">
                <a16:creationId xmlns:a16="http://schemas.microsoft.com/office/drawing/2014/main" id="{07BD24A0-EE3A-9163-3323-740E0D3C30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111" y="1348670"/>
            <a:ext cx="5811056" cy="5331530"/>
          </a:xfrm>
          <a:prstGeom prst="rect">
            <a:avLst/>
          </a:prstGeom>
        </p:spPr>
      </p:pic>
    </p:spTree>
    <p:extLst>
      <p:ext uri="{BB962C8B-B14F-4D97-AF65-F5344CB8AC3E}">
        <p14:creationId xmlns:p14="http://schemas.microsoft.com/office/powerpoint/2010/main" val="16904085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963</TotalTime>
  <Words>1235</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Roboto</vt:lpstr>
      <vt:lpstr>Wingdings 3</vt:lpstr>
      <vt:lpstr>Ion</vt:lpstr>
      <vt:lpstr>E- Commerce</vt:lpstr>
      <vt:lpstr>Introduction</vt:lpstr>
      <vt:lpstr>Objective</vt:lpstr>
      <vt:lpstr>Problem Statement</vt:lpstr>
      <vt:lpstr>Methodology</vt:lpstr>
      <vt:lpstr>Algorithms, techniques, tools, languages used </vt:lpstr>
      <vt:lpstr>System Architecture</vt:lpstr>
      <vt:lpstr>Implementation</vt:lpstr>
      <vt:lpstr>Some source codes-</vt:lpstr>
      <vt:lpstr>Features</vt:lpstr>
      <vt:lpstr>Results</vt:lpstr>
      <vt:lpstr>Challenges Faced</vt:lpstr>
      <vt:lpstr>Future Work</vt:lpstr>
      <vt:lpstr>Conclusions</vt:lpstr>
      <vt:lpstr>Acknowledgement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Commerce</dc:title>
  <dc:creator>Piyush Varshney</dc:creator>
  <cp:lastModifiedBy>Govind Mittal</cp:lastModifiedBy>
  <cp:revision>4</cp:revision>
  <dcterms:created xsi:type="dcterms:W3CDTF">2023-11-28T17:16:45Z</dcterms:created>
  <dcterms:modified xsi:type="dcterms:W3CDTF">2023-12-04T17:20:55Z</dcterms:modified>
</cp:coreProperties>
</file>