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6CE-F183-4AE4-A25F-C972B5F7AB25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35B8-1DBD-42A5-863C-8681450B89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2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6CE-F183-4AE4-A25F-C972B5F7AB25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35B8-1DBD-42A5-863C-8681450B89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552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6CE-F183-4AE4-A25F-C972B5F7AB25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35B8-1DBD-42A5-863C-8681450B89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266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6CE-F183-4AE4-A25F-C972B5F7AB25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35B8-1DBD-42A5-863C-8681450B89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006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6CE-F183-4AE4-A25F-C972B5F7AB25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35B8-1DBD-42A5-863C-8681450B89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678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6CE-F183-4AE4-A25F-C972B5F7AB25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35B8-1DBD-42A5-863C-8681450B89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953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6CE-F183-4AE4-A25F-C972B5F7AB25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35B8-1DBD-42A5-863C-8681450B89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808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6CE-F183-4AE4-A25F-C972B5F7AB25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35B8-1DBD-42A5-863C-8681450B89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794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6CE-F183-4AE4-A25F-C972B5F7AB25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35B8-1DBD-42A5-863C-8681450B89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990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6CE-F183-4AE4-A25F-C972B5F7AB25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35B8-1DBD-42A5-863C-8681450B89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625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F6CE-F183-4AE4-A25F-C972B5F7AB25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35B8-1DBD-42A5-863C-8681450B89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475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CF6CE-F183-4AE4-A25F-C972B5F7AB25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35B8-1DBD-42A5-863C-8681450B89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65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59243"/>
            <a:ext cx="9144000" cy="1368125"/>
          </a:xfrm>
        </p:spPr>
        <p:txBody>
          <a:bodyPr>
            <a:normAutofit/>
          </a:bodyPr>
          <a:lstStyle/>
          <a:p>
            <a:r>
              <a:rPr lang="en-MY" sz="3600" b="1" dirty="0" smtClean="0">
                <a:solidFill>
                  <a:schemeClr val="accent1">
                    <a:lumMod val="75000"/>
                  </a:schemeClr>
                </a:solidFill>
                <a:latin typeface="Poppins"/>
              </a:rPr>
              <a:t>LANE LINE DETECTION</a:t>
            </a:r>
            <a:r>
              <a:rPr lang="en-MY" sz="3600" dirty="0" smtClean="0">
                <a:latin typeface="Poppins"/>
              </a:rPr>
              <a:t/>
            </a:r>
            <a:br>
              <a:rPr lang="en-MY" sz="3600" dirty="0" smtClean="0">
                <a:latin typeface="Poppins"/>
              </a:rPr>
            </a:br>
            <a:r>
              <a:rPr lang="en-MY" sz="2400" dirty="0" smtClean="0">
                <a:latin typeface="Poppins"/>
              </a:rPr>
              <a:t>AIPM</a:t>
            </a:r>
            <a:r>
              <a:rPr lang="en-MY" sz="4000" dirty="0" smtClean="0">
                <a:latin typeface="Poppins"/>
              </a:rPr>
              <a:t> </a:t>
            </a:r>
            <a:r>
              <a:rPr lang="en-MY" sz="2400" dirty="0" smtClean="0">
                <a:latin typeface="Poppins"/>
              </a:rPr>
              <a:t>LAB 2</a:t>
            </a:r>
            <a:endParaRPr lang="en-MY" sz="2400" dirty="0">
              <a:latin typeface="Poppin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107768"/>
            <a:ext cx="9144000" cy="1655762"/>
          </a:xfrm>
        </p:spPr>
        <p:txBody>
          <a:bodyPr>
            <a:normAutofit/>
          </a:bodyPr>
          <a:lstStyle/>
          <a:p>
            <a:r>
              <a:rPr lang="en-MY" sz="2000" b="1" dirty="0" smtClean="0">
                <a:latin typeface="Poppins"/>
              </a:rPr>
              <a:t>TEAM MEMBERS</a:t>
            </a:r>
          </a:p>
          <a:p>
            <a:r>
              <a:rPr lang="en-MY" sz="1800" dirty="0" err="1">
                <a:latin typeface="Poppins"/>
              </a:rPr>
              <a:t>Siti</a:t>
            </a:r>
            <a:r>
              <a:rPr lang="en-MY" sz="1800" dirty="0">
                <a:latin typeface="Poppins"/>
              </a:rPr>
              <a:t> </a:t>
            </a:r>
            <a:r>
              <a:rPr lang="en-MY" sz="1800" dirty="0" err="1">
                <a:latin typeface="Poppins"/>
              </a:rPr>
              <a:t>Nabihah</a:t>
            </a:r>
            <a:r>
              <a:rPr lang="en-MY" sz="1800" dirty="0">
                <a:latin typeface="Poppins"/>
              </a:rPr>
              <a:t> </a:t>
            </a:r>
            <a:r>
              <a:rPr lang="en-MY" sz="1800" dirty="0" err="1">
                <a:latin typeface="Poppins"/>
              </a:rPr>
              <a:t>binti</a:t>
            </a:r>
            <a:r>
              <a:rPr lang="en-MY" sz="1800" dirty="0">
                <a:latin typeface="Poppins"/>
              </a:rPr>
              <a:t> Abu Bakar - </a:t>
            </a:r>
            <a:r>
              <a:rPr lang="en-MY" sz="1800" dirty="0" smtClean="0">
                <a:latin typeface="Poppins"/>
              </a:rPr>
              <a:t>B031810408</a:t>
            </a:r>
          </a:p>
          <a:p>
            <a:r>
              <a:rPr lang="it-IT" sz="1800" dirty="0">
                <a:latin typeface="Poppins"/>
              </a:rPr>
              <a:t>Siti Maimunah binti Abdul Rahman - </a:t>
            </a:r>
            <a:r>
              <a:rPr lang="it-IT" sz="1800" dirty="0" smtClean="0">
                <a:latin typeface="Poppins"/>
              </a:rPr>
              <a:t>B031810418</a:t>
            </a:r>
          </a:p>
          <a:p>
            <a:r>
              <a:rPr lang="it-IT" sz="1800" dirty="0" smtClean="0">
                <a:latin typeface="Poppins"/>
              </a:rPr>
              <a:t>Siti Zulaikha binti Azman – B031820029</a:t>
            </a:r>
            <a:endParaRPr lang="en-MY" sz="1800" dirty="0"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09391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C8F8DC1-E4A9-C049-9D2E-BAEE0D62FACE}"/>
              </a:ext>
            </a:extLst>
          </p:cNvPr>
          <p:cNvSpPr txBox="1"/>
          <p:nvPr/>
        </p:nvSpPr>
        <p:spPr>
          <a:xfrm>
            <a:off x="4069492" y="729417"/>
            <a:ext cx="359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LANE LINE DETECTION</a:t>
            </a:r>
            <a:endParaRPr lang="en-US" sz="24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6F85C6A-4A1C-0148-999F-806A088E61C0}"/>
              </a:ext>
            </a:extLst>
          </p:cNvPr>
          <p:cNvSpPr txBox="1"/>
          <p:nvPr/>
        </p:nvSpPr>
        <p:spPr>
          <a:xfrm>
            <a:off x="4501818" y="1191082"/>
            <a:ext cx="27330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pc="113" dirty="0" smtClean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PROJECT MANAGEMENT FRAME</a:t>
            </a:r>
            <a:endParaRPr lang="en-US" sz="900" spc="113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 useBgFill="1">
        <p:nvSpPr>
          <p:cNvPr id="57" name="Hexagon 56">
            <a:extLst>
              <a:ext uri="{FF2B5EF4-FFF2-40B4-BE49-F238E27FC236}">
                <a16:creationId xmlns="" xmlns:a16="http://schemas.microsoft.com/office/drawing/2014/main" id="{F90D7589-1F38-A646-9B25-05D1F9FD3F83}"/>
              </a:ext>
            </a:extLst>
          </p:cNvPr>
          <p:cNvSpPr/>
          <p:nvPr/>
        </p:nvSpPr>
        <p:spPr>
          <a:xfrm>
            <a:off x="1135281" y="2742942"/>
            <a:ext cx="1787246" cy="1540729"/>
          </a:xfrm>
          <a:prstGeom prst="hexagon">
            <a:avLst/>
          </a:prstGeom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3EFD671A-D7C8-C141-B0B2-7BFB0567E535}"/>
              </a:ext>
            </a:extLst>
          </p:cNvPr>
          <p:cNvSpPr txBox="1"/>
          <p:nvPr/>
        </p:nvSpPr>
        <p:spPr>
          <a:xfrm>
            <a:off x="1420022" y="3732474"/>
            <a:ext cx="121776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IDENTIFICATION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9C2FEED9-CFFB-064E-BF8F-102DF4E04DF2}"/>
              </a:ext>
            </a:extLst>
          </p:cNvPr>
          <p:cNvSpPr/>
          <p:nvPr/>
        </p:nvSpPr>
        <p:spPr>
          <a:xfrm>
            <a:off x="1762158" y="3069691"/>
            <a:ext cx="533492" cy="5334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331692D1-6A6A-4748-9884-C59819035AB8}"/>
              </a:ext>
            </a:extLst>
          </p:cNvPr>
          <p:cNvSpPr txBox="1"/>
          <p:nvPr/>
        </p:nvSpPr>
        <p:spPr>
          <a:xfrm>
            <a:off x="1863634" y="3117082"/>
            <a:ext cx="330540" cy="438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61" name="Hexagon 60">
            <a:extLst>
              <a:ext uri="{FF2B5EF4-FFF2-40B4-BE49-F238E27FC236}">
                <a16:creationId xmlns="" xmlns:a16="http://schemas.microsoft.com/office/drawing/2014/main" id="{B14E58BD-AE02-484C-A39B-CDE0BB9B1DCF}"/>
              </a:ext>
            </a:extLst>
          </p:cNvPr>
          <p:cNvSpPr/>
          <p:nvPr/>
        </p:nvSpPr>
        <p:spPr>
          <a:xfrm>
            <a:off x="3024002" y="3774747"/>
            <a:ext cx="1787246" cy="1540729"/>
          </a:xfrm>
          <a:prstGeom prst="hexagon">
            <a:avLst/>
          </a:prstGeom>
          <a:noFill/>
          <a:ln w="127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C00000"/>
              </a:solidFill>
              <a:latin typeface="Lato Light" panose="020F050202020403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E681810A-73E2-F24A-8F91-C7CA9CFAF530}"/>
              </a:ext>
            </a:extLst>
          </p:cNvPr>
          <p:cNvSpPr txBox="1"/>
          <p:nvPr/>
        </p:nvSpPr>
        <p:spPr>
          <a:xfrm>
            <a:off x="3471445" y="4810146"/>
            <a:ext cx="892360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INITIATION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990B308A-182C-1840-B562-5FC91672C0C7}"/>
              </a:ext>
            </a:extLst>
          </p:cNvPr>
          <p:cNvSpPr/>
          <p:nvPr/>
        </p:nvSpPr>
        <p:spPr>
          <a:xfrm>
            <a:off x="3650879" y="4147364"/>
            <a:ext cx="533492" cy="53349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D2815DF-2B75-A748-A535-07E953E789B2}"/>
              </a:ext>
            </a:extLst>
          </p:cNvPr>
          <p:cNvSpPr txBox="1"/>
          <p:nvPr/>
        </p:nvSpPr>
        <p:spPr>
          <a:xfrm>
            <a:off x="3752355" y="4194755"/>
            <a:ext cx="330540" cy="438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 useBgFill="1">
        <p:nvSpPr>
          <p:cNvPr id="65" name="Hexagon 64">
            <a:extLst>
              <a:ext uri="{FF2B5EF4-FFF2-40B4-BE49-F238E27FC236}">
                <a16:creationId xmlns="" xmlns:a16="http://schemas.microsoft.com/office/drawing/2014/main" id="{8336B28D-8A2B-EC4B-AEA7-903B8580B30D}"/>
              </a:ext>
            </a:extLst>
          </p:cNvPr>
          <p:cNvSpPr/>
          <p:nvPr/>
        </p:nvSpPr>
        <p:spPr>
          <a:xfrm>
            <a:off x="4809443" y="2742942"/>
            <a:ext cx="1787246" cy="1540729"/>
          </a:xfrm>
          <a:prstGeom prst="hexagon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71B01762-59DD-6843-B6A7-09D6C9ADE32C}"/>
              </a:ext>
            </a:extLst>
          </p:cNvPr>
          <p:cNvSpPr txBox="1"/>
          <p:nvPr/>
        </p:nvSpPr>
        <p:spPr>
          <a:xfrm>
            <a:off x="5264532" y="3798378"/>
            <a:ext cx="86754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7057A795-62DC-A64A-A7B7-9A557FC5F0DF}"/>
              </a:ext>
            </a:extLst>
          </p:cNvPr>
          <p:cNvSpPr/>
          <p:nvPr/>
        </p:nvSpPr>
        <p:spPr>
          <a:xfrm>
            <a:off x="5436320" y="3069691"/>
            <a:ext cx="533492" cy="5334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0ED70E75-D6DF-D042-A349-5E2CF890EE83}"/>
              </a:ext>
            </a:extLst>
          </p:cNvPr>
          <p:cNvSpPr txBox="1"/>
          <p:nvPr/>
        </p:nvSpPr>
        <p:spPr>
          <a:xfrm>
            <a:off x="5537797" y="3117082"/>
            <a:ext cx="330540" cy="438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 useBgFill="1">
        <p:nvSpPr>
          <p:cNvPr id="69" name="Hexagon 68">
            <a:extLst>
              <a:ext uri="{FF2B5EF4-FFF2-40B4-BE49-F238E27FC236}">
                <a16:creationId xmlns="" xmlns:a16="http://schemas.microsoft.com/office/drawing/2014/main" id="{2348EC0E-6BD0-D549-999D-D112FEA68BE8}"/>
              </a:ext>
            </a:extLst>
          </p:cNvPr>
          <p:cNvSpPr/>
          <p:nvPr/>
        </p:nvSpPr>
        <p:spPr>
          <a:xfrm>
            <a:off x="6671441" y="3774747"/>
            <a:ext cx="1787246" cy="1540729"/>
          </a:xfrm>
          <a:prstGeom prst="hexagon">
            <a:avLst/>
          </a:prstGeom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1084080C-6E89-3449-BFB3-C3F5615F110D}"/>
              </a:ext>
            </a:extLst>
          </p:cNvPr>
          <p:cNvSpPr txBox="1"/>
          <p:nvPr/>
        </p:nvSpPr>
        <p:spPr>
          <a:xfrm>
            <a:off x="7030624" y="4719854"/>
            <a:ext cx="106888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EXECUTION &amp;</a:t>
            </a:r>
          </a:p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84691E8F-B81D-3F4E-BB77-4D478D8F60E9}"/>
              </a:ext>
            </a:extLst>
          </p:cNvPr>
          <p:cNvSpPr/>
          <p:nvPr/>
        </p:nvSpPr>
        <p:spPr>
          <a:xfrm>
            <a:off x="7300598" y="4147364"/>
            <a:ext cx="533492" cy="5334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2BC9C7FC-5AB6-6240-A04A-AFA6406A1030}"/>
              </a:ext>
            </a:extLst>
          </p:cNvPr>
          <p:cNvSpPr txBox="1"/>
          <p:nvPr/>
        </p:nvSpPr>
        <p:spPr>
          <a:xfrm>
            <a:off x="7402074" y="4194755"/>
            <a:ext cx="330540" cy="438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 useBgFill="1">
        <p:nvSpPr>
          <p:cNvPr id="73" name="Hexagon 72">
            <a:extLst>
              <a:ext uri="{FF2B5EF4-FFF2-40B4-BE49-F238E27FC236}">
                <a16:creationId xmlns="" xmlns:a16="http://schemas.microsoft.com/office/drawing/2014/main" id="{7D44EC50-1154-5944-B593-2524D1C8A72B}"/>
              </a:ext>
            </a:extLst>
          </p:cNvPr>
          <p:cNvSpPr/>
          <p:nvPr/>
        </p:nvSpPr>
        <p:spPr>
          <a:xfrm>
            <a:off x="8533440" y="2742942"/>
            <a:ext cx="1787246" cy="1540729"/>
          </a:xfrm>
          <a:prstGeom prst="hexagon">
            <a:avLst/>
          </a:prstGeom>
          <a:ln w="127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02A6A3DC-AAA9-014D-B975-71043A3D6AA0}"/>
              </a:ext>
            </a:extLst>
          </p:cNvPr>
          <p:cNvSpPr txBox="1"/>
          <p:nvPr/>
        </p:nvSpPr>
        <p:spPr>
          <a:xfrm>
            <a:off x="8998901" y="3732474"/>
            <a:ext cx="85632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CLOSURE</a:t>
            </a:r>
            <a:endParaRPr lang="en-US" sz="1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="" xmlns:a16="http://schemas.microsoft.com/office/drawing/2014/main" id="{1890FC5E-E897-E849-8F29-AE3470CE53D0}"/>
              </a:ext>
            </a:extLst>
          </p:cNvPr>
          <p:cNvSpPr/>
          <p:nvPr/>
        </p:nvSpPr>
        <p:spPr>
          <a:xfrm>
            <a:off x="9150791" y="3069691"/>
            <a:ext cx="533492" cy="5334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ACDA1C49-7071-F24C-A185-B67B3E887214}"/>
              </a:ext>
            </a:extLst>
          </p:cNvPr>
          <p:cNvSpPr txBox="1"/>
          <p:nvPr/>
        </p:nvSpPr>
        <p:spPr>
          <a:xfrm>
            <a:off x="9252268" y="3117082"/>
            <a:ext cx="330540" cy="438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="" xmlns:a16="http://schemas.microsoft.com/office/drawing/2014/main" id="{5896D9C4-EC31-B941-9C32-F3AF8F7CD6E3}"/>
              </a:ext>
            </a:extLst>
          </p:cNvPr>
          <p:cNvSpPr txBox="1">
            <a:spLocks/>
          </p:cNvSpPr>
          <p:nvPr/>
        </p:nvSpPr>
        <p:spPr>
          <a:xfrm>
            <a:off x="988907" y="4745901"/>
            <a:ext cx="1811374" cy="1396031"/>
          </a:xfrm>
          <a:prstGeom prst="rect">
            <a:avLst/>
          </a:prstGeom>
        </p:spPr>
        <p:txBody>
          <a:bodyPr vert="horz" wrap="square" lIns="34299" tIns="17149" rIns="34299" bIns="1714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ts val="1313"/>
              </a:lnSpc>
              <a:buFontTx/>
              <a:buChar char="-"/>
            </a:pPr>
            <a:r>
              <a:rPr lang="en-US" sz="900" dirty="0" smtClean="0"/>
              <a:t>By </a:t>
            </a:r>
            <a:r>
              <a:rPr lang="en-US" sz="900" dirty="0"/>
              <a:t>using image processing to do recognition on the road lane, it will keep the car to stay on course and help the drivers with safe driving. </a:t>
            </a:r>
            <a:endParaRPr lang="en-US" sz="900" dirty="0" smtClean="0"/>
          </a:p>
          <a:p>
            <a:pPr marL="171450" indent="-171450" algn="just">
              <a:lnSpc>
                <a:spcPts val="1313"/>
              </a:lnSpc>
              <a:buFontTx/>
              <a:buChar char="-"/>
            </a:pPr>
            <a:r>
              <a:rPr lang="en-US" sz="900" dirty="0" smtClean="0"/>
              <a:t>Project </a:t>
            </a:r>
            <a:r>
              <a:rPr lang="en-US" sz="900" dirty="0"/>
              <a:t>Manager will determine the value and feasibility of the project.</a:t>
            </a:r>
            <a:endParaRPr lang="en-US" sz="9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78" name="Subtitle 2">
            <a:extLst>
              <a:ext uri="{FF2B5EF4-FFF2-40B4-BE49-F238E27FC236}">
                <a16:creationId xmlns="" xmlns:a16="http://schemas.microsoft.com/office/drawing/2014/main" id="{5896D9C4-EC31-B941-9C32-F3AF8F7CD6E3}"/>
              </a:ext>
            </a:extLst>
          </p:cNvPr>
          <p:cNvSpPr txBox="1">
            <a:spLocks/>
          </p:cNvSpPr>
          <p:nvPr/>
        </p:nvSpPr>
        <p:spPr>
          <a:xfrm>
            <a:off x="2920722" y="1838895"/>
            <a:ext cx="1863967" cy="1391928"/>
          </a:xfrm>
          <a:prstGeom prst="rect">
            <a:avLst/>
          </a:prstGeom>
        </p:spPr>
        <p:txBody>
          <a:bodyPr vert="horz" wrap="square" lIns="34299" tIns="17149" rIns="34299" bIns="1714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 fontAlgn="base">
              <a:buFontTx/>
              <a:buChar char="-"/>
            </a:pPr>
            <a:r>
              <a:rPr lang="en-US" sz="900" dirty="0" smtClean="0"/>
              <a:t>Computer vision is used to </a:t>
            </a:r>
            <a:r>
              <a:rPr lang="en-US" sz="900" dirty="0"/>
              <a:t>detect the </a:t>
            </a:r>
            <a:r>
              <a:rPr lang="en-US" sz="900" dirty="0" smtClean="0"/>
              <a:t>lane </a:t>
            </a:r>
            <a:r>
              <a:rPr lang="en-US" sz="900" dirty="0"/>
              <a:t>of the vehicle in order to obtain the look-ahead distance and the lane </a:t>
            </a:r>
            <a:r>
              <a:rPr lang="en-US" sz="900" dirty="0" smtClean="0"/>
              <a:t>angle.</a:t>
            </a:r>
          </a:p>
          <a:p>
            <a:pPr marL="171450" indent="-171450" algn="just" fontAlgn="base">
              <a:buFontTx/>
              <a:buChar char="-"/>
            </a:pPr>
            <a:r>
              <a:rPr lang="en-US" sz="900" dirty="0" smtClean="0"/>
              <a:t>Extract </a:t>
            </a:r>
            <a:r>
              <a:rPr lang="en-US" sz="900" dirty="0"/>
              <a:t>information about the position of the vehicle with respect  to  the  road  from  the  </a:t>
            </a:r>
            <a:r>
              <a:rPr lang="en-US" sz="900" dirty="0" smtClean="0"/>
              <a:t>video</a:t>
            </a:r>
            <a:r>
              <a:rPr lang="en-US" sz="900" dirty="0"/>
              <a:t>  image.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="" xmlns:a16="http://schemas.microsoft.com/office/drawing/2014/main" id="{5896D9C4-EC31-B941-9C32-F3AF8F7CD6E3}"/>
              </a:ext>
            </a:extLst>
          </p:cNvPr>
          <p:cNvSpPr txBox="1">
            <a:spLocks/>
          </p:cNvSpPr>
          <p:nvPr/>
        </p:nvSpPr>
        <p:spPr>
          <a:xfrm>
            <a:off x="4784689" y="4745901"/>
            <a:ext cx="1811999" cy="1391928"/>
          </a:xfrm>
          <a:prstGeom prst="rect">
            <a:avLst/>
          </a:prstGeom>
        </p:spPr>
        <p:txBody>
          <a:bodyPr vert="horz" wrap="square" lIns="34299" tIns="17149" rIns="34299" bIns="1714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Tx/>
              <a:buChar char="-"/>
            </a:pPr>
            <a:r>
              <a:rPr lang="en-US" sz="900" dirty="0" smtClean="0"/>
              <a:t>Lane </a:t>
            </a:r>
            <a:r>
              <a:rPr lang="en-US" sz="900" dirty="0"/>
              <a:t>Line Detection </a:t>
            </a:r>
            <a:r>
              <a:rPr lang="en-US" sz="900" dirty="0" smtClean="0"/>
              <a:t>will be able to detects </a:t>
            </a:r>
            <a:r>
              <a:rPr lang="en-US" sz="900" dirty="0"/>
              <a:t>the lane of the road accurately </a:t>
            </a:r>
            <a:r>
              <a:rPr lang="en-US" sz="900" dirty="0" smtClean="0"/>
              <a:t>in both good and bad weather. </a:t>
            </a:r>
          </a:p>
          <a:p>
            <a:pPr marL="171450" indent="-171450" algn="just">
              <a:buFontTx/>
              <a:buChar char="-"/>
            </a:pPr>
            <a:r>
              <a:rPr lang="en-US" sz="900" dirty="0" smtClean="0"/>
              <a:t>The </a:t>
            </a:r>
            <a:r>
              <a:rPr lang="en-US" sz="900" dirty="0"/>
              <a:t>result will be use for the next phase to make sure the system </a:t>
            </a:r>
            <a:r>
              <a:rPr lang="en-US" sz="900" dirty="0" smtClean="0"/>
              <a:t>work correctly in </a:t>
            </a:r>
            <a:r>
              <a:rPr lang="en-US" sz="900" dirty="0"/>
              <a:t>real world</a:t>
            </a:r>
            <a:r>
              <a:rPr lang="en-US" sz="900" dirty="0" smtClean="0"/>
              <a:t>.</a:t>
            </a:r>
            <a:endParaRPr lang="en-US" sz="900" dirty="0"/>
          </a:p>
        </p:txBody>
      </p:sp>
      <p:sp>
        <p:nvSpPr>
          <p:cNvPr id="81" name="Subtitle 2">
            <a:extLst>
              <a:ext uri="{FF2B5EF4-FFF2-40B4-BE49-F238E27FC236}">
                <a16:creationId xmlns="" xmlns:a16="http://schemas.microsoft.com/office/drawing/2014/main" id="{5896D9C4-EC31-B941-9C32-F3AF8F7CD6E3}"/>
              </a:ext>
            </a:extLst>
          </p:cNvPr>
          <p:cNvSpPr txBox="1">
            <a:spLocks/>
          </p:cNvSpPr>
          <p:nvPr/>
        </p:nvSpPr>
        <p:spPr>
          <a:xfrm>
            <a:off x="6578005" y="1838895"/>
            <a:ext cx="1863967" cy="1225728"/>
          </a:xfrm>
          <a:prstGeom prst="rect">
            <a:avLst/>
          </a:prstGeom>
        </p:spPr>
        <p:txBody>
          <a:bodyPr vert="horz" wrap="square" lIns="34299" tIns="17149" rIns="34299" bIns="1714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 fontAlgn="base">
              <a:buFontTx/>
              <a:buChar char="-"/>
            </a:pPr>
            <a:r>
              <a:rPr lang="en-US" sz="900" dirty="0" smtClean="0"/>
              <a:t>Project is evaluated to determine the fulfillment of the project’s scopes</a:t>
            </a:r>
          </a:p>
          <a:p>
            <a:pPr marL="171450" indent="-171450" algn="just" fontAlgn="base">
              <a:buFontTx/>
              <a:buChar char="-"/>
            </a:pPr>
            <a:r>
              <a:rPr lang="en-US" sz="900" dirty="0" smtClean="0"/>
              <a:t>The line detection module is tested to see whether its execution run correctly and work fine or not on the road.</a:t>
            </a:r>
            <a:endParaRPr lang="en-US" sz="900" dirty="0"/>
          </a:p>
        </p:txBody>
      </p:sp>
      <p:sp>
        <p:nvSpPr>
          <p:cNvPr id="82" name="Subtitle 2">
            <a:extLst>
              <a:ext uri="{FF2B5EF4-FFF2-40B4-BE49-F238E27FC236}">
                <a16:creationId xmlns="" xmlns:a16="http://schemas.microsoft.com/office/drawing/2014/main" id="{5896D9C4-EC31-B941-9C32-F3AF8F7CD6E3}"/>
              </a:ext>
            </a:extLst>
          </p:cNvPr>
          <p:cNvSpPr txBox="1">
            <a:spLocks/>
          </p:cNvSpPr>
          <p:nvPr/>
        </p:nvSpPr>
        <p:spPr>
          <a:xfrm>
            <a:off x="8581096" y="4745901"/>
            <a:ext cx="1811999" cy="1044205"/>
          </a:xfrm>
          <a:prstGeom prst="rect">
            <a:avLst/>
          </a:prstGeom>
        </p:spPr>
        <p:txBody>
          <a:bodyPr vert="horz" wrap="square" lIns="34299" tIns="17149" rIns="34299" bIns="1714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Tx/>
              <a:buChar char="-"/>
            </a:pPr>
            <a:r>
              <a:rPr lang="en-US" sz="900" dirty="0"/>
              <a:t>This phase is where the project is handed to the client. </a:t>
            </a:r>
            <a:endParaRPr lang="en-US" sz="900" dirty="0" smtClean="0"/>
          </a:p>
          <a:p>
            <a:pPr marL="171450" indent="-171450" algn="just">
              <a:buFontTx/>
              <a:buChar char="-"/>
            </a:pPr>
            <a:r>
              <a:rPr lang="en-US" sz="900" dirty="0" smtClean="0"/>
              <a:t>The </a:t>
            </a:r>
            <a:r>
              <a:rPr lang="en-US" sz="900" dirty="0"/>
              <a:t>developer and the client will conduct a meeting for the briefing about the project and reports. </a:t>
            </a:r>
          </a:p>
        </p:txBody>
      </p:sp>
    </p:spTree>
    <p:extLst>
      <p:ext uri="{BB962C8B-B14F-4D97-AF65-F5344CB8AC3E}">
        <p14:creationId xmlns:p14="http://schemas.microsoft.com/office/powerpoint/2010/main" val="217875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Lato Light</vt:lpstr>
      <vt:lpstr>League Spartan</vt:lpstr>
      <vt:lpstr>Mukta ExtraLight</vt:lpstr>
      <vt:lpstr>Open Sans Light</vt:lpstr>
      <vt:lpstr>Poppins</vt:lpstr>
      <vt:lpstr>Poppins Light</vt:lpstr>
      <vt:lpstr>Office Theme</vt:lpstr>
      <vt:lpstr>LANE LINE DETECTION AIPM LAB 2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azman muda</dc:creator>
  <cp:lastModifiedBy>azman muda</cp:lastModifiedBy>
  <cp:revision>5</cp:revision>
  <dcterms:created xsi:type="dcterms:W3CDTF">2020-10-22T14:34:15Z</dcterms:created>
  <dcterms:modified xsi:type="dcterms:W3CDTF">2020-10-22T15:07:00Z</dcterms:modified>
</cp:coreProperties>
</file>