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4" r:id="rId4"/>
    <p:sldId id="271" r:id="rId5"/>
    <p:sldId id="265" r:id="rId6"/>
    <p:sldId id="267" r:id="rId7"/>
    <p:sldId id="272" r:id="rId8"/>
    <p:sldId id="268" r:id="rId9"/>
    <p:sldId id="269" r:id="rId10"/>
    <p:sldId id="274" r:id="rId11"/>
    <p:sldId id="270" r:id="rId12"/>
    <p:sldId id="276" r:id="rId13"/>
    <p:sldId id="275" r:id="rId14"/>
    <p:sldId id="273" r:id="rId15"/>
    <p:sldId id="26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0" autoAdjust="0"/>
    <p:restoredTop sz="86322" autoAdjust="0"/>
  </p:normalViewPr>
  <p:slideViewPr>
    <p:cSldViewPr>
      <p:cViewPr varScale="1">
        <p:scale>
          <a:sx n="101" d="100"/>
          <a:sy n="101" d="100"/>
        </p:scale>
        <p:origin x="-108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9307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628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113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897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369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566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724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84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965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724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256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514600"/>
            <a:ext cx="8229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PLP Instructions for Project 1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Christopher Mar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Delay Slot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Branches and Jumps take 2 instructions to move to the new address</a:t>
            </a:r>
          </a:p>
          <a:p>
            <a:pPr lvl="1"/>
            <a:r>
              <a:rPr lang="en-US" dirty="0" smtClean="0"/>
              <a:t>This means the instruction immediately after one of these instructions is always run</a:t>
            </a:r>
          </a:p>
          <a:p>
            <a:r>
              <a:rPr lang="en-US" dirty="0" smtClean="0"/>
              <a:t>For now, add a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nop</a:t>
            </a:r>
            <a:r>
              <a:rPr lang="en-US" dirty="0" smtClean="0"/>
              <a:t> after any branch of jump instruction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addu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$rd, $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$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dirty="0" smtClean="0"/>
              <a:t>Result is that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$rd </a:t>
            </a:r>
            <a:r>
              <a:rPr lang="en-US" dirty="0" smtClean="0"/>
              <a:t>gets the value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plus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if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$t0 </a:t>
            </a:r>
            <a:r>
              <a:rPr lang="en-US" dirty="0" smtClean="0"/>
              <a:t>contains 5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$t1 </a:t>
            </a:r>
            <a:r>
              <a:rPr lang="en-US" dirty="0" smtClean="0"/>
              <a:t>contains 10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addu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$t2, $t0, $t1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results 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$t2 </a:t>
            </a:r>
            <a:r>
              <a:rPr lang="en-US" dirty="0" smtClean="0"/>
              <a:t>having the </a:t>
            </a:r>
            <a:r>
              <a:rPr lang="en-US" dirty="0" smtClean="0">
                <a:cs typeface="Consolas" pitchFamily="49" charset="0"/>
              </a:rPr>
              <a:t>value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15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in a line that follows a number sign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/>
              <a:t>) is a comment and will be ignored when running</a:t>
            </a:r>
          </a:p>
          <a:p>
            <a:pPr lvl="1"/>
            <a:r>
              <a:rPr lang="en-US" dirty="0" smtClean="0"/>
              <a:t>Syntax highlight color is green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mapped I/O:</a:t>
            </a:r>
          </a:p>
          <a:p>
            <a:pPr lvl="1"/>
            <a:r>
              <a:rPr lang="en-US" dirty="0" smtClean="0"/>
              <a:t>Input and output (I/O) devices use the same address bus as memory (RAM)</a:t>
            </a:r>
          </a:p>
          <a:p>
            <a:pPr lvl="2"/>
            <a:r>
              <a:rPr lang="en-US" dirty="0" smtClean="0"/>
              <a:t>This means that you read the value of an I/O device the same way you would a memory location</a:t>
            </a:r>
          </a:p>
          <a:p>
            <a:pPr lvl="1"/>
            <a:r>
              <a:rPr lang="en-US" b="1" dirty="0" smtClean="0"/>
              <a:t>Useful for Project 1: </a:t>
            </a:r>
            <a:r>
              <a:rPr lang="en-US" dirty="0" smtClean="0"/>
              <a:t>The switches are located at the address 0xf0100000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Demo of Project 1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8911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project use only registers in the ranges: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$t0 </a:t>
            </a:r>
            <a:r>
              <a:rPr lang="en-US" dirty="0" smtClean="0">
                <a:cs typeface="Consolas" pitchFamily="49" charset="0"/>
              </a:rPr>
              <a:t>through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$t9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$s0 </a:t>
            </a:r>
            <a:r>
              <a:rPr lang="en-US" dirty="0" smtClean="0">
                <a:cs typeface="Consolas" pitchFamily="49" charset="0"/>
              </a:rPr>
              <a:t>through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s7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$a0 </a:t>
            </a:r>
            <a:r>
              <a:rPr lang="en-US" dirty="0" smtClean="0">
                <a:cs typeface="Consolas" pitchFamily="49" charset="0"/>
              </a:rPr>
              <a:t>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$a1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$v0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.org 0x10000000</a:t>
            </a:r>
          </a:p>
          <a:p>
            <a:pPr lvl="1"/>
            <a:r>
              <a:rPr lang="en-US" dirty="0" smtClean="0"/>
              <a:t>PLP adds this to the top of every new PLP project</a:t>
            </a:r>
          </a:p>
          <a:p>
            <a:pPr lvl="1"/>
            <a:r>
              <a:rPr lang="en-US" dirty="0" smtClean="0"/>
              <a:t>Tells the assembler where, in memory (RAM) to place the instructions that follow it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label:</a:t>
            </a:r>
          </a:p>
          <a:p>
            <a:pPr lvl="1"/>
            <a:r>
              <a:rPr lang="en-US" dirty="0" smtClean="0"/>
              <a:t>Denotes the location of the memory address for the instruction immediately after it</a:t>
            </a:r>
          </a:p>
          <a:p>
            <a:pPr lvl="1"/>
            <a:r>
              <a:rPr lang="en-US" dirty="0" smtClean="0"/>
              <a:t>Target for were to go from a branch or jump instruction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 $rd, imm32</a:t>
            </a:r>
          </a:p>
          <a:p>
            <a:pPr lvl="1"/>
            <a:r>
              <a:rPr lang="en-US" dirty="0" smtClean="0"/>
              <a:t>Load immediate</a:t>
            </a:r>
          </a:p>
          <a:p>
            <a:pPr lvl="1"/>
            <a:r>
              <a:rPr lang="en-US" dirty="0" smtClean="0"/>
              <a:t>Loads an immediate value,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imm32</a:t>
            </a:r>
            <a:r>
              <a:rPr lang="en-US" dirty="0" smtClean="0"/>
              <a:t>, into the register,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$rd</a:t>
            </a:r>
          </a:p>
          <a:p>
            <a:pPr lvl="1"/>
            <a:r>
              <a:rPr lang="en-US" dirty="0" smtClean="0"/>
              <a:t>For example: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 $t0, 321</a:t>
            </a:r>
          </a:p>
          <a:p>
            <a:pPr lvl="2"/>
            <a:r>
              <a:rPr lang="en-US" dirty="0" smtClean="0"/>
              <a:t>Puts the value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321</a:t>
            </a:r>
            <a:r>
              <a:rPr lang="en-US" dirty="0" smtClean="0"/>
              <a:t> into the register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$t0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lw $rt, imm($rs)</a:t>
            </a:r>
          </a:p>
          <a:p>
            <a:pPr lvl="1"/>
            <a:r>
              <a:rPr lang="en-US" dirty="0" smtClean="0"/>
              <a:t>Load word</a:t>
            </a:r>
          </a:p>
          <a:p>
            <a:pPr lvl="1"/>
            <a:r>
              <a:rPr lang="en-US" dirty="0" smtClean="0"/>
              <a:t>2 things are happening</a:t>
            </a:r>
          </a:p>
          <a:p>
            <a:pPr lvl="2"/>
            <a:r>
              <a:rPr lang="en-US" dirty="0" smtClean="0"/>
              <a:t>An address is calculated by adding the immediate value,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imm</a:t>
            </a:r>
            <a:r>
              <a:rPr lang="en-US" dirty="0" smtClean="0"/>
              <a:t>, to the value stored in register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dirty="0" smtClean="0"/>
              <a:t>The value at the memory address that was just calculated is copied into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For example, put the value stored at the address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0x10000004</a:t>
            </a:r>
            <a:r>
              <a:rPr lang="en-US" dirty="0" smtClean="0">
                <a:cs typeface="Consolas" pitchFamily="49" charset="0"/>
              </a:rPr>
              <a:t> into the register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$t1 </a:t>
            </a:r>
            <a:r>
              <a:rPr lang="en-US" dirty="0" smtClean="0">
                <a:cs typeface="Consolas" pitchFamily="49" charset="0"/>
              </a:rPr>
              <a:t>we would want to use the following:</a:t>
            </a:r>
          </a:p>
          <a:p>
            <a:pPr>
              <a:buNone/>
            </a:pPr>
            <a:r>
              <a:rPr lang="en-US" dirty="0" smtClean="0">
                <a:cs typeface="Consolas" pitchFamily="49" charset="0"/>
              </a:rPr>
              <a:t>			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$s0, 0x10000004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$t1, 0($s0)</a:t>
            </a:r>
          </a:p>
          <a:p>
            <a:pPr>
              <a:buNone/>
            </a:pPr>
            <a:r>
              <a:rPr lang="en-US" dirty="0" smtClean="0">
                <a:cs typeface="Consolas" pitchFamily="49" charset="0"/>
              </a:rPr>
              <a:t>			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beq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$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$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my_label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err="1" smtClean="0"/>
              <a:t>beq</a:t>
            </a:r>
            <a:r>
              <a:rPr lang="en-US" dirty="0" smtClean="0"/>
              <a:t> (Branch If Equal)</a:t>
            </a:r>
          </a:p>
          <a:p>
            <a:pPr lvl="2"/>
            <a:r>
              <a:rPr lang="en-US" dirty="0" smtClean="0"/>
              <a:t>If the value 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is equal to the value 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then the program goes to the </a:t>
            </a:r>
            <a:r>
              <a:rPr lang="en-US" dirty="0" smtClean="0">
                <a:cs typeface="Consolas" pitchFamily="49" charset="0"/>
              </a:rPr>
              <a:t>label,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my_label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dirty="0" smtClean="0"/>
              <a:t>We call this </a:t>
            </a:r>
            <a:r>
              <a:rPr lang="en-US" i="1" dirty="0" smtClean="0"/>
              <a:t>branching</a:t>
            </a:r>
            <a:endParaRPr lang="en-US" dirty="0" smtClean="0"/>
          </a:p>
          <a:p>
            <a:pPr lvl="1"/>
            <a:r>
              <a:rPr lang="en-US" dirty="0" err="1" smtClean="0"/>
              <a:t>bne</a:t>
            </a:r>
            <a:r>
              <a:rPr lang="en-US" dirty="0" smtClean="0"/>
              <a:t> (Branch If Not Equal)</a:t>
            </a:r>
          </a:p>
          <a:p>
            <a:pPr lvl="2"/>
            <a:r>
              <a:rPr lang="en-US" dirty="0" smtClean="0"/>
              <a:t>Branches if the register values are not equal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my_label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Jump</a:t>
            </a:r>
          </a:p>
          <a:p>
            <a:pPr lvl="1"/>
            <a:r>
              <a:rPr lang="en-US" dirty="0" smtClean="0"/>
              <a:t>When this instruction is reached, the program goes to the label,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my_label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cs typeface="Consolas" pitchFamily="49" charset="0"/>
              </a:rPr>
              <a:t>Note that labels in jump and branch instructions </a:t>
            </a:r>
            <a:r>
              <a:rPr lang="en-US" i="1" dirty="0" smtClean="0">
                <a:cs typeface="Consolas" pitchFamily="49" charset="0"/>
              </a:rPr>
              <a:t>don’t</a:t>
            </a:r>
            <a:r>
              <a:rPr lang="en-US" dirty="0" smtClean="0">
                <a:cs typeface="Consolas" pitchFamily="49" charset="0"/>
              </a:rPr>
              <a:t> have a colon (‘:’) following them</a:t>
            </a:r>
            <a:endParaRPr lang="en-US" dirty="0"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U Template (Image Bar - Gold)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467</Words>
  <Application>Microsoft Office PowerPoint</Application>
  <PresentationFormat>On-screen Show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ASU Template (Image Bar - Gold)</vt:lpstr>
      <vt:lpstr>PLP Instructions for Project 1</vt:lpstr>
      <vt:lpstr>Register Usage</vt:lpstr>
      <vt:lpstr>Assembler Directives</vt:lpstr>
      <vt:lpstr>Assembler Directives</vt:lpstr>
      <vt:lpstr>Pseudo-Operations</vt:lpstr>
      <vt:lpstr>Memory Operations</vt:lpstr>
      <vt:lpstr>Memory Operations</vt:lpstr>
      <vt:lpstr>Branch</vt:lpstr>
      <vt:lpstr>Jump</vt:lpstr>
      <vt:lpstr>Branch Delay Slot</vt:lpstr>
      <vt:lpstr>Arithmetic</vt:lpstr>
      <vt:lpstr>Arithmetic</vt:lpstr>
      <vt:lpstr>Commenting</vt:lpstr>
      <vt:lpstr>Memory Mapped I/O</vt:lpstr>
      <vt:lpstr>Demo of Project 1</vt:lpstr>
    </vt:vector>
  </TitlesOfParts>
  <Company>Arizona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Gasser</dc:creator>
  <cp:lastModifiedBy>Christopher Mar</cp:lastModifiedBy>
  <cp:revision>75</cp:revision>
  <dcterms:created xsi:type="dcterms:W3CDTF">2003-05-15T15:12:58Z</dcterms:created>
  <dcterms:modified xsi:type="dcterms:W3CDTF">2015-08-24T05:49:26Z</dcterms:modified>
</cp:coreProperties>
</file>