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78" r:id="rId3"/>
    <p:sldId id="285" r:id="rId4"/>
    <p:sldId id="279" r:id="rId5"/>
    <p:sldId id="286" r:id="rId6"/>
    <p:sldId id="283" r:id="rId7"/>
    <p:sldId id="287" r:id="rId8"/>
    <p:sldId id="288" r:id="rId9"/>
    <p:sldId id="289" r:id="rId10"/>
    <p:sldId id="284" r:id="rId11"/>
    <p:sldId id="292" r:id="rId12"/>
    <p:sldId id="291" r:id="rId13"/>
    <p:sldId id="294" r:id="rId14"/>
    <p:sldId id="295" r:id="rId15"/>
    <p:sldId id="296" r:id="rId16"/>
    <p:sldId id="297" r:id="rId17"/>
    <p:sldId id="300" r:id="rId18"/>
    <p:sldId id="301" r:id="rId19"/>
    <p:sldId id="298" r:id="rId20"/>
    <p:sldId id="299" r:id="rId21"/>
    <p:sldId id="282" r:id="rId22"/>
    <p:sldId id="276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Modularity and Functions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Mar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Initialization: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$sp, 0x10FFFFFC</a:t>
            </a:r>
          </a:p>
          <a:p>
            <a:pPr lvl="1"/>
            <a:r>
              <a:rPr lang="en-US" dirty="0" smtClean="0"/>
              <a:t>This is the largest address mapped to RAM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$sp, 0x10FFFFFC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953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1699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push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t1 # Assume $t1 has 0x59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5334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$t1</a:t>
            </a:r>
            <a:endParaRPr lang="en-US" sz="1800" dirty="0"/>
          </a:p>
        </p:txBody>
      </p:sp>
      <p:sp>
        <p:nvSpPr>
          <p:cNvPr id="11" name="Left Arrow 10"/>
          <p:cNvSpPr/>
          <p:nvPr/>
        </p:nvSpPr>
        <p:spPr>
          <a:xfrm>
            <a:off x="6324600" y="5334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572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7889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push $t1		# a second push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4953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$t1</a:t>
            </a:r>
            <a:endParaRPr lang="en-US" sz="1800" dirty="0"/>
          </a:p>
        </p:txBody>
      </p:sp>
      <p:sp>
        <p:nvSpPr>
          <p:cNvPr id="11" name="Left Arrow 10"/>
          <p:cNvSpPr/>
          <p:nvPr/>
        </p:nvSpPr>
        <p:spPr>
          <a:xfrm>
            <a:off x="6324600" y="4953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953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16993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pop $t2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4953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$t2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>
            <a:off x="6400800" y="4953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pop $t3	# a second pop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5334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$t3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>
            <a:off x="6400800" y="5334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0x10FFFFFC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0x00000059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345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$sp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556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Notice that even though things have been popped, they are still in memory</a:t>
            </a:r>
            <a:endParaRPr lang="en-US" dirty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PLPTool Memory </a:t>
            </a:r>
            <a:r>
              <a:rPr lang="en-US" dirty="0" err="1" smtClean="0"/>
              <a:t>Visulizer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29000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Stack and other memory can be viewed with memory </a:t>
            </a:r>
            <a:r>
              <a:rPr lang="en-US" dirty="0" err="1" smtClean="0">
                <a:cs typeface="Consolas" pitchFamily="49" charset="0"/>
              </a:rPr>
              <a:t>visualizer</a:t>
            </a:r>
            <a:r>
              <a:rPr lang="en-US" dirty="0" smtClean="0">
                <a:cs typeface="Consolas" pitchFamily="49" charset="0"/>
              </a:rPr>
              <a:t> in </a:t>
            </a:r>
            <a:r>
              <a:rPr lang="en-US" i="1" dirty="0" smtClean="0">
                <a:cs typeface="Consolas" pitchFamily="49" charset="0"/>
              </a:rPr>
              <a:t>simulation mode</a:t>
            </a:r>
          </a:p>
          <a:p>
            <a:pPr lvl="1"/>
            <a:r>
              <a:rPr lang="en-US" dirty="0" smtClean="0">
                <a:cs typeface="Consolas" pitchFamily="49" charset="0"/>
              </a:rPr>
              <a:t>Simulation </a:t>
            </a:r>
            <a:r>
              <a:rPr lang="en-US" dirty="0" smtClean="0"/>
              <a:t>→ Tools → Create a PLP CPU Memory </a:t>
            </a:r>
            <a:r>
              <a:rPr lang="en-US" dirty="0" err="1" smtClean="0"/>
              <a:t>Visualizer</a:t>
            </a:r>
            <a:endParaRPr lang="en-US" dirty="0" smtClean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PLPTool Memory </a:t>
            </a:r>
            <a:r>
              <a:rPr lang="en-US" dirty="0" err="1" smtClean="0"/>
              <a:t>Visulizer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008" y="2438400"/>
            <a:ext cx="5873985" cy="3200400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call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label</a:t>
            </a:r>
          </a:p>
          <a:p>
            <a:pPr lvl="1"/>
            <a:r>
              <a:rPr lang="en-US" dirty="0" smtClean="0"/>
              <a:t>Saves current registers to stack</a:t>
            </a:r>
          </a:p>
          <a:p>
            <a:pPr lvl="2"/>
            <a:r>
              <a:rPr lang="en-US" dirty="0" smtClean="0"/>
              <a:t>Including return address</a:t>
            </a:r>
          </a:p>
          <a:p>
            <a:pPr lvl="1"/>
            <a:r>
              <a:rPr lang="en-US" dirty="0" smtClean="0"/>
              <a:t>Jumps to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label</a:t>
            </a:r>
          </a:p>
          <a:p>
            <a:pPr lvl="1"/>
            <a:r>
              <a:rPr lang="en-US" b="1" dirty="0" smtClean="0">
                <a:cs typeface="Consolas" pitchFamily="49" charset="0"/>
              </a:rPr>
              <a:t>NOTE: </a:t>
            </a:r>
            <a:r>
              <a:rPr lang="en-US" dirty="0" smtClean="0">
                <a:cs typeface="Consolas" pitchFamily="49" charset="0"/>
              </a:rPr>
              <a:t>the stack pointer must be initialized in order to use call without receiving an error</a:t>
            </a:r>
            <a:endParaRPr lang="en-US" b="1" dirty="0" smtClean="0">
              <a:cs typeface="Consolas" pitchFamily="49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09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.org </a:t>
            </a:r>
            <a:r>
              <a:rPr lang="en-US" dirty="0" smtClean="0"/>
              <a:t>assembler directive indicates where following instructions are located</a:t>
            </a:r>
          </a:p>
          <a:p>
            <a:r>
              <a:rPr lang="en-US" dirty="0" smtClean="0"/>
              <a:t>Each instruction is assembled directly to a single 32-bit word that is located in RAM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4724400"/>
            <a:ext cx="64770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00400" y="4724400"/>
            <a:ext cx="576072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Callout 7"/>
          <p:cNvSpPr/>
          <p:nvPr/>
        </p:nvSpPr>
        <p:spPr>
          <a:xfrm>
            <a:off x="2895600" y="5410200"/>
            <a:ext cx="1219200" cy="53340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return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Restores registers from stack</a:t>
            </a:r>
          </a:p>
          <a:p>
            <a:pPr lvl="1"/>
            <a:r>
              <a:rPr lang="en-US" dirty="0" smtClean="0"/>
              <a:t>Jumps to the </a:t>
            </a:r>
            <a:r>
              <a:rPr lang="en-US" dirty="0" smtClean="0"/>
              <a:t>return address</a:t>
            </a:r>
            <a:endParaRPr lang="en-US" dirty="0" smtClean="0">
              <a:cs typeface="Consolas" pitchFamily="49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Return Example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590800"/>
            <a:ext cx="3600450" cy="313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PLP </a:t>
            </a:r>
            <a:r>
              <a:rPr lang="en-US" smtClean="0"/>
              <a:t>Datapath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Memory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4040"/>
            <a:ext cx="8229600" cy="32339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4448" y="2880360"/>
            <a:ext cx="164592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4648200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4648200"/>
            <a:ext cx="1066800" cy="304800"/>
          </a:xfrm>
          <a:prstGeom prst="rect">
            <a:avLst/>
          </a:prstGeom>
          <a:noFill/>
          <a:ln>
            <a:solidFill>
              <a:srgbClr val="01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Word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$s0, 0x10000000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$t0, 4($s0)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0x3C12f010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0x36520000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0x3C080000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0x35080002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4202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$s0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7600" y="4583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$t0</a:t>
            </a:r>
            <a:endParaRPr lang="en-US" sz="1800" dirty="0"/>
          </a:p>
        </p:txBody>
      </p:sp>
      <p:sp>
        <p:nvSpPr>
          <p:cNvPr id="15" name="Right Arrow 14"/>
          <p:cNvSpPr/>
          <p:nvPr/>
        </p:nvSpPr>
        <p:spPr>
          <a:xfrm>
            <a:off x="6400800" y="4572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Word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 $t0, 0x250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$t0, 8($s0)	# $s0 = 0x10000000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2804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0x3C12f010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0x36520000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0x00000250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0x1000000C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0x35080002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4202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$s0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7600" y="4953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$t0</a:t>
            </a:r>
            <a:endParaRPr lang="en-US" sz="1800" dirty="0"/>
          </a:p>
        </p:txBody>
      </p:sp>
      <p:sp>
        <p:nvSpPr>
          <p:cNvPr id="11" name="Left Arrow 10"/>
          <p:cNvSpPr/>
          <p:nvPr/>
        </p:nvSpPr>
        <p:spPr>
          <a:xfrm>
            <a:off x="6324600" y="4953000"/>
            <a:ext cx="987552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jal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label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Performs a jump </a:t>
            </a:r>
            <a:r>
              <a:rPr lang="en-US" dirty="0" smtClean="0"/>
              <a:t>to </a:t>
            </a:r>
            <a:r>
              <a:rPr lang="en-US" i="1" dirty="0" smtClean="0"/>
              <a:t>label </a:t>
            </a:r>
            <a:r>
              <a:rPr lang="en-US" dirty="0" smtClean="0"/>
              <a:t>just </a:t>
            </a:r>
            <a:r>
              <a:rPr lang="en-US" dirty="0" smtClean="0"/>
              <a:t>like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>
                <a:cs typeface="Consolas" pitchFamily="49" charset="0"/>
              </a:rPr>
              <a:t> instruction</a:t>
            </a:r>
          </a:p>
          <a:p>
            <a:pPr lvl="1"/>
            <a:r>
              <a:rPr lang="en-US" dirty="0" smtClean="0">
                <a:cs typeface="Consolas" pitchFamily="49" charset="0"/>
              </a:rPr>
              <a:t>Stores address of </a:t>
            </a:r>
            <a:r>
              <a:rPr lang="en-US" dirty="0" smtClean="0">
                <a:cs typeface="Consolas" pitchFamily="49" charset="0"/>
              </a:rPr>
              <a:t>next instruction in register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cs typeface="Consolas" pitchFamily="49" charset="0"/>
              </a:rPr>
              <a:t>Return address</a:t>
            </a:r>
            <a:endParaRPr lang="en-US" dirty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jr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Performs a jump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>
                <a:cs typeface="Consolas" pitchFamily="49" charset="0"/>
              </a:rPr>
              <a:t> to the address stored 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Typically used to return to 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jumped from</a:t>
            </a:r>
            <a:endParaRPr lang="en-US" dirty="0"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</a:t>
            </a:r>
            <a:r>
              <a:rPr lang="en-US" dirty="0" smtClean="0"/>
              <a:t>/</a:t>
            </a:r>
            <a:r>
              <a:rPr lang="en-US" dirty="0" err="1" smtClean="0"/>
              <a:t>jr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459" y="2362200"/>
            <a:ext cx="8081083" cy="3429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PLP is implemented with:</a:t>
            </a:r>
          </a:p>
          <a:p>
            <a:pPr lvl="1"/>
            <a:r>
              <a:rPr lang="en-US" dirty="0" smtClean="0"/>
              <a:t>Stack pointer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$sp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Push pseudo-op</a:t>
            </a:r>
          </a:p>
          <a:p>
            <a:pPr lvl="1"/>
            <a:r>
              <a:rPr lang="en-US" dirty="0" smtClean="0"/>
              <a:t>Pop pseudo-op</a:t>
            </a:r>
          </a:p>
          <a:p>
            <a:r>
              <a:rPr lang="en-US" dirty="0" smtClean="0"/>
              <a:t>Stack grows upwards in memory (address gets smaller) so start at the bottom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1426</TotalTime>
  <Words>420</Words>
  <Application>Microsoft Macintosh PowerPoint</Application>
  <PresentationFormat>On-screen Show (4:3)</PresentationFormat>
  <Paragraphs>161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ASU Template (Image Bar - Gold)</vt:lpstr>
      <vt:lpstr>Modularity and Functions</vt:lpstr>
      <vt:lpstr>Instructions in Memory</vt:lpstr>
      <vt:lpstr>Instructions in Memory</vt:lpstr>
      <vt:lpstr>Load Word (lw)</vt:lpstr>
      <vt:lpstr>Store Word (sw)</vt:lpstr>
      <vt:lpstr>Jump-And-Link</vt:lpstr>
      <vt:lpstr>Jump Register</vt:lpstr>
      <vt:lpstr>jal/jr Example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PLPTool Memory Visulizer</vt:lpstr>
      <vt:lpstr>PLPTool Memory Visulizer</vt:lpstr>
      <vt:lpstr>Call</vt:lpstr>
      <vt:lpstr>Return</vt:lpstr>
      <vt:lpstr>Call and Return Example</vt:lpstr>
      <vt:lpstr>PLP Datapath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219</cp:revision>
  <dcterms:modified xsi:type="dcterms:W3CDTF">2015-09-13T03:40:55Z</dcterms:modified>
</cp:coreProperties>
</file>