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86" r:id="rId3"/>
    <p:sldId id="285" r:id="rId4"/>
    <p:sldId id="287" r:id="rId5"/>
    <p:sldId id="288" r:id="rId6"/>
    <p:sldId id="292" r:id="rId7"/>
    <p:sldId id="289" r:id="rId8"/>
    <p:sldId id="290" r:id="rId9"/>
    <p:sldId id="291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8359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Branch and Jump </a:t>
            </a:r>
            <a:r>
              <a:rPr lang="en-US" dirty="0" smtClean="0"/>
              <a:t>Disassembly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Christopher Mar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 Format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 bwMode="auto">
          <a:xfrm>
            <a:off x="1390707" y="2514601"/>
            <a:ext cx="6362586" cy="791729"/>
            <a:chOff x="884" y="2356"/>
            <a:chExt cx="3367" cy="11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err="1" smtClean="0"/>
                <a:t>opcode</a:t>
              </a:r>
              <a:endParaRPr lang="en-AU" altLang="en-US" sz="20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2550" cy="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smtClean="0"/>
                <a:t>immediate value</a:t>
              </a:r>
              <a:endParaRPr lang="en-AU" altLang="en-US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045" y="2422"/>
              <a:ext cx="422" cy="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/>
                <a:t>6 bits</a:t>
              </a:r>
              <a:endParaRPr lang="en-AU" altLang="en-US" sz="16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19" y="2422"/>
              <a:ext cx="493" cy="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/>
                <a:t>26 bits</a:t>
              </a:r>
              <a:endParaRPr lang="en-AU" altLang="en-US" sz="1600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33528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4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4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34290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 = PC[31:28] +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2)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RAM: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0x10000000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to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0x10FFFFFC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First 4 bits of address always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0x1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(i.e.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0b0001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Word (4 byte) aligned memory means the lower 2 bits always 0’s,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which is why we use a shift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Save 2 bits in the immediate field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 Format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04881"/>
            <a:ext cx="8229600" cy="32339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781800" y="5225801"/>
            <a:ext cx="1828800" cy="246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5225801"/>
            <a:ext cx="1066800" cy="246888"/>
          </a:xfrm>
          <a:prstGeom prst="rect">
            <a:avLst/>
          </a:prstGeom>
          <a:noFill/>
          <a:ln>
            <a:solidFill>
              <a:srgbClr val="01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4512569"/>
            <a:ext cx="3810000" cy="246888"/>
          </a:xfrm>
          <a:prstGeom prst="rect">
            <a:avLst/>
          </a:prstGeom>
          <a:noFill/>
          <a:ln>
            <a:solidFill>
              <a:srgbClr val="01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Jump Address</a:t>
            </a:r>
            <a:endParaRPr lang="en-US" dirty="0"/>
          </a:p>
        </p:txBody>
      </p:sp>
      <p:grpSp>
        <p:nvGrpSpPr>
          <p:cNvPr id="3" name="Content Placeholder 3"/>
          <p:cNvGrpSpPr>
            <a:grpSpLocks noGrp="1"/>
          </p:cNvGrpSpPr>
          <p:nvPr/>
        </p:nvGrpSpPr>
        <p:grpSpPr bwMode="auto">
          <a:xfrm>
            <a:off x="1390707" y="2514601"/>
            <a:ext cx="6362586" cy="791729"/>
            <a:chOff x="884" y="2356"/>
            <a:chExt cx="3367" cy="11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Consolas" pitchFamily="49" charset="0"/>
                  <a:cs typeface="Consolas" pitchFamily="49" charset="0"/>
                </a:rPr>
                <a:t>000010</a:t>
              </a:r>
              <a:endParaRPr lang="en-AU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2550" cy="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Consolas" pitchFamily="49" charset="0"/>
                  <a:cs typeface="Consolas" pitchFamily="49" charset="0"/>
                </a:rPr>
                <a:t>00000000000000000000000110</a:t>
              </a:r>
              <a:endParaRPr lang="en-AU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045" y="2422"/>
              <a:ext cx="422" cy="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/>
                <a:t>6 bits</a:t>
              </a:r>
              <a:endParaRPr lang="en-AU" altLang="en-US" sz="16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19" y="2422"/>
              <a:ext cx="493" cy="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/>
                <a:t>26 bits</a:t>
              </a:r>
              <a:endParaRPr lang="en-AU" altLang="en-US" sz="1600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33528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4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4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600200" y="3352800"/>
            <a:ext cx="5943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 = PC[31:28] +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0x10000000 + (0b110 &lt;&lt; 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0x10000000 + (0b11000)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0x10000000 + 0x18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0x10000018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90800"/>
          </a:xfrm>
        </p:spPr>
        <p:txBody>
          <a:bodyPr/>
          <a:lstStyle/>
          <a:p>
            <a:r>
              <a:rPr lang="en-US" sz="2600" dirty="0" smtClean="0"/>
              <a:t>The value in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rs</a:t>
            </a:r>
            <a:r>
              <a:rPr lang="en-US" sz="2600" dirty="0" smtClean="0"/>
              <a:t> and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rt</a:t>
            </a:r>
            <a:r>
              <a:rPr lang="en-US" sz="2600" dirty="0" smtClean="0"/>
              <a:t> indicate which registers to compare</a:t>
            </a:r>
          </a:p>
          <a:p>
            <a:pPr lvl="1"/>
            <a:r>
              <a:rPr lang="en-US" sz="2500" dirty="0" smtClean="0"/>
              <a:t>5 bits can represent 32 numbers</a:t>
            </a:r>
          </a:p>
          <a:p>
            <a:pPr lvl="1"/>
            <a:r>
              <a:rPr lang="en-US" sz="2500" dirty="0" smtClean="0"/>
              <a:t>PLP has 32 registers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66854" y="2514600"/>
            <a:ext cx="6610293" cy="794545"/>
            <a:chOff x="1390707" y="2514600"/>
            <a:chExt cx="6610293" cy="79454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390707" y="2514601"/>
              <a:ext cx="1543877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err="1"/>
                <a:t>opcode</a:t>
              </a:r>
              <a:endParaRPr lang="en-AU" altLang="en-US" sz="20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934585" y="2514601"/>
              <a:ext cx="1027816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err="1" smtClean="0"/>
                <a:t>rs</a:t>
              </a:r>
              <a:endParaRPr lang="en-AU" altLang="en-US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828800" y="2971800"/>
              <a:ext cx="797449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/>
                <a:t>6 bits</a:t>
              </a:r>
              <a:endParaRPr lang="en-AU" altLang="en-US" sz="16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971800" y="2971800"/>
              <a:ext cx="931617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/>
                <a:t>5 </a:t>
              </a:r>
              <a:r>
                <a:rPr lang="en-US" altLang="en-US" sz="1600" dirty="0"/>
                <a:t>bits</a:t>
              </a:r>
              <a:endParaRPr lang="en-AU" altLang="en-US" sz="1600" dirty="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962400" y="2514600"/>
              <a:ext cx="1027816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err="1" smtClean="0"/>
                <a:t>rt</a:t>
              </a:r>
              <a:endParaRPr lang="en-AU" altLang="en-US" sz="20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99615" y="2971799"/>
              <a:ext cx="931617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/>
                <a:t>5 </a:t>
              </a:r>
              <a:r>
                <a:rPr lang="en-US" altLang="en-US" sz="1600" dirty="0"/>
                <a:t>bits</a:t>
              </a:r>
              <a:endParaRPr lang="en-AU" altLang="en-US" sz="1600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991984" y="2514600"/>
              <a:ext cx="3009016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smtClean="0"/>
                <a:t>offset</a:t>
              </a:r>
              <a:endParaRPr lang="en-AU" altLang="en-US" sz="2000" dirty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6019800" y="2971800"/>
              <a:ext cx="931617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/>
                <a:t>16 </a:t>
              </a:r>
              <a:r>
                <a:rPr lang="en-US" altLang="en-US" sz="1600" dirty="0"/>
                <a:t>bits</a:t>
              </a:r>
              <a:endParaRPr lang="en-AU" altLang="en-US" sz="16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90800"/>
          </a:xfrm>
        </p:spPr>
        <p:txBody>
          <a:bodyPr/>
          <a:lstStyle/>
          <a:p>
            <a:r>
              <a:rPr lang="en-US" sz="2600" dirty="0"/>
              <a:t>Offset is the signed </a:t>
            </a:r>
            <a:r>
              <a:rPr lang="en-US" sz="2600" dirty="0" smtClean="0"/>
              <a:t>value</a:t>
            </a:r>
          </a:p>
          <a:p>
            <a:pPr lvl="1"/>
            <a:r>
              <a:rPr lang="en-US" sz="2200" dirty="0" smtClean="0"/>
              <a:t>Number </a:t>
            </a:r>
            <a:r>
              <a:rPr lang="en-US" sz="2200" dirty="0"/>
              <a:t>of instructions from the </a:t>
            </a:r>
            <a:r>
              <a:rPr lang="en-US" sz="2200" dirty="0" smtClean="0"/>
              <a:t>branch delay slot address </a:t>
            </a:r>
            <a:r>
              <a:rPr lang="en-US" sz="2200" dirty="0"/>
              <a:t>to the </a:t>
            </a:r>
            <a:r>
              <a:rPr lang="en-US" sz="2200" dirty="0" smtClean="0"/>
              <a:t>label address</a:t>
            </a:r>
          </a:p>
          <a:p>
            <a:r>
              <a:rPr lang="en-US" sz="2600" dirty="0" smtClean="0"/>
              <a:t>Offset is </a:t>
            </a:r>
            <a:r>
              <a:rPr lang="en-US" sz="2600" dirty="0"/>
              <a:t>shifted left 2 </a:t>
            </a:r>
            <a:r>
              <a:rPr lang="en-US" sz="2600" dirty="0" smtClean="0"/>
              <a:t>bits (multiply by 4, size of a word) and added </a:t>
            </a:r>
            <a:r>
              <a:rPr lang="en-US" sz="2600" dirty="0"/>
              <a:t>to the current PC </a:t>
            </a:r>
            <a:r>
              <a:rPr lang="en-US" sz="2600" dirty="0" smtClean="0"/>
              <a:t>value</a:t>
            </a:r>
            <a:endParaRPr lang="en-US" sz="2600" dirty="0"/>
          </a:p>
        </p:txBody>
      </p:sp>
      <p:grpSp>
        <p:nvGrpSpPr>
          <p:cNvPr id="4" name="Group 12"/>
          <p:cNvGrpSpPr/>
          <p:nvPr/>
        </p:nvGrpSpPr>
        <p:grpSpPr>
          <a:xfrm>
            <a:off x="1266854" y="2514600"/>
            <a:ext cx="6610293" cy="794545"/>
            <a:chOff x="1390707" y="2514600"/>
            <a:chExt cx="6610293" cy="79454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390707" y="2514601"/>
              <a:ext cx="1543877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err="1" smtClean="0"/>
                <a:t>opcode</a:t>
              </a:r>
              <a:endParaRPr lang="en-AU" altLang="en-US" sz="20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934585" y="2514601"/>
              <a:ext cx="1027816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err="1" smtClean="0"/>
                <a:t>rs</a:t>
              </a:r>
              <a:endParaRPr lang="en-AU" altLang="en-US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828800" y="2971800"/>
              <a:ext cx="797449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/>
                <a:t>6 bits</a:t>
              </a:r>
              <a:endParaRPr lang="en-AU" altLang="en-US" sz="16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971800" y="2971800"/>
              <a:ext cx="931617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/>
                <a:t>5 </a:t>
              </a:r>
              <a:r>
                <a:rPr lang="en-US" altLang="en-US" sz="1600" dirty="0"/>
                <a:t>bits</a:t>
              </a:r>
              <a:endParaRPr lang="en-AU" altLang="en-US" sz="1600" dirty="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962400" y="2514600"/>
              <a:ext cx="1027816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err="1" smtClean="0"/>
                <a:t>rt</a:t>
              </a:r>
              <a:endParaRPr lang="en-AU" altLang="en-US" sz="20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99615" y="2971799"/>
              <a:ext cx="931617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/>
                <a:t>5 </a:t>
              </a:r>
              <a:r>
                <a:rPr lang="en-US" altLang="en-US" sz="1600" dirty="0"/>
                <a:t>bits</a:t>
              </a:r>
              <a:endParaRPr lang="en-AU" altLang="en-US" sz="1600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991984" y="2514600"/>
              <a:ext cx="3009016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smtClean="0"/>
                <a:t>offset</a:t>
              </a:r>
              <a:endParaRPr lang="en-AU" altLang="en-US" sz="2000" dirty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6019800" y="2971800"/>
              <a:ext cx="931617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/>
                <a:t>16 </a:t>
              </a:r>
              <a:r>
                <a:rPr lang="en-US" altLang="en-US" sz="1600" dirty="0"/>
                <a:t>bits</a:t>
              </a:r>
              <a:endParaRPr lang="en-AU" altLang="en-US" sz="16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Offset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765" y="2819400"/>
            <a:ext cx="8678470" cy="2667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38600" y="4343400"/>
            <a:ext cx="4876800" cy="304800"/>
          </a:xfrm>
          <a:prstGeom prst="rect">
            <a:avLst/>
          </a:prstGeom>
          <a:noFill/>
          <a:ln w="38100">
            <a:solidFill>
              <a:srgbClr val="01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3657600"/>
            <a:ext cx="487680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2743200" cy="304800"/>
          </a:xfrm>
          <a:prstGeom prst="rect">
            <a:avLst/>
          </a:prstGeom>
          <a:noFill/>
          <a:ln w="38100">
            <a:solidFill>
              <a:srgbClr val="010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4572000"/>
            <a:ext cx="2743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0" y="4038600"/>
            <a:ext cx="685800" cy="28956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01000" y="4038600"/>
            <a:ext cx="762000" cy="28956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Branch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90800"/>
          </a:xfrm>
        </p:spPr>
        <p:txBody>
          <a:bodyPr/>
          <a:lstStyle/>
          <a:p>
            <a:r>
              <a:rPr lang="en-US" sz="2600" dirty="0" smtClean="0">
                <a:cs typeface="Consolas" pitchFamily="49" charset="0"/>
              </a:rPr>
              <a:t>Offset: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0xFFFE</a:t>
            </a:r>
            <a:r>
              <a:rPr lang="en-US" sz="2600" dirty="0" smtClean="0"/>
              <a:t> is the signed value -2</a:t>
            </a:r>
          </a:p>
          <a:p>
            <a:pPr lvl="1"/>
            <a:r>
              <a:rPr lang="en-US" sz="2200" dirty="0" smtClean="0"/>
              <a:t>When branch is executed the PC is set to the current PC address plus -8 (-2 &lt;&lt; 2 = -8)</a:t>
            </a:r>
          </a:p>
          <a:p>
            <a:r>
              <a:rPr lang="en-US" sz="2600" dirty="0" smtClean="0"/>
              <a:t>Offsets can also be positive if the target label is after the current instruction</a:t>
            </a:r>
            <a:endParaRPr lang="en-US" sz="2600" dirty="0"/>
          </a:p>
        </p:txBody>
      </p:sp>
      <p:grpSp>
        <p:nvGrpSpPr>
          <p:cNvPr id="4" name="Group 12"/>
          <p:cNvGrpSpPr/>
          <p:nvPr/>
        </p:nvGrpSpPr>
        <p:grpSpPr>
          <a:xfrm>
            <a:off x="1266854" y="2514600"/>
            <a:ext cx="6610293" cy="795754"/>
            <a:chOff x="1390707" y="2514600"/>
            <a:chExt cx="6610293" cy="79575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390707" y="2514601"/>
              <a:ext cx="1543877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smtClean="0"/>
                <a:t>000101</a:t>
              </a:r>
              <a:endParaRPr lang="en-AU" altLang="en-US" sz="20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934585" y="2514601"/>
              <a:ext cx="1027816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smtClean="0"/>
                <a:t>01000</a:t>
              </a:r>
              <a:endParaRPr lang="en-AU" altLang="en-US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24053" y="2971800"/>
              <a:ext cx="8858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err="1" smtClean="0"/>
                <a:t>opcode</a:t>
              </a:r>
              <a:endParaRPr lang="en-AU" altLang="en-US" sz="16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971800" y="2971800"/>
              <a:ext cx="931617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err="1" smtClean="0"/>
                <a:t>rs</a:t>
              </a:r>
              <a:endParaRPr lang="en-AU" altLang="en-US" sz="1600" dirty="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962400" y="2514600"/>
              <a:ext cx="1027816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smtClean="0"/>
                <a:t>00000</a:t>
              </a:r>
              <a:endParaRPr lang="en-AU" altLang="en-US" sz="2000" dirty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999615" y="2971799"/>
              <a:ext cx="931617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err="1" smtClean="0"/>
                <a:t>rt</a:t>
              </a:r>
              <a:endParaRPr lang="en-AU" altLang="en-US" sz="1600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991984" y="2514600"/>
              <a:ext cx="3009016" cy="399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 dirty="0" smtClean="0"/>
                <a:t>1111 1111 1111 1110</a:t>
              </a:r>
              <a:endParaRPr lang="en-AU" altLang="en-US" sz="2000" dirty="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6019800" y="2971800"/>
              <a:ext cx="931617" cy="33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dirty="0" smtClean="0"/>
                <a:t>offset</a:t>
              </a:r>
              <a:endParaRPr lang="en-AU" altLang="en-US" sz="16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SU Template (Image Bar - Gol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Template (Image Bar - Gold, bold titles)</Template>
  <TotalTime>1816</TotalTime>
  <Words>287</Words>
  <Application>Microsoft Macintosh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ASU Template (Image Bar - Gold)</vt:lpstr>
      <vt:lpstr>Branch and Jump Disassembly</vt:lpstr>
      <vt:lpstr>Jump Instruction Format</vt:lpstr>
      <vt:lpstr>Jump Instruction Format</vt:lpstr>
      <vt:lpstr>Calculate Jump Address</vt:lpstr>
      <vt:lpstr>Branch Instruction Format</vt:lpstr>
      <vt:lpstr>Branch Instruction Format</vt:lpstr>
      <vt:lpstr>Branch Offset</vt:lpstr>
      <vt:lpstr>Calculate Branch Offset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cp:lastModifiedBy>Christopher Mar</cp:lastModifiedBy>
  <cp:revision>286</cp:revision>
  <dcterms:modified xsi:type="dcterms:W3CDTF">2015-09-28T22:47:21Z</dcterms:modified>
</cp:coreProperties>
</file>