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302" r:id="rId3"/>
    <p:sldId id="279" r:id="rId4"/>
    <p:sldId id="303" r:id="rId5"/>
    <p:sldId id="304" r:id="rId6"/>
    <p:sldId id="307" r:id="rId7"/>
    <p:sldId id="306" r:id="rId8"/>
    <p:sldId id="308" r:id="rId9"/>
    <p:sldId id="301" r:id="rId10"/>
    <p:sldId id="309" r:id="rId11"/>
    <p:sldId id="27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in lecture 5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Arrays and Sorting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Mar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PLPTool Memory </a:t>
            </a:r>
            <a:r>
              <a:rPr lang="en-US" dirty="0" err="1" smtClean="0"/>
              <a:t>Visulizer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290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Accessible while in </a:t>
            </a:r>
            <a:r>
              <a:rPr lang="en-US" i="1" dirty="0" smtClean="0">
                <a:cs typeface="Consolas" pitchFamily="49" charset="0"/>
              </a:rPr>
              <a:t>simulation mode</a:t>
            </a:r>
          </a:p>
          <a:p>
            <a:pPr lvl="1"/>
            <a:r>
              <a:rPr lang="en-US" dirty="0" smtClean="0">
                <a:cs typeface="Consolas" pitchFamily="49" charset="0"/>
              </a:rPr>
              <a:t>Simulation </a:t>
            </a:r>
            <a:r>
              <a:rPr lang="en-US" dirty="0" smtClean="0"/>
              <a:t>→ Tools → Create a PLP CPU Memory </a:t>
            </a:r>
            <a:r>
              <a:rPr lang="en-US" dirty="0" err="1" smtClean="0"/>
              <a:t>Visualizer</a:t>
            </a:r>
            <a:endParaRPr lang="en-US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2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r>
              <a:rPr lang="en-US" dirty="0" smtClean="0"/>
              <a:t>Array name is a pointer</a:t>
            </a:r>
          </a:p>
          <a:p>
            <a:pPr lvl="1"/>
            <a:r>
              <a:rPr lang="en-US" dirty="0" smtClean="0"/>
              <a:t>Memory address of first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Other elements accessed using offset (number of elements from first element)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Data Access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2514600"/>
          <a:ext cx="3352800" cy="333756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256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37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654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81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5309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29500" y="3625334"/>
            <a:ext cx="109728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register</a:t>
            </a:r>
            <a:endParaRPr lang="en-US" sz="1800" dirty="0"/>
          </a:p>
        </p:txBody>
      </p:sp>
      <p:sp>
        <p:nvSpPr>
          <p:cNvPr id="15" name="Right Arrow 14"/>
          <p:cNvSpPr/>
          <p:nvPr/>
        </p:nvSpPr>
        <p:spPr>
          <a:xfrm>
            <a:off x="6324600" y="35814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9500" y="5073134"/>
            <a:ext cx="109728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register</a:t>
            </a:r>
            <a:endParaRPr lang="en-US" sz="1800" dirty="0"/>
          </a:p>
        </p:txBody>
      </p:sp>
      <p:sp>
        <p:nvSpPr>
          <p:cNvPr id="17" name="Left Arrow 16"/>
          <p:cNvSpPr/>
          <p:nvPr/>
        </p:nvSpPr>
        <p:spPr>
          <a:xfrm>
            <a:off x="6326124" y="50292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that increments offset</a:t>
            </a:r>
          </a:p>
          <a:p>
            <a:r>
              <a:rPr lang="en-US" dirty="0" err="1" smtClean="0">
                <a:latin typeface="Consolas"/>
                <a:cs typeface="Consolas"/>
              </a:rPr>
              <a:t>my_array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pPr lvl="1"/>
            <a:r>
              <a:rPr lang="en-US" dirty="0" smtClean="0"/>
              <a:t>Counter,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/>
              <a:t>, is the </a:t>
            </a:r>
            <a:r>
              <a:rPr lang="en-US" dirty="0" smtClean="0"/>
              <a:t>offset </a:t>
            </a:r>
            <a:r>
              <a:rPr lang="en-US" dirty="0" smtClean="0"/>
              <a:t>from the </a:t>
            </a:r>
            <a:r>
              <a:rPr lang="en-US" dirty="0" smtClean="0"/>
              <a:t>base address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  <a:r>
              <a:rPr lang="en-US" dirty="0" smtClean="0"/>
              <a:t>in PLP offset is a fixed value</a:t>
            </a:r>
          </a:p>
          <a:p>
            <a:pPr lvl="1"/>
            <a:r>
              <a:rPr lang="en-US" dirty="0" smtClean="0"/>
              <a:t>Architectural choice </a:t>
            </a:r>
            <a:r>
              <a:rPr lang="en-US" dirty="0" smtClean="0"/>
              <a:t>limits </a:t>
            </a:r>
            <a:r>
              <a:rPr lang="en-US" dirty="0" err="1" smtClean="0">
                <a:latin typeface="Consolas" pitchFamily="49" charset="0"/>
              </a:rPr>
              <a:t>lw</a:t>
            </a:r>
            <a:r>
              <a:rPr lang="en-US" dirty="0" smtClean="0"/>
              <a:t>/</a:t>
            </a:r>
            <a:r>
              <a:rPr lang="en-US" dirty="0" err="1" smtClean="0">
                <a:latin typeface="Consolas" pitchFamily="49" charset="0"/>
              </a:rPr>
              <a:t>sw</a:t>
            </a:r>
            <a:r>
              <a:rPr lang="en-US" dirty="0" smtClean="0"/>
              <a:t> to 2 register accesses</a:t>
            </a:r>
          </a:p>
          <a:p>
            <a:r>
              <a:rPr lang="en-US" b="1" dirty="0" smtClean="0"/>
              <a:t>Solution: </a:t>
            </a:r>
            <a:r>
              <a:rPr lang="en-US" dirty="0" smtClean="0"/>
              <a:t>save base address (if needed</a:t>
            </a:r>
            <a:r>
              <a:rPr lang="en-US" dirty="0" smtClean="0"/>
              <a:t>) and increment register pointing to array address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Project:</a:t>
            </a:r>
          </a:p>
          <a:p>
            <a:pPr lvl="1"/>
            <a:r>
              <a:rPr lang="en-US" dirty="0" smtClean="0"/>
              <a:t>Values in array are 32-bit unsigned integers</a:t>
            </a:r>
          </a:p>
          <a:p>
            <a:pPr lvl="1"/>
            <a:r>
              <a:rPr lang="en-US" dirty="0" smtClean="0"/>
              <a:t>1 word (4 byte) offset per element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 smtClean="0"/>
              <a:t>Comparison (Inequality)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$rd,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</a:rPr>
              <a:t>rs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&lt; </a:t>
            </a:r>
            <a:r>
              <a:rPr lang="en-US" dirty="0" smtClean="0">
                <a:latin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</a:rPr>
              <a:t>rt</a:t>
            </a:r>
            <a:r>
              <a:rPr lang="en-US" dirty="0" smtClean="0"/>
              <a:t> then </a:t>
            </a:r>
            <a:r>
              <a:rPr lang="en-US" dirty="0" smtClean="0">
                <a:latin typeface="Consolas" pitchFamily="49" charset="0"/>
              </a:rPr>
              <a:t>$rd </a:t>
            </a:r>
            <a:r>
              <a:rPr lang="en-US" dirty="0" smtClean="0"/>
              <a:t>set to 1 (true)</a:t>
            </a:r>
          </a:p>
          <a:p>
            <a:pPr lvl="2"/>
            <a:r>
              <a:rPr lang="en-US" dirty="0" smtClean="0"/>
              <a:t>Else </a:t>
            </a:r>
            <a:r>
              <a:rPr lang="en-US" dirty="0" smtClean="0">
                <a:latin typeface="Consolas" pitchFamily="49" charset="0"/>
              </a:rPr>
              <a:t>$rd </a:t>
            </a:r>
            <a:r>
              <a:rPr lang="en-US" dirty="0" smtClean="0"/>
              <a:t>set to 0 (false)</a:t>
            </a:r>
          </a:p>
          <a:p>
            <a:pPr lvl="1"/>
            <a:r>
              <a:rPr lang="en-US" dirty="0" smtClean="0"/>
              <a:t>Result often used in a branch (compared with zero register)</a:t>
            </a:r>
          </a:p>
          <a:p>
            <a:pPr lvl="2"/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$rd, $0,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was_less_than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51801"/>
              </p:ext>
            </p:extLst>
          </p:nvPr>
        </p:nvGraphicFramePr>
        <p:xfrm>
          <a:off x="1039888" y="2667000"/>
          <a:ext cx="7064224" cy="2438400"/>
        </p:xfrm>
        <a:graphic>
          <a:graphicData uri="http://schemas.openxmlformats.org/drawingml/2006/table">
            <a:tbl>
              <a:tblPr firstRow="1" bandRow="1"/>
              <a:tblGrid>
                <a:gridCol w="1744980"/>
                <a:gridCol w="1888860"/>
                <a:gridCol w="3430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Inequality</a:t>
                      </a:r>
                      <a:endParaRPr lang="en-US" sz="26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Instruction</a:t>
                      </a:r>
                      <a:endParaRPr lang="en-US" sz="26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R</a:t>
                      </a:r>
                      <a:r>
                        <a:rPr lang="en-US" sz="2600" b="1" baseline="0" dirty="0" smtClean="0"/>
                        <a:t> if</a:t>
                      </a:r>
                      <a:r>
                        <a:rPr lang="en-US" sz="2600" b="1" dirty="0" smtClean="0"/>
                        <a:t> inequality</a:t>
                      </a:r>
                      <a:r>
                        <a:rPr lang="en-US" sz="2600" b="1" baseline="0" dirty="0" smtClean="0"/>
                        <a:t> is</a:t>
                      </a:r>
                      <a:r>
                        <a:rPr lang="en-US" sz="2600" b="1" dirty="0" smtClean="0"/>
                        <a:t> true</a:t>
                      </a:r>
                      <a:endParaRPr lang="en-US" sz="26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slt</a:t>
                      </a:r>
                      <a:r>
                        <a:rPr lang="en-US" sz="2600" dirty="0" smtClean="0"/>
                        <a:t> R, A,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 &gt;=</a:t>
                      </a:r>
                      <a:r>
                        <a:rPr lang="en-US" sz="2600" baseline="0" dirty="0" smtClean="0"/>
                        <a:t>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/>
                        <a:t>slt</a:t>
                      </a:r>
                      <a:r>
                        <a:rPr lang="en-US" sz="2600" dirty="0" smtClean="0"/>
                        <a:t> R, 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 &gt;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/>
                        <a:t>slt</a:t>
                      </a:r>
                      <a:r>
                        <a:rPr lang="en-US" sz="2600" dirty="0" smtClean="0"/>
                        <a:t> R,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 &lt;=</a:t>
                      </a:r>
                      <a:r>
                        <a:rPr lang="en-US" sz="2600" baseline="0" dirty="0" smtClean="0"/>
                        <a:t>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/>
                        <a:t>slt</a:t>
                      </a:r>
                      <a:r>
                        <a:rPr lang="en-US" sz="2600" dirty="0" smtClean="0"/>
                        <a:t> R,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7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PLPTool Memory </a:t>
            </a:r>
            <a:r>
              <a:rPr lang="en-US" dirty="0" err="1" smtClean="0"/>
              <a:t>Visulizer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008" y="2438400"/>
            <a:ext cx="5873985" cy="3200400"/>
          </a:xfrm>
          <a:prstGeom prst="rect">
            <a:avLst/>
          </a:prstGeom>
          <a:noFill/>
          <a:ln w="25400">
            <a:solidFill>
              <a:schemeClr val="dk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1998</TotalTime>
  <Words>276</Words>
  <Application>Microsoft Macintosh PowerPoint</Application>
  <PresentationFormat>On-screen Show (4:3)</PresentationFormat>
  <Paragraphs>70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ASU Template (Image Bar - Gold)</vt:lpstr>
      <vt:lpstr>Arrays and Sorting</vt:lpstr>
      <vt:lpstr>Array</vt:lpstr>
      <vt:lpstr>Array Data Access</vt:lpstr>
      <vt:lpstr>Traversing an Array</vt:lpstr>
      <vt:lpstr>Traversing an Array</vt:lpstr>
      <vt:lpstr>Traversing an Array</vt:lpstr>
      <vt:lpstr>Value Comparison (Inequality)</vt:lpstr>
      <vt:lpstr>Inequalities</vt:lpstr>
      <vt:lpstr>PLPTool Memory Visulizer</vt:lpstr>
      <vt:lpstr>PLPTool Memory Visulizer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270</cp:revision>
  <dcterms:modified xsi:type="dcterms:W3CDTF">2016-02-15T23:22:38Z</dcterms:modified>
</cp:coreProperties>
</file>