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3" r:id="rId4"/>
    <p:sldId id="264" r:id="rId5"/>
    <p:sldId id="265" r:id="rId6"/>
    <p:sldId id="266" r:id="rId7"/>
    <p:sldId id="267" r:id="rId8"/>
    <p:sldId id="269" r:id="rId9"/>
    <p:sldId id="270" r:id="rId10"/>
    <p:sldId id="271" r:id="rId11"/>
    <p:sldId id="272" r:id="rId12"/>
    <p:sldId id="273" r:id="rId13"/>
    <p:sldId id="278" r:id="rId14"/>
    <p:sldId id="284" r:id="rId15"/>
    <p:sldId id="274" r:id="rId16"/>
    <p:sldId id="283" r:id="rId17"/>
    <p:sldId id="275" r:id="rId18"/>
    <p:sldId id="261" r:id="rId19"/>
    <p:sldId id="276" r:id="rId20"/>
    <p:sldId id="262" r:id="rId21"/>
    <p:sldId id="277" r:id="rId22"/>
    <p:sldId id="281" r:id="rId23"/>
    <p:sldId id="282" r:id="rId24"/>
    <p:sldId id="26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69" autoAdjust="0"/>
  </p:normalViewPr>
  <p:slideViewPr>
    <p:cSldViewPr snapToGrid="0">
      <p:cViewPr varScale="1">
        <p:scale>
          <a:sx n="75" d="100"/>
          <a:sy n="75" d="100"/>
        </p:scale>
        <p:origin x="1022" y="4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7015A-7575-4A7F-B9FD-CE216148B439}" type="datetimeFigureOut">
              <a:rPr lang="zh-CN" altLang="en-US" smtClean="0"/>
              <a:t>2018/4/15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1EC08-BC7D-422B-BA2E-F032833245C5}" type="slidenum">
              <a:rPr lang="zh-CN" altLang="en-US" smtClean="0"/>
              <a:t>‹#›</a:t>
            </a:fld>
            <a:endParaRPr lang="zh-CN" altLang="en-US"/>
          </a:p>
        </p:txBody>
      </p:sp>
    </p:spTree>
    <p:extLst>
      <p:ext uri="{BB962C8B-B14F-4D97-AF65-F5344CB8AC3E}">
        <p14:creationId xmlns:p14="http://schemas.microsoft.com/office/powerpoint/2010/main" val="29068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0A41EC08-BC7D-422B-BA2E-F032833245C5}" type="slidenum">
              <a:rPr lang="zh-CN" altLang="en-US" smtClean="0"/>
              <a:t>1</a:t>
            </a:fld>
            <a:endParaRPr lang="zh-CN" altLang="en-US"/>
          </a:p>
        </p:txBody>
      </p:sp>
    </p:spTree>
    <p:extLst>
      <p:ext uri="{BB962C8B-B14F-4D97-AF65-F5344CB8AC3E}">
        <p14:creationId xmlns:p14="http://schemas.microsoft.com/office/powerpoint/2010/main" val="74163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are two</a:t>
            </a:r>
            <a:r>
              <a:rPr lang="en-US" altLang="zh-CN" baseline="0" dirty="0" smtClean="0"/>
              <a:t> key points that make </a:t>
            </a:r>
            <a:r>
              <a:rPr lang="en-US" altLang="zh-CN" baseline="0" dirty="0" err="1" smtClean="0"/>
              <a:t>AdaBoost</a:t>
            </a:r>
            <a:r>
              <a:rPr lang="en-US" altLang="zh-CN" baseline="0" dirty="0" smtClean="0"/>
              <a:t> work.</a:t>
            </a:r>
            <a:endParaRPr lang="en-US" altLang="zh-CN" dirty="0" smtClean="0"/>
          </a:p>
          <a:p>
            <a:endParaRPr lang="en-US" altLang="zh-CN" dirty="0" smtClean="0"/>
          </a:p>
          <a:p>
            <a:r>
              <a:rPr lang="en-US" altLang="zh-CN" dirty="0" smtClean="0"/>
              <a:t>For</a:t>
            </a:r>
            <a:r>
              <a:rPr lang="en-US" altLang="zh-CN" baseline="0" dirty="0" smtClean="0"/>
              <a:t> classification problem, it is easier to find some weak classifiers which may not have enough good performance. However, </a:t>
            </a:r>
            <a:r>
              <a:rPr lang="en-US" altLang="zh-CN" baseline="0" dirty="0" err="1" smtClean="0"/>
              <a:t>AdaBoost</a:t>
            </a:r>
            <a:r>
              <a:rPr lang="en-US" altLang="zh-CN" baseline="0" dirty="0" smtClean="0"/>
              <a:t> is able to combine many weak classifiers to strong one. Linear ensemble is performed over all classifiers by assigning them different weights.</a:t>
            </a:r>
          </a:p>
          <a:p>
            <a:endParaRPr lang="en-US" altLang="zh-CN" baseline="0" dirty="0" smtClean="0"/>
          </a:p>
          <a:p>
            <a:r>
              <a:rPr lang="en-US" altLang="zh-CN" baseline="0" dirty="0" smtClean="0"/>
              <a:t>Also, in each iteration, the weight of each training sample will be changed according to its prediction by the classifier. In this way, the method pays more attention on samples that cannot be correctly classified.</a:t>
            </a:r>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2</a:t>
            </a:fld>
            <a:endParaRPr lang="zh-CN" altLang="en-US"/>
          </a:p>
        </p:txBody>
      </p:sp>
    </p:spTree>
    <p:extLst>
      <p:ext uri="{BB962C8B-B14F-4D97-AF65-F5344CB8AC3E}">
        <p14:creationId xmlns:p14="http://schemas.microsoft.com/office/powerpoint/2010/main" val="334111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is a requirement for basic classifier, it should be abled to trained by weighted samples. For example, decision tree can be used as basic classifier, but not SVM.</a:t>
            </a:r>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3</a:t>
            </a:fld>
            <a:endParaRPr lang="zh-CN" altLang="en-US"/>
          </a:p>
        </p:txBody>
      </p:sp>
    </p:spTree>
    <p:extLst>
      <p:ext uri="{BB962C8B-B14F-4D97-AF65-F5344CB8AC3E}">
        <p14:creationId xmlns:p14="http://schemas.microsoft.com/office/powerpoint/2010/main" val="15694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you are curious about why the alpha</a:t>
            </a:r>
            <a:r>
              <a:rPr lang="en-US" altLang="zh-CN" baseline="0" dirty="0" smtClean="0"/>
              <a:t> is calculated as this equation, you can look at the Wikipedia page of </a:t>
            </a:r>
            <a:r>
              <a:rPr lang="en-US" altLang="zh-CN" baseline="0" dirty="0" err="1" smtClean="0"/>
              <a:t>AdaBoost</a:t>
            </a:r>
            <a:r>
              <a:rPr lang="en-US" altLang="zh-CN" baseline="0" dirty="0" smtClean="0"/>
              <a:t> for a detailed explanation.</a:t>
            </a:r>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4</a:t>
            </a:fld>
            <a:endParaRPr lang="zh-CN" altLang="en-US"/>
          </a:p>
        </p:txBody>
      </p:sp>
    </p:spTree>
    <p:extLst>
      <p:ext uri="{BB962C8B-B14F-4D97-AF65-F5344CB8AC3E}">
        <p14:creationId xmlns:p14="http://schemas.microsoft.com/office/powerpoint/2010/main" val="383728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plot shows that the</a:t>
            </a:r>
            <a:r>
              <a:rPr lang="en-US" altLang="zh-CN" baseline="0" dirty="0" smtClean="0"/>
              <a:t> weight of classifier is decreasing as the error going up.</a:t>
            </a:r>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5</a:t>
            </a:fld>
            <a:endParaRPr lang="zh-CN" altLang="en-US"/>
          </a:p>
        </p:txBody>
      </p:sp>
    </p:spTree>
    <p:extLst>
      <p:ext uri="{BB962C8B-B14F-4D97-AF65-F5344CB8AC3E}">
        <p14:creationId xmlns:p14="http://schemas.microsoft.com/office/powerpoint/2010/main" val="106804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6</a:t>
            </a:fld>
            <a:endParaRPr lang="zh-CN" altLang="en-US"/>
          </a:p>
        </p:txBody>
      </p:sp>
    </p:spTree>
    <p:extLst>
      <p:ext uri="{BB962C8B-B14F-4D97-AF65-F5344CB8AC3E}">
        <p14:creationId xmlns:p14="http://schemas.microsoft.com/office/powerpoint/2010/main" val="198359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7</a:t>
            </a:fld>
            <a:endParaRPr lang="zh-CN" altLang="en-US"/>
          </a:p>
        </p:txBody>
      </p:sp>
    </p:spTree>
    <p:extLst>
      <p:ext uri="{BB962C8B-B14F-4D97-AF65-F5344CB8AC3E}">
        <p14:creationId xmlns:p14="http://schemas.microsoft.com/office/powerpoint/2010/main" val="144380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Since the </a:t>
            </a:r>
            <a:r>
              <a:rPr lang="en-US" altLang="zh-CN" dirty="0" err="1" smtClean="0"/>
              <a:t>AdaBoost</a:t>
            </a:r>
            <a:r>
              <a:rPr lang="en-US" altLang="zh-CN" dirty="0" smtClean="0"/>
              <a:t> can assign a</a:t>
            </a:r>
            <a:r>
              <a:rPr lang="en-US" altLang="zh-CN" baseline="0" dirty="0" smtClean="0"/>
              <a:t> higher weight to the sample which is hard to classify. Normally, the noisy data or outliers are more easily to be mistakenly classified. Thus, the method will take these samples into more account, causing the overfitting.</a:t>
            </a:r>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16</a:t>
            </a:fld>
            <a:endParaRPr lang="zh-CN" altLang="en-US"/>
          </a:p>
        </p:txBody>
      </p:sp>
    </p:spTree>
    <p:extLst>
      <p:ext uri="{BB962C8B-B14F-4D97-AF65-F5344CB8AC3E}">
        <p14:creationId xmlns:p14="http://schemas.microsoft.com/office/powerpoint/2010/main" val="358883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41EC08-BC7D-422B-BA2E-F032833245C5}" type="slidenum">
              <a:rPr lang="zh-CN" altLang="en-US" smtClean="0"/>
              <a:t>22</a:t>
            </a:fld>
            <a:endParaRPr lang="zh-CN" altLang="en-US"/>
          </a:p>
        </p:txBody>
      </p:sp>
    </p:spTree>
    <p:extLst>
      <p:ext uri="{BB962C8B-B14F-4D97-AF65-F5344CB8AC3E}">
        <p14:creationId xmlns:p14="http://schemas.microsoft.com/office/powerpoint/2010/main" val="109513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5360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334385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300180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14025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51102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118879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319304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178653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344070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407639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C55B7C-DB0D-4C4A-BB39-16E1A7C6C417}" type="datetimeFigureOut">
              <a:rPr lang="zh-CN" altLang="en-US" smtClean="0"/>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291367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55B7C-DB0D-4C4A-BB39-16E1A7C6C417}" type="datetimeFigureOut">
              <a:rPr lang="zh-CN" altLang="en-US" smtClean="0"/>
              <a:t>2018/4/15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A6AE4-7764-4546-ACB2-B49AA1262B4E}" type="slidenum">
              <a:rPr lang="zh-CN" altLang="en-US" smtClean="0"/>
              <a:t>‹#›</a:t>
            </a:fld>
            <a:endParaRPr lang="zh-CN" altLang="en-US"/>
          </a:p>
        </p:txBody>
      </p:sp>
    </p:spTree>
    <p:extLst>
      <p:ext uri="{BB962C8B-B14F-4D97-AF65-F5344CB8AC3E}">
        <p14:creationId xmlns:p14="http://schemas.microsoft.com/office/powerpoint/2010/main" val="962209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quqixun/MLAlgorithm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hyperlink" Target="http://scikit-learn.org/stable/modules/ensemble.html" TargetMode="External"/><Relationship Id="rId1" Type="http://schemas.openxmlformats.org/officeDocument/2006/relationships/slideLayout" Target="../slideLayouts/slideLayout2.xml"/><Relationship Id="rId4" Type="http://schemas.openxmlformats.org/officeDocument/2006/relationships/hyperlink" Target="https://github.com/Microsoft/LightGBM"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cikit-learn.org/stable/modules/generated/sklearn.datasets.make_hastie_10_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smtClean="0">
                <a:cs typeface="Times New Roman" panose="02020603050405020304" pitchFamily="18" charset="0"/>
              </a:rPr>
              <a:t>AdaBoost</a:t>
            </a:r>
            <a:endParaRPr lang="zh-CN" altLang="en-US" b="1" dirty="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i="1" dirty="0"/>
              <a:t>f</a:t>
            </a:r>
            <a:r>
              <a:rPr lang="en-US" altLang="zh-CN" i="1" dirty="0" smtClean="0"/>
              <a:t>rom Weak to Strong</a:t>
            </a:r>
            <a:endParaRPr lang="zh-CN" altLang="en-US" i="1" dirty="0"/>
          </a:p>
        </p:txBody>
      </p:sp>
    </p:spTree>
    <p:extLst>
      <p:ext uri="{BB962C8B-B14F-4D97-AF65-F5344CB8AC3E}">
        <p14:creationId xmlns:p14="http://schemas.microsoft.com/office/powerpoint/2010/main" val="634207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5" t="-1821" r="-2087"/>
                </a:stretch>
              </a:blipFill>
            </p:spPr>
            <p:txBody>
              <a:bodyPr/>
              <a:lstStyle/>
              <a:p>
                <a:r>
                  <a:rPr lang="zh-CN" altLang="en-US">
                    <a:noFill/>
                  </a:rPr>
                  <a:t> </a:t>
                </a:r>
              </a:p>
            </p:txBody>
          </p:sp>
        </mc:Fallback>
      </mc:AlternateContent>
      <p:sp>
        <p:nvSpPr>
          <p:cNvPr id="4" name="矩形 3"/>
          <p:cNvSpPr/>
          <p:nvPr/>
        </p:nvSpPr>
        <p:spPr>
          <a:xfrm>
            <a:off x="4114800" y="2508738"/>
            <a:ext cx="3024554" cy="5158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4388597" y="3024554"/>
                <a:ext cx="24769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𝒔𝒎𝒂𝒍𝒍𝒆𝒓</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𝒕𝒉𝒂𝒏</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oMath>
                  </m:oMathPara>
                </a14:m>
                <a:endParaRPr lang="zh-CN" altLang="en-US"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388597" y="3024554"/>
                <a:ext cx="2476960" cy="461665"/>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4994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5" t="-1821" r="-2087"/>
                </a:stretch>
              </a:blipFill>
            </p:spPr>
            <p:txBody>
              <a:bodyPr/>
              <a:lstStyle/>
              <a:p>
                <a:r>
                  <a:rPr lang="zh-CN" altLang="en-US">
                    <a:noFill/>
                  </a:rPr>
                  <a:t> </a:t>
                </a:r>
              </a:p>
            </p:txBody>
          </p:sp>
        </mc:Fallback>
      </mc:AlternateContent>
      <p:sp>
        <p:nvSpPr>
          <p:cNvPr id="4" name="矩形 3"/>
          <p:cNvSpPr/>
          <p:nvPr/>
        </p:nvSpPr>
        <p:spPr>
          <a:xfrm>
            <a:off x="3399692" y="2332892"/>
            <a:ext cx="3739662" cy="6916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2605171" y="3024554"/>
                <a:ext cx="53287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𝒔𝒎𝒂𝒍𝒍𝒆𝒓</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𝒕𝒉𝒂𝒏</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𝒕𝒉𝒆</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𝒑𝒓𝒆𝒗𝒊𝒐𝒖𝒔</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𝒘𝒆𝒊𝒈𝒉𝒕</m:t>
                      </m:r>
                    </m:oMath>
                  </m:oMathPara>
                </a14:m>
                <a:endParaRPr lang="zh-CN" altLang="en-US"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2605171" y="3024554"/>
                <a:ext cx="5328703" cy="461665"/>
              </a:xfrm>
              <a:prstGeom prst="rect">
                <a:avLst/>
              </a:prstGeom>
              <a:blipFill rotWithShape="0">
                <a:blip r:embed="rId3"/>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735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5" t="-1821" r="-2087"/>
                </a:stretch>
              </a:blipFill>
            </p:spPr>
            <p:txBody>
              <a:bodyPr/>
              <a:lstStyle/>
              <a:p>
                <a:r>
                  <a:rPr lang="zh-CN" altLang="en-US">
                    <a:noFill/>
                  </a:rPr>
                  <a:t> </a:t>
                </a:r>
              </a:p>
            </p:txBody>
          </p:sp>
        </mc:Fallback>
      </mc:AlternateContent>
      <p:sp>
        <p:nvSpPr>
          <p:cNvPr id="4" name="矩形 3"/>
          <p:cNvSpPr/>
          <p:nvPr/>
        </p:nvSpPr>
        <p:spPr>
          <a:xfrm>
            <a:off x="3399692" y="2332892"/>
            <a:ext cx="3739662" cy="69166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1526735" y="3024554"/>
                <a:ext cx="74855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𝒚</m:t>
                          </m:r>
                        </m:e>
                        <m:sub>
                          <m:r>
                            <a:rPr lang="en-US" altLang="zh-CN" sz="24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𝒊</m:t>
                          </m:r>
                        </m:sub>
                      </m:sSub>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 </m:t>
                      </m:r>
                      <m:sSub>
                        <m:sSubPr>
                          <m:ctrlPr>
                            <a:rPr lang="en-US" altLang="zh-CN" sz="2400" b="1" i="1" smtClean="0">
                              <a:solidFill>
                                <a:srgbClr val="0070C0"/>
                              </a:solidFill>
                              <a:latin typeface="Cambria Math" panose="02040503050406030204" pitchFamily="18" charset="0"/>
                              <a:cs typeface="Times New Roman" panose="02020603050405020304" pitchFamily="18" charset="0"/>
                            </a:rPr>
                          </m:ctrlPr>
                        </m:sSubPr>
                        <m:e>
                          <m:r>
                            <a:rPr lang="en-US" altLang="zh-CN" sz="2400" b="1" i="1">
                              <a:solidFill>
                                <a:srgbClr val="0070C0"/>
                              </a:solidFill>
                              <a:latin typeface="Cambria Math" panose="02040503050406030204" pitchFamily="18" charset="0"/>
                              <a:cs typeface="Times New Roman" panose="02020603050405020304" pitchFamily="18" charset="0"/>
                            </a:rPr>
                            <m:t>𝑮</m:t>
                          </m:r>
                        </m:e>
                        <m:sub>
                          <m:r>
                            <a:rPr lang="en-US" altLang="zh-CN" sz="2400" b="1" i="1">
                              <a:solidFill>
                                <a:srgbClr val="0070C0"/>
                              </a:solidFill>
                              <a:latin typeface="Cambria Math" panose="02040503050406030204" pitchFamily="18" charset="0"/>
                              <a:cs typeface="Times New Roman" panose="02020603050405020304" pitchFamily="18" charset="0"/>
                            </a:rPr>
                            <m:t>𝒎</m:t>
                          </m:r>
                        </m:sub>
                      </m:sSub>
                      <m:d>
                        <m:dPr>
                          <m:ctrlPr>
                            <a:rPr lang="en-US" altLang="zh-CN" sz="2400" b="1" i="1">
                              <a:solidFill>
                                <a:srgbClr val="0070C0"/>
                              </a:solidFill>
                              <a:latin typeface="Cambria Math" panose="02040503050406030204" pitchFamily="18" charset="0"/>
                              <a:cs typeface="Times New Roman" panose="02020603050405020304" pitchFamily="18" charset="0"/>
                            </a:rPr>
                          </m:ctrlPr>
                        </m:dPr>
                        <m:e>
                          <m:sSub>
                            <m:sSubPr>
                              <m:ctrlPr>
                                <a:rPr lang="en-US" altLang="zh-CN" sz="2400" b="1" i="1">
                                  <a:solidFill>
                                    <a:srgbClr val="0070C0"/>
                                  </a:solidFill>
                                  <a:latin typeface="Cambria Math" panose="02040503050406030204" pitchFamily="18" charset="0"/>
                                  <a:cs typeface="Times New Roman" panose="02020603050405020304" pitchFamily="18" charset="0"/>
                                </a:rPr>
                              </m:ctrlPr>
                            </m:sSubPr>
                            <m:e>
                              <m:r>
                                <a:rPr lang="en-US" altLang="zh-CN" sz="2400" b="1" i="1">
                                  <a:solidFill>
                                    <a:srgbClr val="0070C0"/>
                                  </a:solidFill>
                                  <a:latin typeface="Cambria Math" panose="02040503050406030204" pitchFamily="18" charset="0"/>
                                  <a:cs typeface="Times New Roman" panose="02020603050405020304" pitchFamily="18" charset="0"/>
                                </a:rPr>
                                <m:t>𝒙</m:t>
                              </m:r>
                            </m:e>
                            <m:sub>
                              <m:r>
                                <a:rPr lang="en-US" altLang="zh-CN" sz="2400" b="1" i="1">
                                  <a:solidFill>
                                    <a:srgbClr val="0070C0"/>
                                  </a:solidFill>
                                  <a:latin typeface="Cambria Math" panose="02040503050406030204" pitchFamily="18" charset="0"/>
                                  <a:cs typeface="Times New Roman" panose="02020603050405020304" pitchFamily="18" charset="0"/>
                                </a:rPr>
                                <m:t>𝒊</m:t>
                              </m:r>
                            </m:sub>
                          </m:sSub>
                        </m:e>
                      </m:d>
                      <m:r>
                        <a:rPr lang="en-US" altLang="zh-CN" sz="2400" b="1" i="1">
                          <a:solidFill>
                            <a:srgbClr val="0070C0"/>
                          </a:solidFill>
                          <a:latin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solidFill>
                            <a:srgbClr val="0070C0"/>
                          </a:solidFill>
                          <a:latin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cs typeface="Times New Roman" panose="02020603050405020304" pitchFamily="18" charset="0"/>
                        </a:rPr>
                        <m:t>𝒍𝒂𝒓𝒈𝒆𝒓</m:t>
                      </m:r>
                      <m:r>
                        <a:rPr lang="en-US" altLang="zh-CN" sz="2400" b="1" i="1" smtClean="0">
                          <a:solidFill>
                            <a:srgbClr val="0070C0"/>
                          </a:solidFill>
                          <a:latin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𝒕𝒉𝒂𝒏</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𝒕𝒉𝒆</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𝒑𝒓𝒆𝒗𝒊𝒐𝒖𝒔</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1"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𝒘𝒆𝒊𝒈𝒉𝒕</m:t>
                      </m:r>
                    </m:oMath>
                  </m:oMathPara>
                </a14:m>
                <a:endParaRPr lang="zh-CN" altLang="en-US" b="1" dirty="0">
                  <a:solidFill>
                    <a:srgbClr val="0070C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526735" y="3024554"/>
                <a:ext cx="7485575" cy="461665"/>
              </a:xfrm>
              <a:prstGeom prst="rect">
                <a:avLst/>
              </a:prstGeom>
              <a:blipFill rotWithShape="0">
                <a:blip r:embed="rId3"/>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2041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dirty="0" smtClean="0"/>
                  <a:t>Assum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oMath>
                </a14:m>
                <a:r>
                  <a:rPr lang="en-US" altLang="zh-CN" b="0" dirty="0" smtClean="0"/>
                  <a:t> = 0.1, </a:t>
                </a:r>
                <a14:m>
                  <m:oMath xmlns:m="http://schemas.openxmlformats.org/officeDocument/2006/math">
                    <m:r>
                      <a:rPr lang="zh-CN" altLang="en-US" b="0" i="1" smtClean="0">
                        <a:latin typeface="Cambria Math" panose="02040503050406030204" pitchFamily="18" charset="0"/>
                      </a:rPr>
                      <m:t>𝛼</m:t>
                    </m:r>
                    <m:r>
                      <a:rPr lang="en-US" altLang="zh-CN" b="0" i="1" smtClean="0">
                        <a:latin typeface="Cambria Math" panose="02040503050406030204" pitchFamily="18" charset="0"/>
                      </a:rPr>
                      <m:t>=1</m:t>
                    </m:r>
                  </m:oMath>
                </a14:m>
                <a:r>
                  <a:rPr lang="en-US" altLang="zh-CN" b="0" dirty="0" smtClean="0"/>
                  <a:t>, the sample is correctly classified in each run. After 4 runs:</a:t>
                </a:r>
              </a:p>
              <a:p>
                <a:pPr>
                  <a:spcAft>
                    <a:spcPts val="1800"/>
                  </a:spcAft>
                </a:pPr>
                <a:endParaRPr lang="en-US" altLang="zh-CN"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4" y="2684588"/>
            <a:ext cx="5325411" cy="3994058"/>
          </a:xfrm>
          <a:prstGeom prst="rect">
            <a:avLst/>
          </a:prstGeom>
        </p:spPr>
      </p:pic>
    </p:spTree>
    <p:extLst>
      <p:ext uri="{BB962C8B-B14F-4D97-AF65-F5344CB8AC3E}">
        <p14:creationId xmlns:p14="http://schemas.microsoft.com/office/powerpoint/2010/main" val="814189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dirty="0" smtClean="0"/>
                  <a:t>Assum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1</m:t>
                        </m:r>
                      </m:sub>
                    </m:sSub>
                  </m:oMath>
                </a14:m>
                <a:r>
                  <a:rPr lang="en-US" altLang="zh-CN" b="0" dirty="0" smtClean="0"/>
                  <a:t> = 0.1, </a:t>
                </a:r>
                <a14:m>
                  <m:oMath xmlns:m="http://schemas.openxmlformats.org/officeDocument/2006/math">
                    <m:r>
                      <a:rPr lang="zh-CN" altLang="en-US" b="0" i="1" smtClean="0">
                        <a:latin typeface="Cambria Math" panose="02040503050406030204" pitchFamily="18" charset="0"/>
                      </a:rPr>
                      <m:t>𝛼</m:t>
                    </m:r>
                    <m:r>
                      <a:rPr lang="en-US" altLang="zh-CN" b="0" i="1" smtClean="0">
                        <a:latin typeface="Cambria Math" panose="02040503050406030204" pitchFamily="18" charset="0"/>
                      </a:rPr>
                      <m:t>=1</m:t>
                    </m:r>
                  </m:oMath>
                </a14:m>
                <a:r>
                  <a:rPr lang="en-US" altLang="zh-CN" b="0" dirty="0" smtClean="0"/>
                  <a:t>, the sample is falsely classified in each run. </a:t>
                </a:r>
                <a:r>
                  <a:rPr lang="en-US" altLang="zh-CN" b="0" smtClean="0"/>
                  <a:t>After 4 </a:t>
                </a:r>
                <a:r>
                  <a:rPr lang="en-US" altLang="zh-CN" b="0" dirty="0" smtClean="0"/>
                  <a:t>runs:</a:t>
                </a:r>
              </a:p>
              <a:p>
                <a:pPr>
                  <a:spcAft>
                    <a:spcPts val="1800"/>
                  </a:spcAft>
                </a:pPr>
                <a:endParaRPr lang="en-US" altLang="zh-CN"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4" y="2684588"/>
            <a:ext cx="5325410" cy="3994058"/>
          </a:xfrm>
          <a:prstGeom prst="rect">
            <a:avLst/>
          </a:prstGeom>
        </p:spPr>
      </p:pic>
    </p:spTree>
    <p:extLst>
      <p:ext uri="{BB962C8B-B14F-4D97-AF65-F5344CB8AC3E}">
        <p14:creationId xmlns:p14="http://schemas.microsoft.com/office/powerpoint/2010/main" val="1555540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Final Classifier</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Linear ensemble: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cs typeface="Times New Roman" panose="02020603050405020304" pitchFamily="18" charset="0"/>
                        </a:rPr>
                        <m:t>=</m:t>
                      </m:r>
                      <m:nary>
                        <m:naryPr>
                          <m:chr m:val="∑"/>
                          <m:limLoc m:val="subSup"/>
                          <m:ctrlPr>
                            <a:rPr lang="en-US" altLang="zh-CN" b="0"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𝑀</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e>
                      </m:nary>
                    </m:oMath>
                  </m:oMathPara>
                </a14:m>
                <a:endParaRPr lang="en-US" altLang="zh-CN" dirty="0" smtClean="0"/>
              </a:p>
              <a:p>
                <a:pPr>
                  <a:spcAft>
                    <a:spcPts val="1200"/>
                  </a:spcAft>
                </a:pPr>
                <a:r>
                  <a:rPr lang="en-US" altLang="zh-CN" dirty="0" smtClean="0"/>
                  <a:t>Final classifier:</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𝐺</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𝑠𝑖𝑔𝑛</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e>
                          </m:d>
                        </m:e>
                      </m:d>
                    </m:oMath>
                  </m:oMathPara>
                </a14:m>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423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Pros and Cons</a:t>
            </a:r>
            <a:endParaRPr lang="zh-CN" altLang="en-US" b="1" dirty="0"/>
          </a:p>
        </p:txBody>
      </p:sp>
      <p:sp>
        <p:nvSpPr>
          <p:cNvPr id="3" name="内容占位符 2"/>
          <p:cNvSpPr>
            <a:spLocks noGrp="1"/>
          </p:cNvSpPr>
          <p:nvPr>
            <p:ph idx="1"/>
          </p:nvPr>
        </p:nvSpPr>
        <p:spPr/>
        <p:txBody>
          <a:bodyPr/>
          <a:lstStyle/>
          <a:p>
            <a:pPr>
              <a:spcAft>
                <a:spcPts val="1200"/>
              </a:spcAft>
            </a:pPr>
            <a:r>
              <a:rPr lang="en-US" altLang="zh-CN" dirty="0" smtClean="0"/>
              <a:t>Advantages:</a:t>
            </a:r>
          </a:p>
          <a:p>
            <a:pPr lvl="1"/>
            <a:r>
              <a:rPr lang="en-US" altLang="zh-CN" sz="2800" dirty="0" smtClean="0"/>
              <a:t>Simple and elegant.</a:t>
            </a:r>
          </a:p>
          <a:p>
            <a:pPr lvl="1">
              <a:spcAft>
                <a:spcPts val="1200"/>
              </a:spcAft>
            </a:pPr>
            <a:r>
              <a:rPr lang="en-US" altLang="zh-CN" sz="2800" dirty="0" smtClean="0"/>
              <a:t>Fairly good generalization.</a:t>
            </a:r>
          </a:p>
          <a:p>
            <a:pPr>
              <a:spcAft>
                <a:spcPts val="1200"/>
              </a:spcAft>
            </a:pPr>
            <a:r>
              <a:rPr lang="en-US" altLang="zh-CN" dirty="0" smtClean="0"/>
              <a:t>Disadvantage:</a:t>
            </a:r>
          </a:p>
          <a:p>
            <a:pPr lvl="1"/>
            <a:r>
              <a:rPr lang="en-US" altLang="zh-CN" sz="2800" dirty="0" smtClean="0"/>
              <a:t>Sensitive </a:t>
            </a:r>
            <a:r>
              <a:rPr lang="en-US" altLang="zh-CN" sz="2800" dirty="0"/>
              <a:t>to </a:t>
            </a:r>
            <a:r>
              <a:rPr lang="en-US" altLang="zh-CN" sz="2800" dirty="0" smtClean="0"/>
              <a:t>noise </a:t>
            </a:r>
            <a:r>
              <a:rPr lang="en-US" altLang="zh-CN" sz="2800" dirty="0"/>
              <a:t>and </a:t>
            </a:r>
            <a:r>
              <a:rPr lang="en-US" altLang="zh-CN" sz="2800" dirty="0" smtClean="0"/>
              <a:t>outliers.</a:t>
            </a:r>
            <a:endParaRPr lang="zh-CN" altLang="en-US" sz="2800" dirty="0"/>
          </a:p>
        </p:txBody>
      </p:sp>
    </p:spTree>
    <p:extLst>
      <p:ext uri="{BB962C8B-B14F-4D97-AF65-F5344CB8AC3E}">
        <p14:creationId xmlns:p14="http://schemas.microsoft.com/office/powerpoint/2010/main" val="983866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Tests of </a:t>
            </a:r>
            <a:r>
              <a:rPr lang="en-US" altLang="zh-CN" b="1" dirty="0" err="1" smtClean="0"/>
              <a:t>AdaBoost</a:t>
            </a:r>
            <a:endParaRPr lang="zh-CN" altLang="en-US" b="1" dirty="0"/>
          </a:p>
        </p:txBody>
      </p:sp>
      <p:sp>
        <p:nvSpPr>
          <p:cNvPr id="3" name="内容占位符 2"/>
          <p:cNvSpPr>
            <a:spLocks noGrp="1"/>
          </p:cNvSpPr>
          <p:nvPr>
            <p:ph idx="1"/>
          </p:nvPr>
        </p:nvSpPr>
        <p:spPr/>
        <p:txBody>
          <a:bodyPr/>
          <a:lstStyle/>
          <a:p>
            <a:pPr>
              <a:spcAft>
                <a:spcPts val="1800"/>
              </a:spcAft>
            </a:pPr>
            <a:r>
              <a:rPr lang="en-US" altLang="zh-CN" dirty="0" smtClean="0"/>
              <a:t>Implement </a:t>
            </a:r>
            <a:r>
              <a:rPr lang="en-US" altLang="zh-CN" dirty="0" err="1" smtClean="0"/>
              <a:t>AdaBoost</a:t>
            </a:r>
            <a:r>
              <a:rPr lang="en-US" altLang="zh-CN" dirty="0" smtClean="0"/>
              <a:t> algorithm using </a:t>
            </a:r>
            <a:r>
              <a:rPr lang="en-US" altLang="zh-CN" dirty="0" smtClean="0">
                <a:solidFill>
                  <a:srgbClr val="0070C0"/>
                </a:solidFill>
              </a:rPr>
              <a:t>Py</a:t>
            </a:r>
            <a:r>
              <a:rPr lang="en-US" altLang="zh-CN" dirty="0" smtClean="0">
                <a:solidFill>
                  <a:schemeClr val="accent4"/>
                </a:solidFill>
              </a:rPr>
              <a:t>thon</a:t>
            </a:r>
            <a:r>
              <a:rPr lang="en-US" altLang="zh-CN" dirty="0" smtClean="0"/>
              <a:t>.</a:t>
            </a:r>
          </a:p>
          <a:p>
            <a:pPr>
              <a:spcAft>
                <a:spcPts val="1800"/>
              </a:spcAft>
            </a:pPr>
            <a:r>
              <a:rPr lang="en-US" altLang="zh-CN" dirty="0" smtClean="0"/>
              <a:t>Apply decision tree as basic classifier which is generated from </a:t>
            </a:r>
            <a:r>
              <a:rPr lang="en-US" altLang="zh-CN" dirty="0" err="1" smtClean="0"/>
              <a:t>scikit</a:t>
            </a:r>
            <a:r>
              <a:rPr lang="en-US" altLang="zh-CN" dirty="0" smtClean="0"/>
              <a:t>-learn library.</a:t>
            </a:r>
          </a:p>
          <a:p>
            <a:r>
              <a:rPr lang="en-US" altLang="zh-CN" dirty="0" smtClean="0"/>
              <a:t>Tests on two datasets:</a:t>
            </a:r>
          </a:p>
          <a:p>
            <a:pPr lvl="1"/>
            <a:r>
              <a:rPr lang="en-US" altLang="zh-CN" sz="2800" dirty="0" smtClean="0"/>
              <a:t>Simulated Dataset – Hastie_10_2</a:t>
            </a:r>
          </a:p>
          <a:p>
            <a:pPr lvl="1"/>
            <a:r>
              <a:rPr lang="en-US" altLang="zh-CN" sz="2800" dirty="0" smtClean="0"/>
              <a:t>Real Dataset – Wisconsin Diagnostic</a:t>
            </a:r>
          </a:p>
          <a:p>
            <a:pPr marL="457200" lvl="1" indent="0">
              <a:buNone/>
            </a:pPr>
            <a:r>
              <a:rPr lang="en-US" altLang="zh-CN" sz="2800" dirty="0"/>
              <a:t> </a:t>
            </a:r>
            <a:r>
              <a:rPr lang="en-US" altLang="zh-CN" sz="2800" dirty="0" smtClean="0"/>
              <a:t>                            Breast Cancer</a:t>
            </a:r>
          </a:p>
          <a:p>
            <a:pPr marL="457200" lvl="1" indent="0">
              <a:buNone/>
            </a:pPr>
            <a:r>
              <a:rPr lang="en-US" altLang="zh-CN" sz="2800" dirty="0" smtClean="0"/>
              <a:t>20% samples in test set.</a:t>
            </a:r>
            <a:endParaRPr lang="zh-CN" altLang="en-US" sz="2800" dirty="0"/>
          </a:p>
        </p:txBody>
      </p:sp>
    </p:spTree>
    <p:extLst>
      <p:ext uri="{BB962C8B-B14F-4D97-AF65-F5344CB8AC3E}">
        <p14:creationId xmlns:p14="http://schemas.microsoft.com/office/powerpoint/2010/main" val="994109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Simulated Dataset</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8515350" cy="4563452"/>
              </a:xfrm>
            </p:spPr>
            <p:txBody>
              <a:bodyPr>
                <a:normAutofit/>
              </a:bodyPr>
              <a:lstStyle/>
              <a:p>
                <a:r>
                  <a:rPr lang="en-US" altLang="zh-CN" dirty="0" smtClean="0"/>
                  <a:t>10,000 samples.</a:t>
                </a:r>
              </a:p>
              <a:p>
                <a:r>
                  <a:rPr lang="en-US" altLang="zh-CN" dirty="0" smtClean="0"/>
                  <a:t>Each sample has 10 features.</a:t>
                </a:r>
              </a:p>
              <a:p>
                <a:r>
                  <a:rPr lang="en-US" altLang="zh-CN" dirty="0" smtClean="0"/>
                  <a:t>Each feature over all samples are randomly generated from Gaussian distribution.</a:t>
                </a:r>
              </a:p>
              <a:p>
                <a:pPr>
                  <a:spcAft>
                    <a:spcPts val="1200"/>
                  </a:spcAft>
                </a:pPr>
                <a:r>
                  <a:rPr lang="en-US" altLang="zh-CN" dirty="0" smtClean="0"/>
                  <a:t>Label of sample is defined as:</a:t>
                </a:r>
              </a:p>
              <a:p>
                <a:pPr marL="0" indent="0">
                  <a:spcAft>
                    <a:spcPts val="1200"/>
                  </a:spcAft>
                  <a:buNone/>
                </a:pPr>
                <a14:m>
                  <m:oMathPara xmlns:m="http://schemas.openxmlformats.org/officeDocument/2006/math">
                    <m:oMathParaPr>
                      <m:jc m:val="center"/>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r>
                        <a:rPr lang="en-US" altLang="zh-CN" sz="240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r>
                                <a:rPr lang="en-US" altLang="zh-CN" sz="2400" b="0" i="1" smtClean="0">
                                  <a:latin typeface="Cambria Math" panose="02040503050406030204" pitchFamily="18" charset="0"/>
                                </a:rPr>
                                <m:t>1</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&gt;9.34</m:t>
                              </m:r>
                            </m:e>
                            <m:e>
                              <m:r>
                                <a:rPr lang="en-US" altLang="zh-CN" sz="2400" i="1" smtClean="0">
                                  <a:latin typeface="Cambria Math" panose="02040503050406030204" pitchFamily="18" charset="0"/>
                                </a:rPr>
                                <m:t>&amp;</m:t>
                              </m:r>
                              <m:r>
                                <a:rPr lang="en-US" altLang="zh-CN" sz="2400" b="0" i="1" smtClean="0">
                                  <a:latin typeface="Cambria Math" panose="02040503050406030204" pitchFamily="18" charset="0"/>
                                </a:rPr>
                                <m:t>−1</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𝑜𝑡h𝑒𝑟𝑤𝑖𝑠𝑒</m:t>
                              </m:r>
                            </m:e>
                          </m:eqAr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𝑤h𝑒𝑟𝑒</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10</m:t>
                          </m:r>
                        </m:sup>
                        <m:e>
                          <m:sSup>
                            <m:sSupPr>
                              <m:ctrlPr>
                                <a:rPr lang="en-US" altLang="zh-CN" sz="2400" b="0" i="1" smtClean="0">
                                  <a:latin typeface="Cambria Math" panose="02040503050406030204" pitchFamily="18" charset="0"/>
                                </a:rPr>
                              </m:ctrlPr>
                            </m:sSup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sub>
                              </m:sSub>
                            </m:e>
                            <m:sup>
                              <m:r>
                                <a:rPr lang="en-US" altLang="zh-CN" sz="2400" b="0" i="1" smtClean="0">
                                  <a:latin typeface="Cambria Math" panose="02040503050406030204" pitchFamily="18" charset="0"/>
                                </a:rPr>
                                <m:t>2</m:t>
                              </m:r>
                            </m:sup>
                          </m:sSup>
                        </m:e>
                      </m:nary>
                    </m:oMath>
                  </m:oMathPara>
                </a14:m>
                <a:endParaRPr lang="en-US" altLang="zh-CN" dirty="0" smtClean="0"/>
              </a:p>
              <a:p>
                <a:pPr>
                  <a:spcAft>
                    <a:spcPts val="1200"/>
                  </a:spcAft>
                </a:pPr>
                <a:r>
                  <a:rPr lang="en-US" altLang="zh-CN" dirty="0" smtClean="0"/>
                  <a:t>Two classes are balanced.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8515350" cy="4563452"/>
              </a:xfrm>
              <a:blipFill rotWithShape="0">
                <a:blip r:embed="rId2"/>
                <a:stretch>
                  <a:fillRect l="-1288" t="-2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3466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Simulated Dataset – </a:t>
            </a:r>
            <a:r>
              <a:rPr lang="en-US" altLang="zh-CN" sz="3600" b="1" dirty="0" smtClean="0"/>
              <a:t>learning curves</a:t>
            </a:r>
            <a:endParaRPr lang="zh-CN" altLang="en-US" sz="3600" b="1" dirty="0"/>
          </a:p>
        </p:txBody>
      </p:sp>
      <p:pic>
        <p:nvPicPr>
          <p:cNvPr id="4" name="内容占位符 3"/>
          <p:cNvPicPr>
            <a:picLocks noGrp="1" noChangeAspect="1"/>
          </p:cNvPicPr>
          <p:nvPr>
            <p:ph idx="1"/>
          </p:nvPr>
        </p:nvPicPr>
        <p:blipFill>
          <a:blip r:embed="rId2"/>
          <a:stretch>
            <a:fillRect/>
          </a:stretch>
        </p:blipFill>
        <p:spPr>
          <a:xfrm>
            <a:off x="1671108" y="1825625"/>
            <a:ext cx="5801784" cy="4351338"/>
          </a:xfrm>
          <a:prstGeom prst="rect">
            <a:avLst/>
          </a:prstGeom>
        </p:spPr>
      </p:pic>
      <p:sp>
        <p:nvSpPr>
          <p:cNvPr id="5" name="文本框 4"/>
          <p:cNvSpPr txBox="1"/>
          <p:nvPr/>
        </p:nvSpPr>
        <p:spPr>
          <a:xfrm>
            <a:off x="7303477" y="4001294"/>
            <a:ext cx="1500554" cy="954107"/>
          </a:xfrm>
          <a:prstGeom prst="rect">
            <a:avLst/>
          </a:prstGeom>
          <a:noFill/>
        </p:spPr>
        <p:txBody>
          <a:bodyPr wrap="square" rtlCol="0">
            <a:spAutoFit/>
          </a:bodyPr>
          <a:lstStyle/>
          <a:p>
            <a:r>
              <a:rPr lang="en-US" altLang="zh-CN" sz="2800" dirty="0" smtClean="0"/>
              <a:t>Test </a:t>
            </a:r>
            <a:r>
              <a:rPr lang="en-US" altLang="zh-CN" sz="2800" dirty="0" err="1" smtClean="0"/>
              <a:t>Acc</a:t>
            </a:r>
            <a:r>
              <a:rPr lang="en-US" altLang="zh-CN" sz="2800" dirty="0" smtClean="0"/>
              <a:t>:</a:t>
            </a:r>
          </a:p>
          <a:p>
            <a:r>
              <a:rPr lang="en-US" altLang="zh-CN" sz="2800" dirty="0" smtClean="0"/>
              <a:t>0.9435</a:t>
            </a:r>
            <a:endParaRPr lang="zh-CN" altLang="en-US" sz="2800" dirty="0"/>
          </a:p>
        </p:txBody>
      </p:sp>
    </p:spTree>
    <p:extLst>
      <p:ext uri="{BB962C8B-B14F-4D97-AF65-F5344CB8AC3E}">
        <p14:creationId xmlns:p14="http://schemas.microsoft.com/office/powerpoint/2010/main" val="3536832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Key Points of </a:t>
            </a:r>
            <a:r>
              <a:rPr lang="en-US" altLang="zh-CN" b="1" dirty="0" err="1" smtClean="0"/>
              <a:t>AdaBoost</a:t>
            </a:r>
            <a:endParaRPr lang="zh-CN" altLang="en-US" b="1" dirty="0"/>
          </a:p>
        </p:txBody>
      </p:sp>
      <p:sp>
        <p:nvSpPr>
          <p:cNvPr id="3" name="内容占位符 2"/>
          <p:cNvSpPr>
            <a:spLocks noGrp="1"/>
          </p:cNvSpPr>
          <p:nvPr>
            <p:ph idx="1"/>
          </p:nvPr>
        </p:nvSpPr>
        <p:spPr/>
        <p:txBody>
          <a:bodyPr>
            <a:normAutofit/>
          </a:bodyPr>
          <a:lstStyle/>
          <a:p>
            <a:r>
              <a:rPr lang="en-US" altLang="zh-CN" sz="3200" dirty="0"/>
              <a:t>L</a:t>
            </a:r>
            <a:r>
              <a:rPr lang="en-US" altLang="zh-CN" sz="3200" dirty="0" smtClean="0"/>
              <a:t>inear ensemble of many weak classifiers with different </a:t>
            </a:r>
            <a:r>
              <a:rPr lang="en-US" altLang="zh-CN" sz="3200" dirty="0" smtClean="0"/>
              <a:t>weights.</a:t>
            </a:r>
            <a:endParaRPr lang="en-US" altLang="zh-CN" sz="3200" dirty="0" smtClean="0"/>
          </a:p>
          <a:p>
            <a:endParaRPr lang="en-US" altLang="zh-CN" sz="3200" dirty="0" smtClean="0"/>
          </a:p>
          <a:p>
            <a:r>
              <a:rPr lang="en-US" altLang="zh-CN" sz="3200" dirty="0" smtClean="0"/>
              <a:t>Adjust weights of training samples according to the prediction results in each iteration.</a:t>
            </a:r>
            <a:endParaRPr lang="zh-CN" altLang="en-US" sz="3200" dirty="0"/>
          </a:p>
        </p:txBody>
      </p:sp>
    </p:spTree>
    <p:extLst>
      <p:ext uri="{BB962C8B-B14F-4D97-AF65-F5344CB8AC3E}">
        <p14:creationId xmlns:p14="http://schemas.microsoft.com/office/powerpoint/2010/main" val="1023680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Wisconsin Diagnostic</a:t>
            </a:r>
            <a:br>
              <a:rPr lang="en-US" altLang="zh-CN" sz="4000" b="1" dirty="0" smtClean="0"/>
            </a:br>
            <a:r>
              <a:rPr lang="en-US" altLang="zh-CN" sz="4000" b="1" dirty="0" smtClean="0"/>
              <a:t>Breast Cancer </a:t>
            </a:r>
            <a:r>
              <a:rPr lang="en-US" altLang="zh-CN" sz="4000" b="1" dirty="0"/>
              <a:t>(WDBC</a:t>
            </a:r>
            <a:r>
              <a:rPr lang="en-US" altLang="zh-CN" sz="4000" b="1" dirty="0" smtClean="0"/>
              <a:t>)</a:t>
            </a:r>
            <a:endParaRPr lang="zh-CN" altLang="en-US" sz="4000" b="1" dirty="0"/>
          </a:p>
        </p:txBody>
      </p:sp>
      <p:sp>
        <p:nvSpPr>
          <p:cNvPr id="3" name="内容占位符 2"/>
          <p:cNvSpPr>
            <a:spLocks noGrp="1"/>
          </p:cNvSpPr>
          <p:nvPr>
            <p:ph idx="1"/>
          </p:nvPr>
        </p:nvSpPr>
        <p:spPr/>
        <p:txBody>
          <a:bodyPr/>
          <a:lstStyle/>
          <a:p>
            <a:r>
              <a:rPr lang="en-US" altLang="zh-CN" dirty="0" smtClean="0"/>
              <a:t>569 samples.</a:t>
            </a:r>
          </a:p>
          <a:p>
            <a:r>
              <a:rPr lang="en-US" altLang="zh-CN" dirty="0" smtClean="0"/>
              <a:t>Each sample has 30 features extracted from </a:t>
            </a:r>
            <a:r>
              <a:rPr lang="en-US" altLang="zh-CN" dirty="0"/>
              <a:t>images of cell nuclei of breast mass</a:t>
            </a:r>
            <a:r>
              <a:rPr lang="en-US" altLang="zh-CN" dirty="0" smtClean="0"/>
              <a:t>.</a:t>
            </a:r>
          </a:p>
          <a:p>
            <a:r>
              <a:rPr lang="en-US" altLang="zh-CN" dirty="0" smtClean="0"/>
              <a:t>Number of “Benign”: 357</a:t>
            </a:r>
          </a:p>
          <a:p>
            <a:r>
              <a:rPr lang="en-US" altLang="zh-CN" dirty="0" smtClean="0"/>
              <a:t>Number of “Malignant”: 212</a:t>
            </a:r>
          </a:p>
          <a:p>
            <a:r>
              <a:rPr lang="en-US" altLang="zh-CN" dirty="0" smtClean="0"/>
              <a:t>See </a:t>
            </a:r>
            <a:r>
              <a:rPr lang="en-US" altLang="zh-CN" dirty="0" smtClean="0">
                <a:hlinkClick r:id="rId2"/>
              </a:rPr>
              <a:t>UCI Data Repo </a:t>
            </a:r>
            <a:r>
              <a:rPr lang="en-US" altLang="zh-CN" dirty="0" smtClean="0"/>
              <a:t>for more information.</a:t>
            </a:r>
            <a:endParaRPr lang="zh-CN" altLang="en-US" dirty="0"/>
          </a:p>
        </p:txBody>
      </p:sp>
    </p:spTree>
    <p:extLst>
      <p:ext uri="{BB962C8B-B14F-4D97-AF65-F5344CB8AC3E}">
        <p14:creationId xmlns:p14="http://schemas.microsoft.com/office/powerpoint/2010/main" val="1305954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6"/>
            <a:ext cx="8198827" cy="1325563"/>
          </a:xfrm>
        </p:spPr>
        <p:txBody>
          <a:bodyPr>
            <a:normAutofit/>
          </a:bodyPr>
          <a:lstStyle/>
          <a:p>
            <a:r>
              <a:rPr lang="en-US" altLang="zh-CN" sz="4000" b="1" dirty="0" smtClean="0"/>
              <a:t>Wisconsin Diagnostic</a:t>
            </a:r>
            <a:br>
              <a:rPr lang="en-US" altLang="zh-CN" sz="4000" b="1" dirty="0" smtClean="0"/>
            </a:br>
            <a:r>
              <a:rPr lang="en-US" altLang="zh-CN" sz="4000" b="1" dirty="0" smtClean="0"/>
              <a:t>Breast Cancer(WDBC) – </a:t>
            </a:r>
            <a:r>
              <a:rPr lang="en-US" altLang="zh-CN" sz="3600" b="1" dirty="0" smtClean="0"/>
              <a:t>learning curves</a:t>
            </a:r>
            <a:endParaRPr lang="zh-CN" altLang="en-US" sz="4000" b="1" dirty="0"/>
          </a:p>
        </p:txBody>
      </p:sp>
      <p:pic>
        <p:nvPicPr>
          <p:cNvPr id="4" name="内容占位符 3"/>
          <p:cNvPicPr>
            <a:picLocks noGrp="1" noChangeAspect="1"/>
          </p:cNvPicPr>
          <p:nvPr>
            <p:ph idx="1"/>
          </p:nvPr>
        </p:nvPicPr>
        <p:blipFill>
          <a:blip r:embed="rId2"/>
          <a:stretch>
            <a:fillRect/>
          </a:stretch>
        </p:blipFill>
        <p:spPr>
          <a:xfrm>
            <a:off x="1671108" y="1825625"/>
            <a:ext cx="5801784" cy="4351338"/>
          </a:xfrm>
          <a:prstGeom prst="rect">
            <a:avLst/>
          </a:prstGeom>
        </p:spPr>
      </p:pic>
      <p:sp>
        <p:nvSpPr>
          <p:cNvPr id="5" name="文本框 4"/>
          <p:cNvSpPr txBox="1"/>
          <p:nvPr/>
        </p:nvSpPr>
        <p:spPr>
          <a:xfrm>
            <a:off x="7303477" y="4001294"/>
            <a:ext cx="1500554" cy="954107"/>
          </a:xfrm>
          <a:prstGeom prst="rect">
            <a:avLst/>
          </a:prstGeom>
          <a:noFill/>
        </p:spPr>
        <p:txBody>
          <a:bodyPr wrap="square" rtlCol="0">
            <a:spAutoFit/>
          </a:bodyPr>
          <a:lstStyle/>
          <a:p>
            <a:r>
              <a:rPr lang="en-US" altLang="zh-CN" sz="2800" dirty="0" smtClean="0"/>
              <a:t>Test </a:t>
            </a:r>
            <a:r>
              <a:rPr lang="en-US" altLang="zh-CN" sz="2800" dirty="0" err="1" smtClean="0"/>
              <a:t>Acc</a:t>
            </a:r>
            <a:r>
              <a:rPr lang="en-US" altLang="zh-CN" sz="2800" dirty="0" smtClean="0"/>
              <a:t>:</a:t>
            </a:r>
          </a:p>
          <a:p>
            <a:r>
              <a:rPr lang="en-US" altLang="zh-CN" sz="2800" dirty="0" smtClean="0"/>
              <a:t>0.9825</a:t>
            </a:r>
            <a:endParaRPr lang="zh-CN" altLang="en-US" sz="2800" dirty="0"/>
          </a:p>
        </p:txBody>
      </p:sp>
    </p:spTree>
    <p:extLst>
      <p:ext uri="{BB962C8B-B14F-4D97-AF65-F5344CB8AC3E}">
        <p14:creationId xmlns:p14="http://schemas.microsoft.com/office/powerpoint/2010/main" val="321470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Implementation </a:t>
            </a:r>
            <a:r>
              <a:rPr lang="en-US" altLang="zh-CN" sz="1800" b="1" dirty="0" smtClean="0"/>
              <a:t>(If you want to know)</a:t>
            </a:r>
            <a:endParaRPr lang="zh-CN" altLang="en-US" b="1" dirty="0"/>
          </a:p>
        </p:txBody>
      </p:sp>
      <p:sp>
        <p:nvSpPr>
          <p:cNvPr id="3" name="内容占位符 2"/>
          <p:cNvSpPr>
            <a:spLocks noGrp="1"/>
          </p:cNvSpPr>
          <p:nvPr>
            <p:ph idx="1"/>
          </p:nvPr>
        </p:nvSpPr>
        <p:spPr/>
        <p:txBody>
          <a:bodyPr/>
          <a:lstStyle/>
          <a:p>
            <a:r>
              <a:rPr lang="en-US" altLang="zh-CN" dirty="0" smtClean="0"/>
              <a:t>The GitHub repo:</a:t>
            </a:r>
          </a:p>
          <a:p>
            <a:pPr marL="0" indent="0">
              <a:spcAft>
                <a:spcPts val="1200"/>
              </a:spcAft>
              <a:buNone/>
            </a:pPr>
            <a:r>
              <a:rPr lang="en-US" altLang="zh-CN" dirty="0"/>
              <a:t> </a:t>
            </a:r>
            <a:r>
              <a:rPr lang="en-US" altLang="zh-CN" dirty="0" smtClean="0"/>
              <a:t>  </a:t>
            </a:r>
            <a:r>
              <a:rPr lang="en-US" altLang="zh-CN" dirty="0" smtClean="0">
                <a:hlinkClick r:id="rId3"/>
              </a:rPr>
              <a:t>https://github.com/quqixun/MLAlgorithms</a:t>
            </a:r>
            <a:endParaRPr lang="en-US" altLang="zh-CN" dirty="0" smtClean="0"/>
          </a:p>
          <a:p>
            <a:pPr>
              <a:spcAft>
                <a:spcPts val="1200"/>
              </a:spcAft>
            </a:pPr>
            <a:r>
              <a:rPr lang="en-US" altLang="zh-CN" dirty="0" smtClean="0"/>
              <a:t>See here to create virtual python environment and install all required libraries.</a:t>
            </a:r>
          </a:p>
          <a:p>
            <a:r>
              <a:rPr lang="en-US" altLang="zh-CN" dirty="0" smtClean="0"/>
              <a:t>Follow instructions in folder “</a:t>
            </a:r>
            <a:r>
              <a:rPr lang="en-US" altLang="zh-CN" dirty="0" err="1" smtClean="0"/>
              <a:t>AdaBoost</a:t>
            </a:r>
            <a:r>
              <a:rPr lang="en-US" altLang="zh-CN" dirty="0" smtClean="0"/>
              <a:t>” to run code in command line.</a:t>
            </a:r>
            <a:endParaRPr lang="zh-CN" altLang="en-US" dirty="0"/>
          </a:p>
        </p:txBody>
      </p:sp>
    </p:spTree>
    <p:extLst>
      <p:ext uri="{BB962C8B-B14F-4D97-AF65-F5344CB8AC3E}">
        <p14:creationId xmlns:p14="http://schemas.microsoft.com/office/powerpoint/2010/main" val="3047567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More ensemble methods</a:t>
            </a:r>
            <a:endParaRPr lang="zh-CN" altLang="en-US" b="1" dirty="0"/>
          </a:p>
        </p:txBody>
      </p:sp>
      <p:sp>
        <p:nvSpPr>
          <p:cNvPr id="3" name="内容占位符 2"/>
          <p:cNvSpPr>
            <a:spLocks noGrp="1"/>
          </p:cNvSpPr>
          <p:nvPr>
            <p:ph idx="1"/>
          </p:nvPr>
        </p:nvSpPr>
        <p:spPr/>
        <p:txBody>
          <a:bodyPr/>
          <a:lstStyle/>
          <a:p>
            <a:pPr>
              <a:spcAft>
                <a:spcPts val="1200"/>
              </a:spcAft>
            </a:pPr>
            <a:r>
              <a:rPr lang="en-US" altLang="zh-CN" dirty="0" smtClean="0"/>
              <a:t>See the “</a:t>
            </a:r>
            <a:r>
              <a:rPr lang="en-US" altLang="zh-CN" dirty="0" smtClean="0">
                <a:hlinkClick r:id="rId2"/>
              </a:rPr>
              <a:t>ensemble</a:t>
            </a:r>
            <a:r>
              <a:rPr lang="en-US" altLang="zh-CN" dirty="0" smtClean="0"/>
              <a:t>” module of </a:t>
            </a:r>
            <a:r>
              <a:rPr lang="en-US" altLang="zh-CN" dirty="0" err="1" smtClean="0"/>
              <a:t>scikit</a:t>
            </a:r>
            <a:r>
              <a:rPr lang="en-US" altLang="zh-CN" dirty="0" smtClean="0"/>
              <a:t>-learn.</a:t>
            </a:r>
          </a:p>
          <a:p>
            <a:pPr>
              <a:spcAft>
                <a:spcPts val="1200"/>
              </a:spcAft>
            </a:pPr>
            <a:r>
              <a:rPr lang="en-US" altLang="zh-CN" dirty="0" err="1" smtClean="0"/>
              <a:t>eXtreme</a:t>
            </a:r>
            <a:r>
              <a:rPr lang="en-US" altLang="zh-CN" dirty="0" smtClean="0"/>
              <a:t> Gradient Boosting (</a:t>
            </a:r>
            <a:r>
              <a:rPr lang="en-US" altLang="zh-CN" dirty="0" smtClean="0">
                <a:hlinkClick r:id="rId3"/>
              </a:rPr>
              <a:t>XGBoost</a:t>
            </a:r>
            <a:r>
              <a:rPr lang="en-US" altLang="zh-CN" dirty="0" smtClean="0"/>
              <a:t>).</a:t>
            </a:r>
          </a:p>
          <a:p>
            <a:r>
              <a:rPr lang="en-US" altLang="zh-CN" dirty="0" smtClean="0"/>
              <a:t>Light Gradient Boosting Machine (</a:t>
            </a:r>
            <a:r>
              <a:rPr lang="en-US" altLang="zh-CN" dirty="0" smtClean="0">
                <a:hlinkClick r:id="rId4"/>
              </a:rPr>
              <a:t>LightGBM</a:t>
            </a:r>
            <a:r>
              <a:rPr lang="en-US" altLang="zh-CN" dirty="0" smtClean="0"/>
              <a:t>).</a:t>
            </a:r>
            <a:endParaRPr lang="zh-CN" altLang="en-US" dirty="0"/>
          </a:p>
        </p:txBody>
      </p:sp>
    </p:spTree>
    <p:extLst>
      <p:ext uri="{BB962C8B-B14F-4D97-AF65-F5344CB8AC3E}">
        <p14:creationId xmlns:p14="http://schemas.microsoft.com/office/powerpoint/2010/main" val="13661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References</a:t>
            </a:r>
            <a:endParaRPr lang="zh-CN" altLang="en-US" b="1"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Freund, Y. and </a:t>
            </a:r>
            <a:r>
              <a:rPr lang="en-US" altLang="zh-CN" dirty="0" err="1"/>
              <a:t>Schapire</a:t>
            </a:r>
            <a:r>
              <a:rPr lang="en-US" altLang="zh-CN" dirty="0"/>
              <a:t>, R.E., 1997. A decision-theoretic generalization of on-line learning and an application to boosting. </a:t>
            </a:r>
            <a:r>
              <a:rPr lang="en-US" altLang="zh-CN" i="1" dirty="0"/>
              <a:t>Journal of computer and system sciences</a:t>
            </a:r>
            <a:r>
              <a:rPr lang="en-US" altLang="zh-CN" dirty="0"/>
              <a:t>, </a:t>
            </a:r>
            <a:r>
              <a:rPr lang="en-US" altLang="zh-CN" i="1" dirty="0"/>
              <a:t>55</a:t>
            </a:r>
            <a:r>
              <a:rPr lang="en-US" altLang="zh-CN" dirty="0"/>
              <a:t>(1), pp.119-139</a:t>
            </a:r>
            <a:r>
              <a:rPr lang="en-US" altLang="zh-CN" dirty="0" smtClean="0"/>
              <a:t>.</a:t>
            </a:r>
          </a:p>
          <a:p>
            <a:pPr marL="514350" indent="-514350">
              <a:buFont typeface="+mj-lt"/>
              <a:buAutoNum type="arabicPeriod"/>
            </a:pPr>
            <a:r>
              <a:rPr lang="en-US" altLang="zh-CN" dirty="0" err="1"/>
              <a:t>Schapire</a:t>
            </a:r>
            <a:r>
              <a:rPr lang="en-US" altLang="zh-CN" dirty="0"/>
              <a:t>, R.E. and Singer, Y., 1999. Improved boosting algorithms using confidence-rated predictions. </a:t>
            </a:r>
            <a:r>
              <a:rPr lang="en-US" altLang="zh-CN" i="1" dirty="0"/>
              <a:t>Machine learning</a:t>
            </a:r>
            <a:r>
              <a:rPr lang="en-US" altLang="zh-CN" dirty="0"/>
              <a:t>, </a:t>
            </a:r>
            <a:r>
              <a:rPr lang="en-US" altLang="zh-CN" i="1" dirty="0"/>
              <a:t>37</a:t>
            </a:r>
            <a:r>
              <a:rPr lang="en-US" altLang="zh-CN" dirty="0"/>
              <a:t>(3), pp.297-336</a:t>
            </a:r>
            <a:r>
              <a:rPr lang="en-US" altLang="zh-CN" dirty="0" smtClean="0"/>
              <a:t>.</a:t>
            </a:r>
          </a:p>
          <a:p>
            <a:pPr marL="514350" indent="-514350">
              <a:buFont typeface="+mj-lt"/>
              <a:buAutoNum type="arabicPeriod"/>
            </a:pPr>
            <a:r>
              <a:rPr lang="en-US" altLang="zh-CN" dirty="0" smtClean="0">
                <a:hlinkClick r:id="rId2"/>
              </a:rPr>
              <a:t>Simulated data for binary classification</a:t>
            </a:r>
            <a:r>
              <a:rPr lang="en-US" altLang="zh-CN" dirty="0" smtClean="0"/>
              <a:t>.</a:t>
            </a:r>
            <a:endParaRPr lang="zh-CN" altLang="en-US" dirty="0"/>
          </a:p>
        </p:txBody>
      </p:sp>
    </p:spTree>
    <p:extLst>
      <p:ext uri="{BB962C8B-B14F-4D97-AF65-F5344CB8AC3E}">
        <p14:creationId xmlns:p14="http://schemas.microsoft.com/office/powerpoint/2010/main" val="209490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Linear ensemble</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Linear ensemble:</a:t>
                </a:r>
              </a:p>
              <a:p>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cs typeface="Times New Roman" panose="02020603050405020304" pitchFamily="18" charset="0"/>
                        </a:rPr>
                        <m:t>=</m:t>
                      </m:r>
                      <m:nary>
                        <m:naryPr>
                          <m:chr m:val="∑"/>
                          <m:limLoc m:val="subSup"/>
                          <m:ctrlPr>
                            <a:rPr lang="en-US" altLang="zh-CN" b="0"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𝑀</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e>
                      </m:nary>
                    </m:oMath>
                  </m:oMathPara>
                </a14:m>
                <a:endParaRPr lang="en-US" altLang="zh-CN" dirty="0" smtClean="0"/>
              </a:p>
              <a:p>
                <a:pPr marL="0" indent="0">
                  <a:buNone/>
                </a:pPr>
                <a:r>
                  <a:rPr lang="en-US" altLang="zh-CN" dirty="0"/>
                  <a:t> </a:t>
                </a:r>
                <a:r>
                  <a:rPr lang="en-US" altLang="zh-CN" dirty="0" smtClean="0"/>
                  <a:t>  </a:t>
                </a:r>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𝑀</m:t>
                    </m:r>
                    <m:r>
                      <a:rPr lang="en-US" altLang="zh-CN" sz="2400" b="0" i="1" smtClean="0">
                        <a:latin typeface="Cambria Math" panose="02040503050406030204" pitchFamily="18" charset="0"/>
                        <a:cs typeface="Times New Roman" panose="02020603050405020304" pitchFamily="18" charset="0"/>
                      </a:rPr>
                      <m:t> </m:t>
                    </m:r>
                  </m:oMath>
                </a14:m>
                <a:r>
                  <a:rPr lang="en-US" altLang="zh-CN" sz="2400" dirty="0" smtClean="0"/>
                  <a:t>: the number of iterations</a:t>
                </a:r>
                <a:endParaRPr lang="en-US" altLang="zh-CN" dirty="0" smtClean="0"/>
              </a:p>
              <a:p>
                <a:pPr marL="0" indent="0">
                  <a:buNone/>
                </a:pPr>
                <a:r>
                  <a:rPr lang="en-US" altLang="zh-CN" dirty="0"/>
                  <a:t> </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oMath>
                </a14:m>
                <a:r>
                  <a:rPr lang="en-US" altLang="zh-CN" dirty="0" smtClean="0"/>
                  <a:t>: weight in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𝑡h</m:t>
                        </m:r>
                      </m:sup>
                    </m:sSup>
                  </m:oMath>
                </a14:m>
                <a:r>
                  <a:rPr lang="en-US" altLang="zh-CN" dirty="0" smtClean="0"/>
                  <a:t> iteration</a:t>
                </a:r>
              </a:p>
              <a:p>
                <a:pPr marL="0" indent="0">
                  <a:buNone/>
                </a:pPr>
                <a:r>
                  <a:rPr lang="en-US" altLang="zh-CN" dirty="0"/>
                  <a:t> </a:t>
                </a:r>
                <a:r>
                  <a:rPr lang="en-US" altLang="zh-CN" dirty="0" smtClean="0"/>
                  <a: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oMath>
                </a14:m>
                <a:r>
                  <a:rPr lang="en-US" altLang="zh-CN" dirty="0" smtClean="0"/>
                  <a:t>: </a:t>
                </a:r>
                <a:r>
                  <a:rPr lang="en-US" altLang="zh-CN" b="1" dirty="0" smtClean="0"/>
                  <a:t>basic classifier</a:t>
                </a:r>
                <a:r>
                  <a:rPr lang="en-US" altLang="zh-CN" dirty="0" smtClean="0"/>
                  <a:t> trained in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𝑡h</m:t>
                        </m:r>
                      </m:sup>
                    </m:sSup>
                  </m:oMath>
                </a14:m>
                <a:r>
                  <a:rPr lang="en-US" altLang="zh-CN" dirty="0" smtClean="0"/>
                  <a:t> iteration</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91"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176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Linear ensemble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600"/>
                  </a:spcAft>
                </a:pPr>
                <a:r>
                  <a:rPr lang="en-US" altLang="zh-CN" sz="2400" dirty="0" smtClean="0"/>
                  <a:t>Weight of classifier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𝑚</m:t>
                        </m:r>
                      </m:e>
                      <m:sup>
                        <m:r>
                          <a:rPr lang="en-US" altLang="zh-CN" sz="2400" b="0" i="1" smtClean="0">
                            <a:latin typeface="Cambria Math" panose="02040503050406030204" pitchFamily="18" charset="0"/>
                          </a:rPr>
                          <m:t>𝑡h</m:t>
                        </m:r>
                      </m:sup>
                    </m:sSup>
                  </m:oMath>
                </a14:m>
                <a:r>
                  <a:rPr lang="en-US" altLang="zh-CN" sz="2400" dirty="0" smtClean="0"/>
                  <a:t> iteration:</a:t>
                </a:r>
                <a:endParaRPr lang="en-US" altLang="zh-CN" sz="2400"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𝛼</m:t>
                          </m:r>
                        </m:e>
                        <m:sub>
                          <m:r>
                            <a:rPr lang="en-US" altLang="zh-CN" sz="2400" i="1">
                              <a:latin typeface="Cambria Math" panose="02040503050406030204" pitchFamily="18" charset="0"/>
                              <a:cs typeface="Times New Roman" panose="02020603050405020304" pitchFamily="18" charset="0"/>
                            </a:rPr>
                            <m:t>𝑚</m:t>
                          </m:r>
                        </m:sub>
                      </m:sSub>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func>
                        <m:funcPr>
                          <m:ctrlPr>
                            <a:rPr lang="en-US" altLang="zh-CN" sz="2400" i="1">
                              <a:latin typeface="Cambria Math" panose="02040503050406030204" pitchFamily="18" charset="0"/>
                              <a:cs typeface="Times New Roman" panose="02020603050405020304" pitchFamily="18" charset="0"/>
                            </a:rPr>
                          </m:ctrlPr>
                        </m:funcPr>
                        <m:fName>
                          <m:r>
                            <m:rPr>
                              <m:sty m:val="p"/>
                            </m:rPr>
                            <a:rPr lang="en-US" altLang="zh-CN" sz="2400">
                              <a:latin typeface="Cambria Math" panose="02040503050406030204" pitchFamily="18" charset="0"/>
                              <a:cs typeface="Times New Roman" panose="02020603050405020304" pitchFamily="18" charset="0"/>
                            </a:rPr>
                            <m:t>log</m:t>
                          </m:r>
                        </m:fName>
                        <m:e>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cs typeface="Times New Roman" panose="02020603050405020304" pitchFamily="18" charset="0"/>
                                    </a:rPr>
                                    <m:t>𝑚</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cs typeface="Times New Roman" panose="02020603050405020304" pitchFamily="18" charset="0"/>
                                    </a:rPr>
                                    <m:t>𝑚</m:t>
                                  </m:r>
                                </m:sub>
                              </m:sSub>
                            </m:den>
                          </m:f>
                        </m:e>
                      </m:func>
                    </m:oMath>
                  </m:oMathPara>
                </a14:m>
                <a:endParaRPr lang="en-US" altLang="zh-CN" sz="2400" dirty="0" smtClean="0"/>
              </a:p>
              <a:p>
                <a:pPr>
                  <a:spcAft>
                    <a:spcPts val="600"/>
                  </a:spcAft>
                </a:pPr>
                <a:r>
                  <a:rPr lang="en-US" altLang="zh-CN" sz="2400" dirty="0" smtClean="0"/>
                  <a:t>Weighted sum error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𝑚</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cs typeface="Times New Roman" panose="02020603050405020304" pitchFamily="18" charset="0"/>
                            </a:rPr>
                            <m:t>𝑚</m:t>
                          </m:r>
                        </m:sub>
                      </m:sSub>
                      <m:r>
                        <a:rPr lang="en-US" altLang="zh-CN" sz="2400" i="1">
                          <a:latin typeface="Cambria Math" panose="02040503050406030204" pitchFamily="18" charset="0"/>
                          <a:cs typeface="Times New Roman" panose="02020603050405020304" pitchFamily="18" charset="0"/>
                        </a:rPr>
                        <m:t>=</m:t>
                      </m:r>
                      <m:nary>
                        <m:naryPr>
                          <m:chr m:val="∑"/>
                          <m:limLoc m:val="subSup"/>
                          <m:ctrlPr>
                            <a:rPr lang="en-US" altLang="zh-CN" sz="2400" i="1">
                              <a:latin typeface="Cambria Math" panose="02040503050406030204" pitchFamily="18" charset="0"/>
                              <a:cs typeface="Times New Roman" panose="02020603050405020304" pitchFamily="18" charset="0"/>
                            </a:rPr>
                          </m:ctrlPr>
                        </m:naryPr>
                        <m:sub>
                          <m:r>
                            <m:rPr>
                              <m:brk m:alnAt="25"/>
                            </m:rP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sub>
                        <m:sup>
                          <m:r>
                            <a:rPr lang="en-US" altLang="zh-CN" sz="2400" i="1">
                              <a:latin typeface="Cambria Math" panose="02040503050406030204" pitchFamily="18" charset="0"/>
                              <a:cs typeface="Times New Roman" panose="02020603050405020304" pitchFamily="18" charset="0"/>
                            </a:rPr>
                            <m:t>𝑁</m:t>
                          </m:r>
                        </m:sup>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𝑤</m:t>
                              </m:r>
                            </m:e>
                            <m:sub>
                              <m:r>
                                <a:rPr lang="en-US" altLang="zh-CN" sz="2400" i="1">
                                  <a:latin typeface="Cambria Math" panose="02040503050406030204" pitchFamily="18" charset="0"/>
                                  <a:cs typeface="Times New Roman" panose="02020603050405020304" pitchFamily="18" charset="0"/>
                                </a:rPr>
                                <m:t>𝑚𝑖</m:t>
                              </m:r>
                            </m:sub>
                          </m:sSub>
                          <m:r>
                            <a:rPr lang="en-US" altLang="zh-CN" sz="2400" i="1">
                              <a:latin typeface="Cambria Math" panose="02040503050406030204" pitchFamily="18" charset="0"/>
                              <a:cs typeface="Times New Roman" panose="02020603050405020304" pitchFamily="18" charset="0"/>
                            </a:rPr>
                            <m:t>𝐼</m:t>
                          </m:r>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cs typeface="Times New Roman" panose="02020603050405020304" pitchFamily="18" charset="0"/>
                            </a:rPr>
                            <m:t>)</m:t>
                          </m:r>
                        </m:e>
                      </m:nary>
                    </m:oMath>
                  </m:oMathPara>
                </a14:m>
                <a:endParaRPr lang="en-US" altLang="zh-CN" sz="2400" dirty="0" smtClean="0"/>
              </a:p>
              <a:p>
                <a:pPr marL="0" indent="0">
                  <a:buNone/>
                </a:pPr>
                <a:r>
                  <a:rPr lang="en-US" altLang="zh-CN" sz="2400" dirty="0" smtClean="0">
                    <a:cs typeface="Times New Roman" panose="02020603050405020304" pitchFamily="18" charset="0"/>
                  </a:rPr>
                  <a:t>   </a:t>
                </a:r>
                <a14:m>
                  <m:oMath xmlns:m="http://schemas.openxmlformats.org/officeDocument/2006/math">
                    <m:r>
                      <a:rPr lang="en-US" altLang="zh-CN" sz="2400" i="1" smtClean="0">
                        <a:latin typeface="Cambria Math" panose="02040503050406030204" pitchFamily="18" charset="0"/>
                        <a:cs typeface="Times New Roman" panose="02020603050405020304" pitchFamily="18" charset="0"/>
                      </a:rPr>
                      <m:t>𝑁</m:t>
                    </m:r>
                  </m:oMath>
                </a14:m>
                <a:r>
                  <a:rPr lang="en-US" altLang="zh-CN" sz="2400" dirty="0" smtClean="0"/>
                  <a:t>: number of training samples</a:t>
                </a:r>
              </a:p>
              <a:p>
                <a:pPr marL="0" indent="0">
                  <a:buNone/>
                </a:pPr>
                <a:r>
                  <a:rPr lang="en-US" altLang="zh-CN" sz="2400" dirty="0"/>
                  <a:t> </a:t>
                </a:r>
                <a:r>
                  <a:rPr lang="en-US" altLang="zh-CN" sz="2400" dirty="0" smtClean="0"/>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dirty="0" smtClean="0"/>
                  <a:t>,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oMath>
                </a14:m>
                <a:r>
                  <a:rPr lang="en-US" altLang="zh-CN" sz="2400" dirty="0" smtClean="0"/>
                  <a:t>: features and label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a:t>
                </a:r>
              </a:p>
              <a:p>
                <a:pPr marL="0" indent="0">
                  <a:buNone/>
                </a:pPr>
                <a:r>
                  <a:rPr lang="en-US" altLang="zh-CN" sz="2400" dirty="0"/>
                  <a:t> </a:t>
                </a:r>
                <a:r>
                  <a:rPr lang="en-US" altLang="zh-CN" sz="2400" dirty="0" smtClean="0"/>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𝑤</m:t>
                        </m:r>
                      </m:e>
                      <m:sub>
                        <m:r>
                          <a:rPr lang="en-US" altLang="zh-CN" sz="2400" i="1">
                            <a:latin typeface="Cambria Math" panose="02040503050406030204" pitchFamily="18" charset="0"/>
                            <a:cs typeface="Times New Roman" panose="02020603050405020304" pitchFamily="18" charset="0"/>
                          </a:rPr>
                          <m:t>𝑚𝑖</m:t>
                        </m:r>
                      </m:sub>
                    </m:sSub>
                  </m:oMath>
                </a14:m>
                <a:r>
                  <a:rPr lang="en-US" altLang="zh-CN" sz="2400" dirty="0" smtClean="0"/>
                  <a:t>: 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𝑚</m:t>
                        </m:r>
                      </m:e>
                      <m:sup>
                        <m:r>
                          <a:rPr lang="en-US" altLang="zh-CN" sz="2400" b="0" i="1" smtClean="0">
                            <a:latin typeface="Cambria Math" panose="02040503050406030204" pitchFamily="18" charset="0"/>
                          </a:rPr>
                          <m:t>𝑡h</m:t>
                        </m:r>
                      </m:sup>
                    </m:sSup>
                  </m:oMath>
                </a14:m>
                <a:r>
                  <a:rPr lang="en-US" altLang="zh-CN" sz="2400" dirty="0" smtClean="0"/>
                  <a:t> iteration</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05"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37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Linear ensemble</a:t>
            </a:r>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1108" y="1825625"/>
            <a:ext cx="5801784" cy="4351338"/>
          </a:xfrm>
        </p:spPr>
      </p:pic>
    </p:spTree>
    <p:extLst>
      <p:ext uri="{BB962C8B-B14F-4D97-AF65-F5344CB8AC3E}">
        <p14:creationId xmlns:p14="http://schemas.microsoft.com/office/powerpoint/2010/main" val="129104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Linear ensemble</a:t>
            </a:r>
            <a:endParaRPr lang="zh-CN" altLang="en-US" dirty="0"/>
          </a:p>
        </p:txBody>
      </p:sp>
      <p:sp>
        <p:nvSpPr>
          <p:cNvPr id="3" name="内容占位符 2"/>
          <p:cNvSpPr>
            <a:spLocks noGrp="1"/>
          </p:cNvSpPr>
          <p:nvPr>
            <p:ph idx="1"/>
          </p:nvPr>
        </p:nvSpPr>
        <p:spPr>
          <a:xfrm>
            <a:off x="628650" y="1825625"/>
            <a:ext cx="7987812" cy="4351338"/>
          </a:xfrm>
        </p:spPr>
        <p:txBody>
          <a:bodyPr/>
          <a:lstStyle/>
          <a:p>
            <a:r>
              <a:rPr lang="en-US" altLang="zh-CN" dirty="0" smtClean="0"/>
              <a:t>If weak classifiers give similar classification results on training samples, similar weights will be assigned, performance limitedly improved after ensemble.</a:t>
            </a:r>
          </a:p>
          <a:p>
            <a:endParaRPr lang="en-US" altLang="zh-CN" dirty="0" smtClean="0"/>
          </a:p>
          <a:p>
            <a:r>
              <a:rPr lang="en-US" altLang="zh-CN" dirty="0" smtClean="0"/>
              <a:t>To obtain different classifiers, </a:t>
            </a:r>
            <a:r>
              <a:rPr lang="en-US" altLang="zh-CN" b="1" dirty="0" smtClean="0"/>
              <a:t>change input</a:t>
            </a:r>
            <a:r>
              <a:rPr lang="en-US" altLang="zh-CN" dirty="0" smtClean="0"/>
              <a:t> by updating weight of each sample.</a:t>
            </a:r>
            <a:endParaRPr lang="zh-CN" altLang="en-US" dirty="0"/>
          </a:p>
        </p:txBody>
      </p:sp>
    </p:spTree>
    <p:extLst>
      <p:ext uri="{BB962C8B-B14F-4D97-AF65-F5344CB8AC3E}">
        <p14:creationId xmlns:p14="http://schemas.microsoft.com/office/powerpoint/2010/main" val="2764654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05" t="-182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5100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5" t="-1821" r="-2087"/>
                </a:stretch>
              </a:blipFill>
            </p:spPr>
            <p:txBody>
              <a:bodyPr/>
              <a:lstStyle/>
              <a:p>
                <a:r>
                  <a:rPr lang="zh-CN" altLang="en-US">
                    <a:noFill/>
                  </a:rPr>
                  <a:t> </a:t>
                </a:r>
              </a:p>
            </p:txBody>
          </p:sp>
        </mc:Fallback>
      </mc:AlternateContent>
      <p:sp>
        <p:nvSpPr>
          <p:cNvPr id="4" name="矩形 3"/>
          <p:cNvSpPr/>
          <p:nvPr/>
        </p:nvSpPr>
        <p:spPr>
          <a:xfrm>
            <a:off x="5486400" y="2508738"/>
            <a:ext cx="1535723" cy="5158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5193810" y="3007090"/>
                <a:ext cx="21209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𝒚</m:t>
                          </m:r>
                        </m:e>
                        <m:sub>
                          <m:r>
                            <a:rPr lang="en-US" altLang="zh-CN" sz="24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𝒊</m:t>
                          </m:r>
                        </m:sub>
                      </m:sSub>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solidFill>
                                <a:srgbClr val="FF0000"/>
                              </a:solidFill>
                              <a:latin typeface="Cambria Math" panose="02040503050406030204" pitchFamily="18" charset="0"/>
                              <a:cs typeface="Times New Roman" panose="02020603050405020304" pitchFamily="18" charset="0"/>
                            </a:rPr>
                          </m:ctrlPr>
                        </m:sSubPr>
                        <m:e>
                          <m:r>
                            <a:rPr lang="en-US" altLang="zh-CN" sz="2400" b="1" i="1">
                              <a:solidFill>
                                <a:srgbClr val="FF0000"/>
                              </a:solidFill>
                              <a:latin typeface="Cambria Math" panose="02040503050406030204" pitchFamily="18" charset="0"/>
                              <a:cs typeface="Times New Roman" panose="02020603050405020304" pitchFamily="18" charset="0"/>
                            </a:rPr>
                            <m:t>𝑮</m:t>
                          </m:r>
                        </m:e>
                        <m:sub>
                          <m:r>
                            <a:rPr lang="en-US" altLang="zh-CN" sz="2400" b="1" i="1">
                              <a:solidFill>
                                <a:srgbClr val="FF0000"/>
                              </a:solidFill>
                              <a:latin typeface="Cambria Math" panose="02040503050406030204" pitchFamily="18" charset="0"/>
                              <a:cs typeface="Times New Roman" panose="02020603050405020304" pitchFamily="18" charset="0"/>
                            </a:rPr>
                            <m:t>𝒎</m:t>
                          </m:r>
                        </m:sub>
                      </m:sSub>
                      <m:d>
                        <m:dPr>
                          <m:ctrlPr>
                            <a:rPr lang="en-US" altLang="zh-CN" sz="2400" b="1" i="1">
                              <a:solidFill>
                                <a:srgbClr val="FF0000"/>
                              </a:solidFill>
                              <a:latin typeface="Cambria Math" panose="02040503050406030204" pitchFamily="18" charset="0"/>
                              <a:cs typeface="Times New Roman" panose="02020603050405020304" pitchFamily="18" charset="0"/>
                            </a:rPr>
                          </m:ctrlPr>
                        </m:dPr>
                        <m:e>
                          <m:sSub>
                            <m:sSubPr>
                              <m:ctrlPr>
                                <a:rPr lang="en-US" altLang="zh-CN" sz="2400" b="1" i="1">
                                  <a:solidFill>
                                    <a:srgbClr val="FF0000"/>
                                  </a:solidFill>
                                  <a:latin typeface="Cambria Math" panose="02040503050406030204" pitchFamily="18" charset="0"/>
                                  <a:cs typeface="Times New Roman" panose="02020603050405020304" pitchFamily="18" charset="0"/>
                                </a:rPr>
                              </m:ctrlPr>
                            </m:sSubPr>
                            <m:e>
                              <m:r>
                                <a:rPr lang="en-US" altLang="zh-CN" sz="2400" b="1" i="1">
                                  <a:solidFill>
                                    <a:srgbClr val="FF0000"/>
                                  </a:solidFill>
                                  <a:latin typeface="Cambria Math" panose="02040503050406030204" pitchFamily="18" charset="0"/>
                                  <a:cs typeface="Times New Roman" panose="02020603050405020304" pitchFamily="18" charset="0"/>
                                </a:rPr>
                                <m:t>𝒙</m:t>
                              </m:r>
                            </m:e>
                            <m:sub>
                              <m:r>
                                <a:rPr lang="en-US" altLang="zh-CN" sz="2400" b="1" i="1">
                                  <a:solidFill>
                                    <a:srgbClr val="FF0000"/>
                                  </a:solidFill>
                                  <a:latin typeface="Cambria Math" panose="02040503050406030204" pitchFamily="18" charset="0"/>
                                  <a:cs typeface="Times New Roman" panose="02020603050405020304" pitchFamily="18" charset="0"/>
                                </a:rPr>
                                <m:t>𝒊</m:t>
                              </m:r>
                            </m:sub>
                          </m:sSub>
                        </m:e>
                      </m:d>
                    </m:oMath>
                  </m:oMathPara>
                </a14:m>
                <a:endParaRPr lang="zh-CN" altLang="en-US"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5193810" y="3007090"/>
                <a:ext cx="2120902" cy="461665"/>
              </a:xfrm>
              <a:prstGeom prst="rect">
                <a:avLst/>
              </a:prstGeom>
              <a:blipFill rotWithShape="0">
                <a:blip r:embed="rId3"/>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5033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Weights Updating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Aft>
                    <a:spcPts val="1800"/>
                  </a:spcAft>
                </a:pPr>
                <a:r>
                  <a:rPr lang="en-US" altLang="zh-CN" sz="2400" dirty="0" smtClean="0"/>
                  <a:t>Weight of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𝑡h</m:t>
                        </m:r>
                      </m:sup>
                    </m:sSup>
                  </m:oMath>
                </a14:m>
                <a:r>
                  <a:rPr lang="en-US" altLang="zh-CN" sz="2400" dirty="0" smtClean="0"/>
                  <a:t> sample in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sup>
                        <m:r>
                          <a:rPr lang="en-US" altLang="zh-CN" sz="2400" b="0" i="1" smtClean="0">
                            <a:latin typeface="Cambria Math" panose="02040503050406030204" pitchFamily="18" charset="0"/>
                          </a:rPr>
                          <m:t>𝑡h</m:t>
                        </m:r>
                      </m:sup>
                    </m:sSup>
                  </m:oMath>
                </a14:m>
                <a:r>
                  <a:rPr lang="en-US" altLang="zh-CN" sz="2400" dirty="0" smtClean="0"/>
                  <a:t> iteration: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𝑤</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𝑚𝑖</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𝑒𝑥𝑝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𝑚</m:t>
                          </m:r>
                        </m:sub>
                      </m:sSub>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𝐺</m:t>
                          </m:r>
                        </m:e>
                        <m:sub>
                          <m:r>
                            <a:rPr lang="en-US" altLang="zh-CN" i="1">
                              <a:latin typeface="Cambria Math" panose="02040503050406030204" pitchFamily="18" charset="0"/>
                              <a:cs typeface="Times New Roman" panose="02020603050405020304" pitchFamily="18" charset="0"/>
                            </a:rPr>
                            <m:t>𝑚</m:t>
                          </m:r>
                        </m:sub>
                      </m:sSub>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rPr>
                        <m:t>)</m:t>
                      </m:r>
                    </m:oMath>
                  </m:oMathPara>
                </a14:m>
                <a:endParaRPr lang="en-US" altLang="zh-CN" dirty="0" smtClean="0"/>
              </a:p>
              <a:p>
                <a:pPr>
                  <a:lnSpc>
                    <a:spcPct val="150000"/>
                  </a:lnSpc>
                </a:pPr>
                <a:r>
                  <a:rPr lang="en-US" altLang="zh-CN" sz="2400" dirty="0" smtClean="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𝑚</m:t>
                        </m:r>
                      </m:sub>
                    </m:sSub>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is the regularization term, it makes the sum of new weights equal to 1.</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𝑍</m:t>
                          </m:r>
                        </m:e>
                        <m:sub>
                          <m:r>
                            <a:rPr lang="en-US" altLang="zh-CN" sz="2400" b="0" i="1" smtClean="0">
                              <a:latin typeface="Cambria Math" panose="02040503050406030204" pitchFamily="18" charset="0"/>
                              <a:cs typeface="Times New Roman" panose="02020603050405020304" pitchFamily="18" charset="0"/>
                            </a:rPr>
                            <m:t>𝑚</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𝑁</m:t>
                          </m:r>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𝑚𝑖</m:t>
                              </m:r>
                            </m:sub>
                          </m:sSub>
                          <m:r>
                            <a:rPr lang="en-US" altLang="zh-CN" sz="2400" b="0" i="1" smtClean="0">
                              <a:latin typeface="Cambria Math" panose="02040503050406030204" pitchFamily="18" charset="0"/>
                            </a:rPr>
                            <m:t>𝑒𝑥𝑝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𝑚</m:t>
                              </m:r>
                            </m:sub>
                          </m:sSub>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𝐺</m:t>
                              </m:r>
                            </m:e>
                            <m:sub>
                              <m:r>
                                <a:rPr lang="en-US" altLang="zh-CN" sz="2400" i="1">
                                  <a:latin typeface="Cambria Math" panose="02040503050406030204" pitchFamily="18" charset="0"/>
                                  <a:cs typeface="Times New Roman" panose="02020603050405020304" pitchFamily="18" charset="0"/>
                                </a:rPr>
                                <m:t>𝑚</m:t>
                              </m:r>
                            </m:sub>
                          </m:sSub>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e>
                          </m:d>
                          <m:r>
                            <a:rPr lang="en-US" altLang="zh-CN" sz="2400" b="0" i="1" smtClean="0">
                              <a:latin typeface="Cambria Math" panose="02040503050406030204" pitchFamily="18" charset="0"/>
                            </a:rPr>
                            <m:t>)</m:t>
                          </m:r>
                        </m:e>
                      </m:nary>
                    </m:oMath>
                  </m:oMathPara>
                </a14:m>
                <a:endParaRPr lang="en-US" altLang="zh-CN" sz="2400" b="0" dirty="0" smtClean="0"/>
              </a:p>
              <a:p>
                <a:pPr>
                  <a:lnSpc>
                    <a:spcPct val="150000"/>
                  </a:lnSpc>
                </a:pPr>
                <a:endParaRPr lang="en-US" altLang="zh-CN" sz="2400" b="0" dirty="0" smtClean="0"/>
              </a:p>
              <a:p>
                <a:pPr marL="0" indent="0" algn="ctr">
                  <a:lnSpc>
                    <a:spcPct val="150000"/>
                  </a:lnSpc>
                  <a:buNone/>
                </a:pP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5" t="-1821" r="-2087"/>
                </a:stretch>
              </a:blipFill>
            </p:spPr>
            <p:txBody>
              <a:bodyPr/>
              <a:lstStyle/>
              <a:p>
                <a:r>
                  <a:rPr lang="zh-CN" altLang="en-US">
                    <a:noFill/>
                  </a:rPr>
                  <a:t> </a:t>
                </a:r>
              </a:p>
            </p:txBody>
          </p:sp>
        </mc:Fallback>
      </mc:AlternateContent>
      <p:sp>
        <p:nvSpPr>
          <p:cNvPr id="4" name="矩形 3"/>
          <p:cNvSpPr/>
          <p:nvPr/>
        </p:nvSpPr>
        <p:spPr>
          <a:xfrm>
            <a:off x="4689232" y="2508738"/>
            <a:ext cx="2450122" cy="5158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5193810" y="3007090"/>
                <a:ext cx="16161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𝒏𝒆𝒈𝒂𝒕𝒊𝒗𝒆</m:t>
                      </m:r>
                    </m:oMath>
                  </m:oMathPara>
                </a14:m>
                <a:endParaRPr lang="zh-CN" altLang="en-US"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5193810" y="3007090"/>
                <a:ext cx="1616148" cy="461665"/>
              </a:xfrm>
              <a:prstGeom prst="rect">
                <a:avLst/>
              </a:prstGeom>
              <a:blipFill rotWithShape="0">
                <a:blip r:embed="rId3"/>
                <a:stretch>
                  <a:fillRect l="-377" r="-377"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0149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607</Words>
  <Application>Microsoft Office PowerPoint</Application>
  <PresentationFormat>全屏显示(4:3)</PresentationFormat>
  <Paragraphs>137</Paragraphs>
  <Slides>24</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Arial</vt:lpstr>
      <vt:lpstr>Calibri</vt:lpstr>
      <vt:lpstr>Calibri Light</vt:lpstr>
      <vt:lpstr>Cambria Math</vt:lpstr>
      <vt:lpstr>Times New Roman</vt:lpstr>
      <vt:lpstr>Office 主题</vt:lpstr>
      <vt:lpstr>AdaBoost</vt:lpstr>
      <vt:lpstr>Key Points of AdaBoost</vt:lpstr>
      <vt:lpstr>Linear ensemble</vt:lpstr>
      <vt:lpstr>Linear ensemble</vt:lpstr>
      <vt:lpstr>Linear ensemble</vt:lpstr>
      <vt:lpstr>Linear ensemble</vt:lpstr>
      <vt:lpstr>Weights Updating</vt:lpstr>
      <vt:lpstr>Weights Updating</vt:lpstr>
      <vt:lpstr>Weights Updating</vt:lpstr>
      <vt:lpstr>Weights Updating</vt:lpstr>
      <vt:lpstr>Weights Updating</vt:lpstr>
      <vt:lpstr>Weights Updating</vt:lpstr>
      <vt:lpstr>Weights Updating</vt:lpstr>
      <vt:lpstr>Weights Updating</vt:lpstr>
      <vt:lpstr>Final Classifier</vt:lpstr>
      <vt:lpstr>Pros and Cons</vt:lpstr>
      <vt:lpstr>Tests of AdaBoost</vt:lpstr>
      <vt:lpstr>Simulated Dataset</vt:lpstr>
      <vt:lpstr>Simulated Dataset – learning curves</vt:lpstr>
      <vt:lpstr>Wisconsin Diagnostic Breast Cancer (WDBC)</vt:lpstr>
      <vt:lpstr>Wisconsin Diagnostic Breast Cancer(WDBC) – learning curves</vt:lpstr>
      <vt:lpstr>Implementation (If you want to know)</vt:lpstr>
      <vt:lpstr>More ensemble methods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AdaBoost</dc:title>
  <dc:creator>QuQixun</dc:creator>
  <cp:lastModifiedBy>QuQixun</cp:lastModifiedBy>
  <cp:revision>99</cp:revision>
  <dcterms:created xsi:type="dcterms:W3CDTF">2018-04-14T20:44:00Z</dcterms:created>
  <dcterms:modified xsi:type="dcterms:W3CDTF">2018-04-15T22:09:31Z</dcterms:modified>
</cp:coreProperties>
</file>