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2"/>
  </p:notesMasterIdLst>
  <p:sldIdLst>
    <p:sldId id="256" r:id="rId2"/>
    <p:sldId id="259" r:id="rId3"/>
    <p:sldId id="299" r:id="rId4"/>
    <p:sldId id="298" r:id="rId5"/>
    <p:sldId id="260" r:id="rId6"/>
    <p:sldId id="301" r:id="rId7"/>
    <p:sldId id="302" r:id="rId8"/>
    <p:sldId id="303" r:id="rId9"/>
    <p:sldId id="300"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275" r:id="rId31"/>
  </p:sldIdLst>
  <p:sldSz cx="9144000" cy="5143500" type="screen16x9"/>
  <p:notesSz cx="6858000" cy="9144000"/>
  <p:embeddedFontLst>
    <p:embeddedFont>
      <p:font typeface="Arimo" panose="020B060402020202020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swald" panose="00000500000000000000"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CF851C-AFA5-49DC-ADDB-DD32F011ABDB}">
  <a:tblStyle styleId="{EFCF851C-AFA5-49DC-ADDB-DD32F011AB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5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3909f52f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3909f52f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108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47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70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45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78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687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34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38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169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99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757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547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586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64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260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719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304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83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904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19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95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9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851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90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72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73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9375" y="1089700"/>
            <a:ext cx="6245400" cy="250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529900" y="3593600"/>
            <a:ext cx="4084200" cy="460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flipH="1">
            <a:off x="8430775" y="8052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514725" y="3530250"/>
            <a:ext cx="1679100" cy="17049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681275" y="4608575"/>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284825" y="2607700"/>
            <a:ext cx="6574500" cy="106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3960525" y="10309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7" name="Google Shape;17;p3"/>
          <p:cNvSpPr txBox="1">
            <a:spLocks noGrp="1"/>
          </p:cNvSpPr>
          <p:nvPr>
            <p:ph type="subTitle" idx="1"/>
          </p:nvPr>
        </p:nvSpPr>
        <p:spPr>
          <a:xfrm>
            <a:off x="1284825" y="3764025"/>
            <a:ext cx="6574500" cy="434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 name="Google Shape;18;p3"/>
          <p:cNvSpPr/>
          <p:nvPr/>
        </p:nvSpPr>
        <p:spPr>
          <a:xfrm flipH="1">
            <a:off x="-343525" y="-451700"/>
            <a:ext cx="1952700" cy="1982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7598075" y="856000"/>
            <a:ext cx="2363100" cy="2399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8268050" y="5395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1138475" y="-4517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113350" y="656500"/>
            <a:ext cx="860700" cy="8742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title"/>
          </p:nvPr>
        </p:nvSpPr>
        <p:spPr>
          <a:xfrm>
            <a:off x="2066625" y="1194063"/>
            <a:ext cx="5011200" cy="1432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2" name="Google Shape;72;p7"/>
          <p:cNvSpPr txBox="1">
            <a:spLocks noGrp="1"/>
          </p:cNvSpPr>
          <p:nvPr>
            <p:ph type="subTitle" idx="1"/>
          </p:nvPr>
        </p:nvSpPr>
        <p:spPr>
          <a:xfrm>
            <a:off x="2066625" y="2626738"/>
            <a:ext cx="5011200" cy="132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3" name="Google Shape;73;p7"/>
          <p:cNvSpPr/>
          <p:nvPr/>
        </p:nvSpPr>
        <p:spPr>
          <a:xfrm flipH="1">
            <a:off x="7702850" y="2357800"/>
            <a:ext cx="2363100" cy="2399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flipH="1">
            <a:off x="7398125" y="4320425"/>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flipH="1">
            <a:off x="7534825" y="-121360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flipH="1">
            <a:off x="-343525" y="-451700"/>
            <a:ext cx="1952700" cy="1982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flipH="1">
            <a:off x="168875" y="9199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flipH="1">
            <a:off x="-431186" y="2546500"/>
            <a:ext cx="1632600" cy="16581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103" name="Google Shape;103;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9"/>
          <p:cNvSpPr/>
          <p:nvPr/>
        </p:nvSpPr>
        <p:spPr>
          <a:xfrm flipH="1">
            <a:off x="8209700" y="162510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flipH="1">
            <a:off x="8553800" y="2630125"/>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89750" y="44383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642350" y="44383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a:spLocks noGrp="1"/>
          </p:cNvSpPr>
          <p:nvPr>
            <p:ph type="pic" idx="2"/>
          </p:nvPr>
        </p:nvSpPr>
        <p:spPr>
          <a:xfrm>
            <a:off x="0" y="0"/>
            <a:ext cx="9144000" cy="5143500"/>
          </a:xfrm>
          <a:prstGeom prst="rect">
            <a:avLst/>
          </a:prstGeom>
          <a:noFill/>
          <a:ln>
            <a:noFill/>
          </a:ln>
        </p:spPr>
      </p:sp>
      <p:sp>
        <p:nvSpPr>
          <p:cNvPr id="110" name="Google Shape;110;p10"/>
          <p:cNvSpPr txBox="1">
            <a:spLocks noGrp="1"/>
          </p:cNvSpPr>
          <p:nvPr>
            <p:ph type="body" idx="1"/>
          </p:nvPr>
        </p:nvSpPr>
        <p:spPr>
          <a:xfrm>
            <a:off x="1656875" y="3812850"/>
            <a:ext cx="5830200" cy="605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Oswald"/>
              <a:buNone/>
              <a:defRPr sz="3000" b="1">
                <a:solidFill>
                  <a:schemeClr val="dk1"/>
                </a:solidFill>
                <a:latin typeface="Oswald"/>
                <a:ea typeface="Oswald"/>
                <a:cs typeface="Oswald"/>
                <a:sym typeface="Oswald"/>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98"/>
        <p:cNvGrpSpPr/>
        <p:nvPr/>
      </p:nvGrpSpPr>
      <p:grpSpPr>
        <a:xfrm>
          <a:off x="0" y="0"/>
          <a:ext cx="0" cy="0"/>
          <a:chOff x="0" y="0"/>
          <a:chExt cx="0" cy="0"/>
        </a:xfrm>
      </p:grpSpPr>
      <p:sp>
        <p:nvSpPr>
          <p:cNvPr id="299" name="Google Shape;299;p20"/>
          <p:cNvSpPr txBox="1">
            <a:spLocks noGrp="1"/>
          </p:cNvSpPr>
          <p:nvPr>
            <p:ph type="ctrTitle"/>
          </p:nvPr>
        </p:nvSpPr>
        <p:spPr>
          <a:xfrm>
            <a:off x="2580325" y="723525"/>
            <a:ext cx="3983400" cy="115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00" name="Google Shape;300;p20"/>
          <p:cNvSpPr txBox="1">
            <a:spLocks noGrp="1"/>
          </p:cNvSpPr>
          <p:nvPr>
            <p:ph type="subTitle" idx="1"/>
          </p:nvPr>
        </p:nvSpPr>
        <p:spPr>
          <a:xfrm>
            <a:off x="2694600" y="1944747"/>
            <a:ext cx="3754800" cy="9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1" name="Google Shape;301;p20"/>
          <p:cNvSpPr txBox="1">
            <a:spLocks noGrp="1"/>
          </p:cNvSpPr>
          <p:nvPr>
            <p:ph type="subTitle" idx="2"/>
          </p:nvPr>
        </p:nvSpPr>
        <p:spPr>
          <a:xfrm>
            <a:off x="2125800" y="4065775"/>
            <a:ext cx="4892400" cy="38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02" name="Google Shape;302;p20"/>
          <p:cNvSpPr txBox="1"/>
          <p:nvPr/>
        </p:nvSpPr>
        <p:spPr>
          <a:xfrm>
            <a:off x="2514400" y="3612725"/>
            <a:ext cx="41151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Arimo"/>
                <a:ea typeface="Arimo"/>
                <a:cs typeface="Arimo"/>
                <a:sym typeface="Arimo"/>
              </a:rPr>
              <a:t>CREDITS: This presentation template was created by </a:t>
            </a:r>
            <a:r>
              <a:rPr lang="en" sz="10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000">
                <a:solidFill>
                  <a:schemeClr val="dk1"/>
                </a:solidFill>
                <a:latin typeface="Arimo"/>
                <a:ea typeface="Arimo"/>
                <a:cs typeface="Arimo"/>
                <a:sym typeface="Arimo"/>
              </a:rPr>
              <a:t>, and includes icons by </a:t>
            </a:r>
            <a:r>
              <a:rPr lang="en" sz="10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000">
                <a:solidFill>
                  <a:schemeClr val="dk1"/>
                </a:solidFill>
                <a:latin typeface="Arimo"/>
                <a:ea typeface="Arimo"/>
                <a:cs typeface="Arimo"/>
                <a:sym typeface="Arimo"/>
              </a:rPr>
              <a:t>, and infographics &amp; images by </a:t>
            </a:r>
            <a:r>
              <a:rPr lang="en" sz="10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000" b="1">
              <a:solidFill>
                <a:schemeClr val="dk1"/>
              </a:solidFill>
              <a:latin typeface="Arimo"/>
              <a:ea typeface="Arimo"/>
              <a:cs typeface="Arimo"/>
              <a:sym typeface="Arimo"/>
            </a:endParaRPr>
          </a:p>
        </p:txBody>
      </p:sp>
      <p:sp>
        <p:nvSpPr>
          <p:cNvPr id="303" name="Google Shape;303;p20"/>
          <p:cNvSpPr/>
          <p:nvPr/>
        </p:nvSpPr>
        <p:spPr>
          <a:xfrm flipH="1">
            <a:off x="-343525" y="-251675"/>
            <a:ext cx="1952700" cy="1982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flipH="1">
            <a:off x="359113" y="1216875"/>
            <a:ext cx="1191300" cy="12099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0"/>
          <p:cNvSpPr/>
          <p:nvPr/>
        </p:nvSpPr>
        <p:spPr>
          <a:xfrm flipH="1">
            <a:off x="557525" y="1960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flipH="1">
            <a:off x="7921925" y="3661925"/>
            <a:ext cx="2363100" cy="2399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flipH="1">
            <a:off x="7332175" y="338570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flipH="1">
            <a:off x="8073250" y="2552725"/>
            <a:ext cx="1325400" cy="13458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09"/>
        <p:cNvGrpSpPr/>
        <p:nvPr/>
      </p:nvGrpSpPr>
      <p:grpSpPr>
        <a:xfrm>
          <a:off x="0" y="0"/>
          <a:ext cx="0" cy="0"/>
          <a:chOff x="0" y="0"/>
          <a:chExt cx="0" cy="0"/>
        </a:xfrm>
      </p:grpSpPr>
      <p:grpSp>
        <p:nvGrpSpPr>
          <p:cNvPr id="310" name="Google Shape;310;p21"/>
          <p:cNvGrpSpPr/>
          <p:nvPr/>
        </p:nvGrpSpPr>
        <p:grpSpPr>
          <a:xfrm>
            <a:off x="300275" y="383575"/>
            <a:ext cx="223125" cy="1404088"/>
            <a:chOff x="681275" y="458425"/>
            <a:chExt cx="223125" cy="1404088"/>
          </a:xfrm>
        </p:grpSpPr>
        <p:sp>
          <p:nvSpPr>
            <p:cNvPr id="311" name="Google Shape;311;p21"/>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1"/>
          <p:cNvSpPr/>
          <p:nvPr/>
        </p:nvSpPr>
        <p:spPr>
          <a:xfrm>
            <a:off x="2402488" y="457032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flipH="1">
            <a:off x="6916300" y="3660575"/>
            <a:ext cx="1952700" cy="1982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flipH="1">
            <a:off x="7699250" y="2349300"/>
            <a:ext cx="2751900" cy="27942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flipH="1">
            <a:off x="7428700" y="3351275"/>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flipH="1">
            <a:off x="7086600" y="4375475"/>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2955088" y="457032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1849888" y="457032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flipH="1">
            <a:off x="8430775" y="185585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31"/>
        <p:cNvGrpSpPr/>
        <p:nvPr/>
      </p:nvGrpSpPr>
      <p:grpSpPr>
        <a:xfrm>
          <a:off x="0" y="0"/>
          <a:ext cx="0" cy="0"/>
          <a:chOff x="0" y="0"/>
          <a:chExt cx="0" cy="0"/>
        </a:xfrm>
      </p:grpSpPr>
      <p:sp>
        <p:nvSpPr>
          <p:cNvPr id="332" name="Google Shape;332;p22"/>
          <p:cNvSpPr/>
          <p:nvPr/>
        </p:nvSpPr>
        <p:spPr>
          <a:xfrm flipH="1">
            <a:off x="7702850" y="1386250"/>
            <a:ext cx="2363100" cy="2399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flipH="1">
            <a:off x="8083925" y="61520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flipH="1">
            <a:off x="7753900" y="2110625"/>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flipH="1">
            <a:off x="-343525" y="-451700"/>
            <a:ext cx="1952700" cy="1982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flipH="1">
            <a:off x="168875" y="9199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flipH="1">
            <a:off x="-103086" y="1365400"/>
            <a:ext cx="1632600" cy="16581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flipH="1">
            <a:off x="2640114" y="4470550"/>
            <a:ext cx="1632600" cy="16581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flipH="1">
            <a:off x="2992475" y="4148875"/>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22"/>
          <p:cNvGrpSpPr/>
          <p:nvPr/>
        </p:nvGrpSpPr>
        <p:grpSpPr>
          <a:xfrm rot="-5400000">
            <a:off x="4510850" y="-274100"/>
            <a:ext cx="223125" cy="1404088"/>
            <a:chOff x="681275" y="458425"/>
            <a:chExt cx="223125" cy="1404088"/>
          </a:xfrm>
        </p:grpSpPr>
        <p:sp>
          <p:nvSpPr>
            <p:cNvPr id="341" name="Google Shape;341;p22"/>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2"/>
          <p:cNvSpPr/>
          <p:nvPr/>
        </p:nvSpPr>
        <p:spPr>
          <a:xfrm>
            <a:off x="5862888" y="43322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6459988" y="43322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15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ctrTitle"/>
          </p:nvPr>
        </p:nvSpPr>
        <p:spPr>
          <a:xfrm>
            <a:off x="1449375" y="1089700"/>
            <a:ext cx="6245400" cy="25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Does Education &amp; Experience Impact Developer Compensation?</a:t>
            </a:r>
            <a:endParaRPr sz="4000" dirty="0">
              <a:solidFill>
                <a:schemeClr val="lt2"/>
              </a:solidFill>
            </a:endParaRPr>
          </a:p>
        </p:txBody>
      </p:sp>
      <p:sp>
        <p:nvSpPr>
          <p:cNvPr id="366" name="Google Shape;366;p26"/>
          <p:cNvSpPr txBox="1">
            <a:spLocks noGrp="1"/>
          </p:cNvSpPr>
          <p:nvPr>
            <p:ph type="subTitle" idx="1"/>
          </p:nvPr>
        </p:nvSpPr>
        <p:spPr>
          <a:xfrm>
            <a:off x="1308334" y="3593599"/>
            <a:ext cx="1788612" cy="9316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Omar Mahmoud</a:t>
            </a:r>
            <a:br>
              <a:rPr lang="en-US" dirty="0"/>
            </a:br>
            <a:r>
              <a:rPr lang="en-US" dirty="0" err="1"/>
              <a:t>Elamir</a:t>
            </a:r>
            <a:r>
              <a:rPr lang="en-US" dirty="0"/>
              <a:t> </a:t>
            </a:r>
            <a:r>
              <a:rPr lang="en-US" dirty="0" err="1"/>
              <a:t>Elsady</a:t>
            </a:r>
            <a:r>
              <a:rPr lang="en-US" dirty="0"/>
              <a:t> </a:t>
            </a:r>
            <a:br>
              <a:rPr lang="en-US" dirty="0"/>
            </a:br>
            <a:r>
              <a:rPr lang="en-US" dirty="0"/>
              <a:t>Ahmed </a:t>
            </a:r>
            <a:r>
              <a:rPr lang="en-US" dirty="0" err="1"/>
              <a:t>Motaz</a:t>
            </a:r>
            <a:endParaRPr dirty="0"/>
          </a:p>
        </p:txBody>
      </p:sp>
      <p:sp>
        <p:nvSpPr>
          <p:cNvPr id="367" name="Google Shape;367;p26"/>
          <p:cNvSpPr/>
          <p:nvPr/>
        </p:nvSpPr>
        <p:spPr>
          <a:xfrm flipH="1">
            <a:off x="-788325" y="1986850"/>
            <a:ext cx="1952700" cy="1982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flipH="1">
            <a:off x="7420325" y="-165200"/>
            <a:ext cx="1388100" cy="14094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flipH="1">
            <a:off x="7544150" y="458425"/>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26"/>
          <p:cNvGrpSpPr/>
          <p:nvPr/>
        </p:nvGrpSpPr>
        <p:grpSpPr>
          <a:xfrm>
            <a:off x="681275" y="458425"/>
            <a:ext cx="223125" cy="1404088"/>
            <a:chOff x="681275" y="458425"/>
            <a:chExt cx="223125" cy="1404088"/>
          </a:xfrm>
        </p:grpSpPr>
        <p:sp>
          <p:nvSpPr>
            <p:cNvPr id="371" name="Google Shape;371;p26"/>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6"/>
          <p:cNvSpPr/>
          <p:nvPr/>
        </p:nvSpPr>
        <p:spPr>
          <a:xfrm>
            <a:off x="7657100" y="42992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8209700" y="42992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0AF1BD25-7C40-579F-75D8-1FFEE7D396B1}"/>
              </a:ext>
            </a:extLst>
          </p:cNvPr>
          <p:cNvSpPr txBox="1"/>
          <p:nvPr/>
        </p:nvSpPr>
        <p:spPr>
          <a:xfrm>
            <a:off x="1982313" y="2539254"/>
            <a:ext cx="5539794" cy="307777"/>
          </a:xfrm>
          <a:prstGeom prst="rect">
            <a:avLst/>
          </a:prstGeom>
          <a:noFill/>
        </p:spPr>
        <p:txBody>
          <a:bodyPr wrap="square">
            <a:spAutoFit/>
          </a:bodyPr>
          <a:lstStyle/>
          <a:p>
            <a:endParaRPr lang="en-US" dirty="0"/>
          </a:p>
        </p:txBody>
      </p:sp>
      <p:sp>
        <p:nvSpPr>
          <p:cNvPr id="5" name="TextBox 4">
            <a:extLst>
              <a:ext uri="{FF2B5EF4-FFF2-40B4-BE49-F238E27FC236}">
                <a16:creationId xmlns:a16="http://schemas.microsoft.com/office/drawing/2014/main" id="{2F68FD35-25FB-E8CF-4954-5C7C4D7A6170}"/>
              </a:ext>
            </a:extLst>
          </p:cNvPr>
          <p:cNvSpPr txBox="1"/>
          <p:nvPr/>
        </p:nvSpPr>
        <p:spPr>
          <a:xfrm>
            <a:off x="1982313" y="2431532"/>
            <a:ext cx="5539794" cy="523220"/>
          </a:xfrm>
          <a:prstGeom prst="rect">
            <a:avLst/>
          </a:prstGeom>
          <a:noFill/>
        </p:spPr>
        <p:txBody>
          <a:bodyPr wrap="square">
            <a:spAutoFit/>
          </a:bodyPr>
          <a:lstStyle/>
          <a:p>
            <a:r>
              <a:rPr lang="en" sz="1400" dirty="0">
                <a:solidFill>
                  <a:schemeClr val="lt2"/>
                </a:solidFill>
              </a:rPr>
              <a:t>Data Analysis</a:t>
            </a:r>
            <a:br>
              <a:rPr lang="en" sz="1400" dirty="0">
                <a:solidFill>
                  <a:schemeClr val="lt2"/>
                </a:solidFill>
              </a:rPr>
            </a:br>
            <a:r>
              <a:rPr lang="en" sz="1400" dirty="0">
                <a:solidFill>
                  <a:schemeClr val="lt2"/>
                </a:solidFill>
              </a:rPr>
              <a:t>Dr Mohamed Taher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04</a:t>
            </a:r>
            <a:endParaRPr dirty="0"/>
          </a:p>
        </p:txBody>
      </p:sp>
      <p:sp>
        <p:nvSpPr>
          <p:cNvPr id="421" name="Google Shape;421;p29"/>
          <p:cNvSpPr txBox="1">
            <a:spLocks noGrp="1"/>
          </p:cNvSpPr>
          <p:nvPr>
            <p:ph type="title"/>
          </p:nvPr>
        </p:nvSpPr>
        <p:spPr>
          <a:xfrm>
            <a:off x="1284750" y="2846675"/>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ANALYSIS</a:t>
            </a:r>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32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539F974F-0472-A5E7-FB33-FB74B2FFFB39}"/>
              </a:ext>
            </a:extLst>
          </p:cNvPr>
          <p:cNvSpPr txBox="1"/>
          <p:nvPr/>
        </p:nvSpPr>
        <p:spPr>
          <a:xfrm>
            <a:off x="1561011" y="732134"/>
            <a:ext cx="6021978" cy="3323987"/>
          </a:xfrm>
          <a:prstGeom prst="rect">
            <a:avLst/>
          </a:prstGeom>
          <a:noFill/>
        </p:spPr>
        <p:txBody>
          <a:bodyPr wrap="square" rtlCol="0">
            <a:spAutoFit/>
          </a:bodyPr>
          <a:lstStyle/>
          <a:p>
            <a:r>
              <a:rPr lang="en-US" dirty="0">
                <a:solidFill>
                  <a:schemeClr val="tx1"/>
                </a:solidFill>
              </a:rPr>
              <a:t> Before analyzing our dataset, we conducted thorough cleaning to ensure</a:t>
            </a:r>
          </a:p>
          <a:p>
            <a:r>
              <a:rPr lang="en-US" dirty="0">
                <a:solidFill>
                  <a:schemeClr val="tx1"/>
                </a:solidFill>
              </a:rPr>
              <a:t> accuracy.</a:t>
            </a:r>
            <a:br>
              <a:rPr lang="en-US" dirty="0">
                <a:solidFill>
                  <a:schemeClr val="tx1"/>
                </a:solidFill>
              </a:rPr>
            </a:br>
            <a:br>
              <a:rPr lang="en-US" dirty="0">
                <a:solidFill>
                  <a:schemeClr val="tx1"/>
                </a:solidFill>
              </a:rPr>
            </a:br>
            <a:r>
              <a:rPr lang="en-US" dirty="0">
                <a:solidFill>
                  <a:schemeClr val="tx1"/>
                </a:solidFill>
              </a:rPr>
              <a:t> -We removed records with null values and those that didn't fit expected</a:t>
            </a:r>
          </a:p>
          <a:p>
            <a:r>
              <a:rPr lang="en-US" dirty="0">
                <a:solidFill>
                  <a:schemeClr val="tx1"/>
                </a:solidFill>
              </a:rPr>
              <a:t> ranges,</a:t>
            </a:r>
            <a:br>
              <a:rPr lang="en-US" dirty="0">
                <a:solidFill>
                  <a:schemeClr val="tx1"/>
                </a:solidFill>
              </a:rPr>
            </a:br>
            <a:br>
              <a:rPr lang="en-US" dirty="0">
                <a:solidFill>
                  <a:schemeClr val="tx1"/>
                </a:solidFill>
              </a:rPr>
            </a:br>
            <a:r>
              <a:rPr lang="en-US" dirty="0">
                <a:solidFill>
                  <a:schemeClr val="tx1"/>
                </a:solidFill>
              </a:rPr>
              <a:t>- eliminating potential biases. </a:t>
            </a:r>
            <a:br>
              <a:rPr lang="en-US" dirty="0">
                <a:solidFill>
                  <a:schemeClr val="tx1"/>
                </a:solidFill>
              </a:rPr>
            </a:br>
            <a:r>
              <a:rPr lang="en-US" dirty="0">
                <a:solidFill>
                  <a:schemeClr val="tx1"/>
                </a:solidFill>
              </a:rPr>
              <a:t>-We then mapped similar answers to key elements,</a:t>
            </a:r>
            <a:br>
              <a:rPr lang="en-US" dirty="0">
                <a:solidFill>
                  <a:schemeClr val="tx1"/>
                </a:solidFill>
              </a:rPr>
            </a:br>
            <a:r>
              <a:rPr lang="en-US" dirty="0">
                <a:solidFill>
                  <a:schemeClr val="tx1"/>
                </a:solidFill>
              </a:rPr>
              <a:t> -streamlining the dataset. </a:t>
            </a:r>
            <a:br>
              <a:rPr lang="en-US" dirty="0">
                <a:solidFill>
                  <a:schemeClr val="tx1"/>
                </a:solidFill>
              </a:rPr>
            </a:br>
            <a:br>
              <a:rPr lang="en-US" dirty="0">
                <a:solidFill>
                  <a:schemeClr val="tx1"/>
                </a:solidFill>
              </a:rPr>
            </a:br>
            <a:r>
              <a:rPr lang="en-US" dirty="0">
                <a:solidFill>
                  <a:schemeClr val="tx1"/>
                </a:solidFill>
              </a:rPr>
              <a:t>-To ensure fairness and reduce skewness, we</a:t>
            </a:r>
          </a:p>
          <a:p>
            <a:r>
              <a:rPr lang="en-US" dirty="0">
                <a:solidFill>
                  <a:schemeClr val="tx1"/>
                </a:solidFill>
              </a:rPr>
              <a:t> split certain categories, like employment and industry types, to avoid comparing individuals with inherently different earning possibilities. This preprocessing provided a cleaner, more consistent dataset for reliable analysis.</a:t>
            </a:r>
          </a:p>
        </p:txBody>
      </p:sp>
    </p:spTree>
    <p:extLst>
      <p:ext uri="{BB962C8B-B14F-4D97-AF65-F5344CB8AC3E}">
        <p14:creationId xmlns:p14="http://schemas.microsoft.com/office/powerpoint/2010/main" val="343160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descr="A screenshot of a graph&#10;&#10;Description automatically generated">
            <a:extLst>
              <a:ext uri="{FF2B5EF4-FFF2-40B4-BE49-F238E27FC236}">
                <a16:creationId xmlns:a16="http://schemas.microsoft.com/office/drawing/2014/main" id="{E0347B15-23FE-908E-C2FC-56CECEBB1B81}"/>
              </a:ext>
            </a:extLst>
          </p:cNvPr>
          <p:cNvPicPr>
            <a:picLocks noChangeAspect="1"/>
          </p:cNvPicPr>
          <p:nvPr/>
        </p:nvPicPr>
        <p:blipFill>
          <a:blip r:embed="rId3"/>
          <a:stretch>
            <a:fillRect/>
          </a:stretch>
        </p:blipFill>
        <p:spPr>
          <a:xfrm>
            <a:off x="1346286" y="993312"/>
            <a:ext cx="6344252" cy="3156875"/>
          </a:xfrm>
          <a:prstGeom prst="rect">
            <a:avLst/>
          </a:prstGeom>
        </p:spPr>
      </p:pic>
    </p:spTree>
    <p:extLst>
      <p:ext uri="{BB962C8B-B14F-4D97-AF65-F5344CB8AC3E}">
        <p14:creationId xmlns:p14="http://schemas.microsoft.com/office/powerpoint/2010/main" val="177068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375E9FE-7DC7-EAAD-1596-FCB26079D3A8}"/>
              </a:ext>
            </a:extLst>
          </p:cNvPr>
          <p:cNvPicPr>
            <a:picLocks noChangeAspect="1"/>
          </p:cNvPicPr>
          <p:nvPr/>
        </p:nvPicPr>
        <p:blipFill>
          <a:blip r:embed="rId3"/>
          <a:stretch>
            <a:fillRect/>
          </a:stretch>
        </p:blipFill>
        <p:spPr>
          <a:xfrm>
            <a:off x="1217227" y="818584"/>
            <a:ext cx="6709546" cy="3506332"/>
          </a:xfrm>
          <a:prstGeom prst="rect">
            <a:avLst/>
          </a:prstGeom>
        </p:spPr>
      </p:pic>
    </p:spTree>
    <p:extLst>
      <p:ext uri="{BB962C8B-B14F-4D97-AF65-F5344CB8AC3E}">
        <p14:creationId xmlns:p14="http://schemas.microsoft.com/office/powerpoint/2010/main" val="340696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44BCD2C-9AF4-E6BE-97EF-0A96EE9BBF80}"/>
              </a:ext>
            </a:extLst>
          </p:cNvPr>
          <p:cNvSpPr txBox="1"/>
          <p:nvPr/>
        </p:nvSpPr>
        <p:spPr>
          <a:xfrm>
            <a:off x="1698170" y="225333"/>
            <a:ext cx="6459583" cy="954107"/>
          </a:xfrm>
          <a:prstGeom prst="rect">
            <a:avLst/>
          </a:prstGeom>
          <a:noFill/>
        </p:spPr>
        <p:txBody>
          <a:bodyPr wrap="square" rtlCol="0">
            <a:spAutoFit/>
          </a:bodyPr>
          <a:lstStyle/>
          <a:p>
            <a:r>
              <a:rPr lang="en-US" dirty="0">
                <a:solidFill>
                  <a:schemeClr val="tx1"/>
                </a:solidFill>
              </a:rPr>
              <a:t>Analysis of full-time employees shows a gradual increase in compensation with higher education levels, starting from secondary school. However, a clearer correlation is observed between compensation and years of professional coding experience, with compensation increasing as experience grows</a:t>
            </a:r>
            <a:r>
              <a:rPr lang="en-US" dirty="0"/>
              <a:t>.</a:t>
            </a:r>
          </a:p>
        </p:txBody>
      </p:sp>
      <p:pic>
        <p:nvPicPr>
          <p:cNvPr id="5" name="Picture 4">
            <a:extLst>
              <a:ext uri="{FF2B5EF4-FFF2-40B4-BE49-F238E27FC236}">
                <a16:creationId xmlns:a16="http://schemas.microsoft.com/office/drawing/2014/main" id="{000903A1-CC37-702B-DB93-F44F1DB340F0}"/>
              </a:ext>
            </a:extLst>
          </p:cNvPr>
          <p:cNvPicPr>
            <a:picLocks noChangeAspect="1"/>
          </p:cNvPicPr>
          <p:nvPr/>
        </p:nvPicPr>
        <p:blipFill>
          <a:blip r:embed="rId3"/>
          <a:stretch>
            <a:fillRect/>
          </a:stretch>
        </p:blipFill>
        <p:spPr>
          <a:xfrm>
            <a:off x="1812216" y="1256977"/>
            <a:ext cx="5941759" cy="3036353"/>
          </a:xfrm>
          <a:prstGeom prst="rect">
            <a:avLst/>
          </a:prstGeom>
        </p:spPr>
      </p:pic>
    </p:spTree>
    <p:extLst>
      <p:ext uri="{BB962C8B-B14F-4D97-AF65-F5344CB8AC3E}">
        <p14:creationId xmlns:p14="http://schemas.microsoft.com/office/powerpoint/2010/main" val="276782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44BCD2C-9AF4-E6BE-97EF-0A96EE9BBF80}"/>
              </a:ext>
            </a:extLst>
          </p:cNvPr>
          <p:cNvSpPr txBox="1"/>
          <p:nvPr/>
        </p:nvSpPr>
        <p:spPr>
          <a:xfrm>
            <a:off x="1698170" y="225333"/>
            <a:ext cx="6459583" cy="1169551"/>
          </a:xfrm>
          <a:prstGeom prst="rect">
            <a:avLst/>
          </a:prstGeom>
          <a:noFill/>
        </p:spPr>
        <p:txBody>
          <a:bodyPr wrap="square" rtlCol="0">
            <a:spAutoFit/>
          </a:bodyPr>
          <a:lstStyle/>
          <a:p>
            <a:r>
              <a:rPr lang="en-US" dirty="0">
                <a:solidFill>
                  <a:schemeClr val="tx1"/>
                </a:solidFill>
              </a:rPr>
              <a:t>For self-employed individuals, there is no clear correlation between education and compensation. Similarly, the graph for years of professional coding experience does not show a clear correlation with compensation, except for the range of 2-15 years, where compensation tends to increase with more years of professional coding experience.</a:t>
            </a:r>
          </a:p>
        </p:txBody>
      </p:sp>
      <p:pic>
        <p:nvPicPr>
          <p:cNvPr id="4" name="Picture 3">
            <a:extLst>
              <a:ext uri="{FF2B5EF4-FFF2-40B4-BE49-F238E27FC236}">
                <a16:creationId xmlns:a16="http://schemas.microsoft.com/office/drawing/2014/main" id="{0F43B917-46C2-E21B-78B1-E48C57ABF31C}"/>
              </a:ext>
            </a:extLst>
          </p:cNvPr>
          <p:cNvPicPr>
            <a:picLocks noChangeAspect="1"/>
          </p:cNvPicPr>
          <p:nvPr/>
        </p:nvPicPr>
        <p:blipFill>
          <a:blip r:embed="rId3"/>
          <a:stretch>
            <a:fillRect/>
          </a:stretch>
        </p:blipFill>
        <p:spPr>
          <a:xfrm>
            <a:off x="1927376" y="1565445"/>
            <a:ext cx="5453138" cy="2816456"/>
          </a:xfrm>
          <a:prstGeom prst="rect">
            <a:avLst/>
          </a:prstGeom>
        </p:spPr>
      </p:pic>
    </p:spTree>
    <p:extLst>
      <p:ext uri="{BB962C8B-B14F-4D97-AF65-F5344CB8AC3E}">
        <p14:creationId xmlns:p14="http://schemas.microsoft.com/office/powerpoint/2010/main" val="255492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44BCD2C-9AF4-E6BE-97EF-0A96EE9BBF80}"/>
              </a:ext>
            </a:extLst>
          </p:cNvPr>
          <p:cNvSpPr txBox="1"/>
          <p:nvPr/>
        </p:nvSpPr>
        <p:spPr>
          <a:xfrm>
            <a:off x="1456317" y="974502"/>
            <a:ext cx="6459583" cy="2677656"/>
          </a:xfrm>
          <a:prstGeom prst="rect">
            <a:avLst/>
          </a:prstGeom>
          <a:noFill/>
        </p:spPr>
        <p:txBody>
          <a:bodyPr wrap="square" rtlCol="0">
            <a:spAutoFit/>
          </a:bodyPr>
          <a:lstStyle/>
          <a:p>
            <a:r>
              <a:rPr lang="en-US" dirty="0">
                <a:solidFill>
                  <a:schemeClr val="tx1"/>
                </a:solidFill>
              </a:rPr>
              <a:t>-Additionally to splitting an analyzing the data set by full-time and self-employed</a:t>
            </a:r>
          </a:p>
          <a:p>
            <a:r>
              <a:rPr lang="en-US" dirty="0">
                <a:solidFill>
                  <a:schemeClr val="tx1"/>
                </a:solidFill>
              </a:rPr>
              <a:t> individuals, different industries may also significantly different compensation, so we analyze the top three industries in the data set.</a:t>
            </a:r>
            <a:br>
              <a:rPr lang="en-US" dirty="0">
                <a:solidFill>
                  <a:schemeClr val="tx1"/>
                </a:solidFill>
              </a:rPr>
            </a:br>
            <a:endParaRPr lang="en-US" dirty="0">
              <a:solidFill>
                <a:schemeClr val="tx1"/>
              </a:solidFill>
            </a:endParaRPr>
          </a:p>
          <a:p>
            <a:r>
              <a:rPr lang="en-US" dirty="0">
                <a:solidFill>
                  <a:schemeClr val="tx1"/>
                </a:solidFill>
              </a:rPr>
              <a:t>- For the top three industries (IT, Healthcare, and Finance), we plot education level and years of professional coding against compensation. Throughout all three industries, we cannot see a clear correlation between education level and compensation when looking at the graphs. However, when looking at the graphs for years of professional programming vs compensation, it is clear that there is a slight correlation between the two for all industries, and as one gains more years of professional programming experience, their compensation tends to increase.</a:t>
            </a:r>
          </a:p>
        </p:txBody>
      </p:sp>
    </p:spTree>
    <p:extLst>
      <p:ext uri="{BB962C8B-B14F-4D97-AF65-F5344CB8AC3E}">
        <p14:creationId xmlns:p14="http://schemas.microsoft.com/office/powerpoint/2010/main" val="338318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4D2D1F0-5A23-D6B8-61AE-BB4801DE3FBC}"/>
              </a:ext>
            </a:extLst>
          </p:cNvPr>
          <p:cNvPicPr>
            <a:picLocks noChangeAspect="1"/>
          </p:cNvPicPr>
          <p:nvPr/>
        </p:nvPicPr>
        <p:blipFill>
          <a:blip r:embed="rId3"/>
          <a:stretch>
            <a:fillRect/>
          </a:stretch>
        </p:blipFill>
        <p:spPr>
          <a:xfrm>
            <a:off x="1772434" y="101296"/>
            <a:ext cx="5804024" cy="4806130"/>
          </a:xfrm>
          <a:prstGeom prst="rect">
            <a:avLst/>
          </a:prstGeom>
        </p:spPr>
      </p:pic>
    </p:spTree>
    <p:extLst>
      <p:ext uri="{BB962C8B-B14F-4D97-AF65-F5344CB8AC3E}">
        <p14:creationId xmlns:p14="http://schemas.microsoft.com/office/powerpoint/2010/main" val="124403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0CB5241-B551-D8C7-C126-6A77ED8DBB97}"/>
              </a:ext>
            </a:extLst>
          </p:cNvPr>
          <p:cNvPicPr>
            <a:picLocks noChangeAspect="1"/>
          </p:cNvPicPr>
          <p:nvPr/>
        </p:nvPicPr>
        <p:blipFill>
          <a:blip r:embed="rId3"/>
          <a:stretch>
            <a:fillRect/>
          </a:stretch>
        </p:blipFill>
        <p:spPr>
          <a:xfrm>
            <a:off x="913889" y="837958"/>
            <a:ext cx="7316221" cy="3467584"/>
          </a:xfrm>
          <a:prstGeom prst="rect">
            <a:avLst/>
          </a:prstGeom>
        </p:spPr>
      </p:pic>
    </p:spTree>
    <p:extLst>
      <p:ext uri="{BB962C8B-B14F-4D97-AF65-F5344CB8AC3E}">
        <p14:creationId xmlns:p14="http://schemas.microsoft.com/office/powerpoint/2010/main" val="1229279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BA0376F-5D1C-5933-BE12-C4D6D8C17A8A}"/>
              </a:ext>
            </a:extLst>
          </p:cNvPr>
          <p:cNvPicPr>
            <a:picLocks noChangeAspect="1"/>
          </p:cNvPicPr>
          <p:nvPr/>
        </p:nvPicPr>
        <p:blipFill>
          <a:blip r:embed="rId3"/>
          <a:stretch>
            <a:fillRect/>
          </a:stretch>
        </p:blipFill>
        <p:spPr>
          <a:xfrm>
            <a:off x="904363" y="866537"/>
            <a:ext cx="7335274" cy="3410426"/>
          </a:xfrm>
          <a:prstGeom prst="rect">
            <a:avLst/>
          </a:prstGeom>
        </p:spPr>
      </p:pic>
    </p:spTree>
    <p:extLst>
      <p:ext uri="{BB962C8B-B14F-4D97-AF65-F5344CB8AC3E}">
        <p14:creationId xmlns:p14="http://schemas.microsoft.com/office/powerpoint/2010/main" val="375183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01</a:t>
            </a:r>
            <a:endParaRPr dirty="0"/>
          </a:p>
        </p:txBody>
      </p:sp>
      <p:sp>
        <p:nvSpPr>
          <p:cNvPr id="421" name="Google Shape;421;p29"/>
          <p:cNvSpPr txBox="1">
            <a:spLocks noGrp="1"/>
          </p:cNvSpPr>
          <p:nvPr>
            <p:ph type="title"/>
          </p:nvPr>
        </p:nvSpPr>
        <p:spPr>
          <a:xfrm>
            <a:off x="1284825" y="2607700"/>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INTRODUCTION</a:t>
            </a:r>
          </a:p>
        </p:txBody>
      </p:sp>
      <p:sp>
        <p:nvSpPr>
          <p:cNvPr id="422" name="Google Shape;422;p29"/>
          <p:cNvSpPr txBox="1">
            <a:spLocks noGrp="1"/>
          </p:cNvSpPr>
          <p:nvPr>
            <p:ph type="subTitle" idx="1"/>
          </p:nvPr>
        </p:nvSpPr>
        <p:spPr>
          <a:xfrm>
            <a:off x="904400" y="3764025"/>
            <a:ext cx="7743211" cy="43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US" dirty="0"/>
              <a:t>Does the education level and years of experience impact the income of developers?</a:t>
            </a:r>
            <a:endParaRPr dirty="0"/>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BA0376F-5D1C-5933-BE12-C4D6D8C17A8A}"/>
              </a:ext>
            </a:extLst>
          </p:cNvPr>
          <p:cNvPicPr>
            <a:picLocks noChangeAspect="1"/>
          </p:cNvPicPr>
          <p:nvPr/>
        </p:nvPicPr>
        <p:blipFill>
          <a:blip r:embed="rId3"/>
          <a:stretch>
            <a:fillRect/>
          </a:stretch>
        </p:blipFill>
        <p:spPr>
          <a:xfrm>
            <a:off x="904363" y="866537"/>
            <a:ext cx="7335274" cy="3410426"/>
          </a:xfrm>
          <a:prstGeom prst="rect">
            <a:avLst/>
          </a:prstGeom>
        </p:spPr>
      </p:pic>
    </p:spTree>
    <p:extLst>
      <p:ext uri="{BB962C8B-B14F-4D97-AF65-F5344CB8AC3E}">
        <p14:creationId xmlns:p14="http://schemas.microsoft.com/office/powerpoint/2010/main" val="100971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F4B5173-C4CD-F35F-61BD-AD06F3891367}"/>
              </a:ext>
            </a:extLst>
          </p:cNvPr>
          <p:cNvPicPr>
            <a:picLocks noChangeAspect="1"/>
          </p:cNvPicPr>
          <p:nvPr/>
        </p:nvPicPr>
        <p:blipFill>
          <a:blip r:embed="rId3"/>
          <a:stretch>
            <a:fillRect/>
          </a:stretch>
        </p:blipFill>
        <p:spPr>
          <a:xfrm>
            <a:off x="871021" y="756984"/>
            <a:ext cx="7401958" cy="3629532"/>
          </a:xfrm>
          <a:prstGeom prst="rect">
            <a:avLst/>
          </a:prstGeom>
        </p:spPr>
      </p:pic>
    </p:spTree>
    <p:extLst>
      <p:ext uri="{BB962C8B-B14F-4D97-AF65-F5344CB8AC3E}">
        <p14:creationId xmlns:p14="http://schemas.microsoft.com/office/powerpoint/2010/main" val="64278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05</a:t>
            </a:r>
            <a:endParaRPr dirty="0"/>
          </a:p>
        </p:txBody>
      </p:sp>
      <p:sp>
        <p:nvSpPr>
          <p:cNvPr id="421" name="Google Shape;421;p29"/>
          <p:cNvSpPr txBox="1">
            <a:spLocks noGrp="1"/>
          </p:cNvSpPr>
          <p:nvPr>
            <p:ph type="title"/>
          </p:nvPr>
        </p:nvSpPr>
        <p:spPr>
          <a:xfrm>
            <a:off x="1284750" y="2846675"/>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FURTHERE FINDINGS</a:t>
            </a:r>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60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BA74139-21EE-0092-9761-3A9E7567591C}"/>
              </a:ext>
            </a:extLst>
          </p:cNvPr>
          <p:cNvPicPr>
            <a:picLocks noChangeAspect="1"/>
          </p:cNvPicPr>
          <p:nvPr/>
        </p:nvPicPr>
        <p:blipFill>
          <a:blip r:embed="rId3"/>
          <a:stretch>
            <a:fillRect/>
          </a:stretch>
        </p:blipFill>
        <p:spPr>
          <a:xfrm>
            <a:off x="580468" y="304483"/>
            <a:ext cx="7983064" cy="4534533"/>
          </a:xfrm>
          <a:prstGeom prst="rect">
            <a:avLst/>
          </a:prstGeom>
        </p:spPr>
      </p:pic>
    </p:spTree>
    <p:extLst>
      <p:ext uri="{BB962C8B-B14F-4D97-AF65-F5344CB8AC3E}">
        <p14:creationId xmlns:p14="http://schemas.microsoft.com/office/powerpoint/2010/main" val="332285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0A69C42-4C0D-BD04-3600-53C00ADFA8EF}"/>
              </a:ext>
            </a:extLst>
          </p:cNvPr>
          <p:cNvPicPr>
            <a:picLocks noChangeAspect="1"/>
          </p:cNvPicPr>
          <p:nvPr/>
        </p:nvPicPr>
        <p:blipFill>
          <a:blip r:embed="rId3"/>
          <a:stretch>
            <a:fillRect/>
          </a:stretch>
        </p:blipFill>
        <p:spPr>
          <a:xfrm>
            <a:off x="1310634" y="295021"/>
            <a:ext cx="6522731" cy="4553458"/>
          </a:xfrm>
          <a:prstGeom prst="rect">
            <a:avLst/>
          </a:prstGeom>
        </p:spPr>
      </p:pic>
    </p:spTree>
    <p:extLst>
      <p:ext uri="{BB962C8B-B14F-4D97-AF65-F5344CB8AC3E}">
        <p14:creationId xmlns:p14="http://schemas.microsoft.com/office/powerpoint/2010/main" val="414372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06</a:t>
            </a:r>
            <a:endParaRPr dirty="0"/>
          </a:p>
        </p:txBody>
      </p:sp>
      <p:sp>
        <p:nvSpPr>
          <p:cNvPr id="421" name="Google Shape;421;p29"/>
          <p:cNvSpPr txBox="1">
            <a:spLocks noGrp="1"/>
          </p:cNvSpPr>
          <p:nvPr>
            <p:ph type="title"/>
          </p:nvPr>
        </p:nvSpPr>
        <p:spPr>
          <a:xfrm>
            <a:off x="1284750" y="2846675"/>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HYPOTHESIS TESTING</a:t>
            </a:r>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24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05540EB7-5F97-55D1-E3D6-CDAF0DAA462B}"/>
              </a:ext>
            </a:extLst>
          </p:cNvPr>
          <p:cNvPicPr>
            <a:picLocks noChangeAspect="1"/>
          </p:cNvPicPr>
          <p:nvPr/>
        </p:nvPicPr>
        <p:blipFill>
          <a:blip r:embed="rId3"/>
          <a:stretch>
            <a:fillRect/>
          </a:stretch>
        </p:blipFill>
        <p:spPr>
          <a:xfrm>
            <a:off x="1377772" y="684418"/>
            <a:ext cx="6388455" cy="3774664"/>
          </a:xfrm>
          <a:prstGeom prst="rect">
            <a:avLst/>
          </a:prstGeom>
        </p:spPr>
      </p:pic>
    </p:spTree>
    <p:extLst>
      <p:ext uri="{BB962C8B-B14F-4D97-AF65-F5344CB8AC3E}">
        <p14:creationId xmlns:p14="http://schemas.microsoft.com/office/powerpoint/2010/main" val="370770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DE6DC9F-24DD-A554-E9C7-C458F06FC8CD}"/>
              </a:ext>
            </a:extLst>
          </p:cNvPr>
          <p:cNvPicPr>
            <a:picLocks noChangeAspect="1"/>
          </p:cNvPicPr>
          <p:nvPr/>
        </p:nvPicPr>
        <p:blipFill>
          <a:blip r:embed="rId3"/>
          <a:stretch>
            <a:fillRect/>
          </a:stretch>
        </p:blipFill>
        <p:spPr>
          <a:xfrm>
            <a:off x="1779485" y="605714"/>
            <a:ext cx="5811733" cy="3778991"/>
          </a:xfrm>
          <a:prstGeom prst="rect">
            <a:avLst/>
          </a:prstGeom>
        </p:spPr>
      </p:pic>
    </p:spTree>
    <p:extLst>
      <p:ext uri="{BB962C8B-B14F-4D97-AF65-F5344CB8AC3E}">
        <p14:creationId xmlns:p14="http://schemas.microsoft.com/office/powerpoint/2010/main" val="3800534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07</a:t>
            </a:r>
            <a:endParaRPr dirty="0"/>
          </a:p>
        </p:txBody>
      </p:sp>
      <p:sp>
        <p:nvSpPr>
          <p:cNvPr id="421" name="Google Shape;421;p29"/>
          <p:cNvSpPr txBox="1">
            <a:spLocks noGrp="1"/>
          </p:cNvSpPr>
          <p:nvPr>
            <p:ph type="title"/>
          </p:nvPr>
        </p:nvSpPr>
        <p:spPr>
          <a:xfrm>
            <a:off x="1284750" y="2846675"/>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CONCLUSION</a:t>
            </a:r>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17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4D56AE2-FAAE-AC5F-1307-38DA6973B960}"/>
              </a:ext>
            </a:extLst>
          </p:cNvPr>
          <p:cNvSpPr txBox="1"/>
          <p:nvPr/>
        </p:nvSpPr>
        <p:spPr>
          <a:xfrm>
            <a:off x="1240970" y="1725755"/>
            <a:ext cx="7478487" cy="1384995"/>
          </a:xfrm>
          <a:prstGeom prst="rect">
            <a:avLst/>
          </a:prstGeom>
          <a:noFill/>
        </p:spPr>
        <p:txBody>
          <a:bodyPr wrap="square" rtlCol="0">
            <a:spAutoFit/>
          </a:bodyPr>
          <a:lstStyle/>
          <a:p>
            <a:r>
              <a:rPr lang="en-US" dirty="0">
                <a:solidFill>
                  <a:schemeClr val="tx1"/>
                </a:solidFill>
              </a:rPr>
              <a:t>The analysis reveals a significant relationship between education level, years of</a:t>
            </a:r>
          </a:p>
          <a:p>
            <a:r>
              <a:rPr lang="en-US" dirty="0">
                <a:solidFill>
                  <a:schemeClr val="tx1"/>
                </a:solidFill>
              </a:rPr>
              <a:t> professional coding experience, and yearly compensation for developers. However, this</a:t>
            </a:r>
          </a:p>
          <a:p>
            <a:r>
              <a:rPr lang="en-US" dirty="0">
                <a:solidFill>
                  <a:schemeClr val="tx1"/>
                </a:solidFill>
              </a:rPr>
              <a:t> influence varies across different groups, with a weaker correlation found among self</a:t>
            </a:r>
          </a:p>
          <a:p>
            <a:r>
              <a:rPr lang="en-US" dirty="0">
                <a:solidFill>
                  <a:schemeClr val="tx1"/>
                </a:solidFill>
              </a:rPr>
              <a:t>employed individuals. Despite these factors playing a role, the study highlights that</a:t>
            </a:r>
          </a:p>
          <a:p>
            <a:r>
              <a:rPr lang="en-US" dirty="0">
                <a:solidFill>
                  <a:schemeClr val="tx1"/>
                </a:solidFill>
              </a:rPr>
              <a:t> they are not the sole determinants of compensation, suggesting the presence of other</a:t>
            </a:r>
          </a:p>
          <a:p>
            <a:r>
              <a:rPr lang="en-US" dirty="0">
                <a:solidFill>
                  <a:schemeClr val="tx1"/>
                </a:solidFill>
              </a:rPr>
              <a:t> influential variables</a:t>
            </a:r>
          </a:p>
        </p:txBody>
      </p:sp>
    </p:spTree>
    <p:extLst>
      <p:ext uri="{BB962C8B-B14F-4D97-AF65-F5344CB8AC3E}">
        <p14:creationId xmlns:p14="http://schemas.microsoft.com/office/powerpoint/2010/main" val="177031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p>
        </p:txBody>
      </p:sp>
      <p:sp>
        <p:nvSpPr>
          <p:cNvPr id="422" name="Google Shape;422;p29"/>
          <p:cNvSpPr txBox="1">
            <a:spLocks noGrp="1"/>
          </p:cNvSpPr>
          <p:nvPr>
            <p:ph type="subTitle" idx="1"/>
          </p:nvPr>
        </p:nvSpPr>
        <p:spPr>
          <a:xfrm>
            <a:off x="782717" y="447976"/>
            <a:ext cx="7578565" cy="58292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US" dirty="0"/>
              <a:t>In today's rapidly evolving tech landscape, understanding the factors that influence developer compensation is crucial for both employers and professionals.</a:t>
            </a:r>
            <a:endParaRPr dirty="0"/>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8C766AF-D74C-890A-5686-A29701ADEEB4}"/>
              </a:ext>
            </a:extLst>
          </p:cNvPr>
          <p:cNvSpPr txBox="1"/>
          <p:nvPr/>
        </p:nvSpPr>
        <p:spPr>
          <a:xfrm>
            <a:off x="191656" y="1642450"/>
            <a:ext cx="4359931" cy="738664"/>
          </a:xfrm>
          <a:prstGeom prst="rect">
            <a:avLst/>
          </a:prstGeom>
          <a:noFill/>
        </p:spPr>
        <p:txBody>
          <a:bodyPr wrap="square" rtlCol="0">
            <a:spAutoFit/>
          </a:bodyPr>
          <a:lstStyle/>
          <a:p>
            <a:r>
              <a:rPr lang="en-US" b="1" dirty="0">
                <a:solidFill>
                  <a:schemeClr val="tx1"/>
                </a:solidFill>
              </a:rPr>
              <a:t>Purpose : </a:t>
            </a:r>
            <a:r>
              <a:rPr lang="en-US" dirty="0">
                <a:solidFill>
                  <a:schemeClr val="tx1"/>
                </a:solidFill>
              </a:rPr>
              <a:t>This study investigates the significant impact of education level and professional coding experience on developers' yearly compensation.</a:t>
            </a:r>
          </a:p>
        </p:txBody>
      </p:sp>
      <p:sp>
        <p:nvSpPr>
          <p:cNvPr id="3" name="TextBox 2">
            <a:extLst>
              <a:ext uri="{FF2B5EF4-FFF2-40B4-BE49-F238E27FC236}">
                <a16:creationId xmlns:a16="http://schemas.microsoft.com/office/drawing/2014/main" id="{27647640-1F2A-EB85-38B0-93F766CC4EB2}"/>
              </a:ext>
            </a:extLst>
          </p:cNvPr>
          <p:cNvSpPr txBox="1"/>
          <p:nvPr/>
        </p:nvSpPr>
        <p:spPr>
          <a:xfrm>
            <a:off x="4708106" y="1486049"/>
            <a:ext cx="3338614" cy="1169551"/>
          </a:xfrm>
          <a:prstGeom prst="rect">
            <a:avLst/>
          </a:prstGeom>
          <a:noFill/>
        </p:spPr>
        <p:txBody>
          <a:bodyPr wrap="square" rtlCol="0">
            <a:spAutoFit/>
          </a:bodyPr>
          <a:lstStyle/>
          <a:p>
            <a:r>
              <a:rPr lang="en-US" b="1" dirty="0">
                <a:solidFill>
                  <a:schemeClr val="tx1"/>
                </a:solidFill>
              </a:rPr>
              <a:t>Data Analysis : </a:t>
            </a:r>
            <a:r>
              <a:rPr lang="en-US" dirty="0">
                <a:solidFill>
                  <a:schemeClr val="tx1"/>
                </a:solidFill>
              </a:rPr>
              <a:t>Using meticulously gathered data, we analyze various parameters such as experience, education level, employment status, industry type, age, and yearly salary.</a:t>
            </a:r>
          </a:p>
        </p:txBody>
      </p:sp>
      <p:sp>
        <p:nvSpPr>
          <p:cNvPr id="4" name="TextBox 3">
            <a:extLst>
              <a:ext uri="{FF2B5EF4-FFF2-40B4-BE49-F238E27FC236}">
                <a16:creationId xmlns:a16="http://schemas.microsoft.com/office/drawing/2014/main" id="{7FAD5757-E521-CEAA-71B5-A6C7AABB5A4F}"/>
              </a:ext>
            </a:extLst>
          </p:cNvPr>
          <p:cNvSpPr txBox="1"/>
          <p:nvPr/>
        </p:nvSpPr>
        <p:spPr>
          <a:xfrm>
            <a:off x="4708107" y="2977610"/>
            <a:ext cx="3338613" cy="738664"/>
          </a:xfrm>
          <a:prstGeom prst="rect">
            <a:avLst/>
          </a:prstGeom>
          <a:noFill/>
        </p:spPr>
        <p:txBody>
          <a:bodyPr wrap="square" rtlCol="0">
            <a:spAutoFit/>
          </a:bodyPr>
          <a:lstStyle/>
          <a:p>
            <a:r>
              <a:rPr lang="en-US" b="1">
                <a:solidFill>
                  <a:schemeClr val="tx1"/>
                </a:solidFill>
              </a:rPr>
              <a:t>Research Question : </a:t>
            </a:r>
            <a:r>
              <a:rPr lang="en-US">
                <a:solidFill>
                  <a:schemeClr val="tx1"/>
                </a:solidFill>
              </a:rPr>
              <a:t>Does the education level and years of experience impact the income of developers?</a:t>
            </a:r>
            <a:endParaRPr lang="en-US" dirty="0">
              <a:solidFill>
                <a:schemeClr val="tx1"/>
              </a:solidFill>
            </a:endParaRPr>
          </a:p>
        </p:txBody>
      </p:sp>
      <p:sp>
        <p:nvSpPr>
          <p:cNvPr id="5" name="TextBox 4">
            <a:extLst>
              <a:ext uri="{FF2B5EF4-FFF2-40B4-BE49-F238E27FC236}">
                <a16:creationId xmlns:a16="http://schemas.microsoft.com/office/drawing/2014/main" id="{F4C81D53-A034-140B-CAC6-E1B33E816891}"/>
              </a:ext>
            </a:extLst>
          </p:cNvPr>
          <p:cNvSpPr txBox="1"/>
          <p:nvPr/>
        </p:nvSpPr>
        <p:spPr>
          <a:xfrm>
            <a:off x="1039475" y="3012647"/>
            <a:ext cx="3072718" cy="954107"/>
          </a:xfrm>
          <a:prstGeom prst="rect">
            <a:avLst/>
          </a:prstGeom>
          <a:noFill/>
        </p:spPr>
        <p:txBody>
          <a:bodyPr wrap="square" rtlCol="0">
            <a:spAutoFit/>
          </a:bodyPr>
          <a:lstStyle/>
          <a:p>
            <a:r>
              <a:rPr lang="en-US" b="1" dirty="0">
                <a:solidFill>
                  <a:schemeClr val="tx1"/>
                </a:solidFill>
              </a:rPr>
              <a:t>Hypothesis :</a:t>
            </a:r>
            <a:r>
              <a:rPr lang="en-US" dirty="0">
                <a:solidFill>
                  <a:schemeClr val="tx1"/>
                </a:solidFill>
              </a:rPr>
              <a:t> The level of education and years of professional coding experience significantly impacts the yearly compensation of developers.</a:t>
            </a:r>
          </a:p>
        </p:txBody>
      </p:sp>
    </p:spTree>
    <p:extLst>
      <p:ext uri="{BB962C8B-B14F-4D97-AF65-F5344CB8AC3E}">
        <p14:creationId xmlns:p14="http://schemas.microsoft.com/office/powerpoint/2010/main" val="1534969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4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 name="Subtitle 3">
            <a:extLst>
              <a:ext uri="{FF2B5EF4-FFF2-40B4-BE49-F238E27FC236}">
                <a16:creationId xmlns:a16="http://schemas.microsoft.com/office/drawing/2014/main" id="{CF196797-2173-5BA3-C536-9DDE7DCDC15A}"/>
              </a:ext>
            </a:extLst>
          </p:cNvPr>
          <p:cNvSpPr>
            <a:spLocks noGrp="1"/>
          </p:cNvSpPr>
          <p:nvPr>
            <p:ph type="subTitle" idx="1"/>
          </p:nvPr>
        </p:nvSpPr>
        <p:spPr>
          <a:xfrm>
            <a:off x="1328215" y="4006998"/>
            <a:ext cx="2643084" cy="671540"/>
          </a:xfrm>
        </p:spPr>
        <p:txBody>
          <a:bodyPr/>
          <a:lstStyle/>
          <a:p>
            <a:r>
              <a:rPr lang="en-US" dirty="0"/>
              <a:t>Data analysis </a:t>
            </a:r>
            <a:br>
              <a:rPr lang="en-US" dirty="0"/>
            </a:br>
            <a:r>
              <a:rPr lang="en-US" dirty="0"/>
              <a:t>Dr Mohamed Taher</a:t>
            </a:r>
          </a:p>
        </p:txBody>
      </p:sp>
      <p:grpSp>
        <p:nvGrpSpPr>
          <p:cNvPr id="748" name="Google Shape;748;p45"/>
          <p:cNvGrpSpPr/>
          <p:nvPr/>
        </p:nvGrpSpPr>
        <p:grpSpPr>
          <a:xfrm>
            <a:off x="843200" y="3274450"/>
            <a:ext cx="223125" cy="1404088"/>
            <a:chOff x="681275" y="458425"/>
            <a:chExt cx="223125" cy="1404088"/>
          </a:xfrm>
        </p:grpSpPr>
        <p:sp>
          <p:nvSpPr>
            <p:cNvPr id="749" name="Google Shape;749;p45"/>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45"/>
          <p:cNvSpPr/>
          <p:nvPr/>
        </p:nvSpPr>
        <p:spPr>
          <a:xfrm>
            <a:off x="6882925" y="10263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7435525" y="10263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7988125" y="1026375"/>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02</a:t>
            </a:r>
            <a:endParaRPr dirty="0"/>
          </a:p>
        </p:txBody>
      </p:sp>
      <p:sp>
        <p:nvSpPr>
          <p:cNvPr id="421" name="Google Shape;421;p29"/>
          <p:cNvSpPr txBox="1">
            <a:spLocks noGrp="1"/>
          </p:cNvSpPr>
          <p:nvPr>
            <p:ph type="title"/>
          </p:nvPr>
        </p:nvSpPr>
        <p:spPr>
          <a:xfrm>
            <a:off x="1284750" y="2846675"/>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METHODOLOGY &amp; BIAS</a:t>
            </a:r>
            <a:br>
              <a:rPr lang="en-US" sz="3200" dirty="0"/>
            </a:br>
            <a:r>
              <a:rPr lang="en-US" sz="3200" dirty="0"/>
              <a:t> CONSIDERATIONS</a:t>
            </a:r>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8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5" name="Google Shape;445;p30"/>
          <p:cNvSpPr/>
          <p:nvPr/>
        </p:nvSpPr>
        <p:spPr>
          <a:xfrm flipH="1">
            <a:off x="8096600" y="32623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CF23709-820E-4121-27BE-9CF439EB30D9}"/>
              </a:ext>
            </a:extLst>
          </p:cNvPr>
          <p:cNvSpPr txBox="1"/>
          <p:nvPr/>
        </p:nvSpPr>
        <p:spPr>
          <a:xfrm>
            <a:off x="1902219" y="1158017"/>
            <a:ext cx="2069080" cy="307777"/>
          </a:xfrm>
          <a:prstGeom prst="rect">
            <a:avLst/>
          </a:prstGeom>
          <a:noFill/>
        </p:spPr>
        <p:txBody>
          <a:bodyPr wrap="square" rtlCol="0">
            <a:spAutoFit/>
          </a:bodyPr>
          <a:lstStyle/>
          <a:p>
            <a:r>
              <a:rPr lang="en-US" b="1" dirty="0">
                <a:solidFill>
                  <a:schemeClr val="tx1"/>
                </a:solidFill>
              </a:rPr>
              <a:t>Population of Interest:</a:t>
            </a:r>
          </a:p>
        </p:txBody>
      </p:sp>
      <p:sp>
        <p:nvSpPr>
          <p:cNvPr id="3" name="TextBox 2">
            <a:extLst>
              <a:ext uri="{FF2B5EF4-FFF2-40B4-BE49-F238E27FC236}">
                <a16:creationId xmlns:a16="http://schemas.microsoft.com/office/drawing/2014/main" id="{21BD42F0-C72E-A632-D2ED-2B2E0664D991}"/>
              </a:ext>
            </a:extLst>
          </p:cNvPr>
          <p:cNvSpPr txBox="1"/>
          <p:nvPr/>
        </p:nvSpPr>
        <p:spPr>
          <a:xfrm>
            <a:off x="1792090" y="1936747"/>
            <a:ext cx="5843484" cy="1600438"/>
          </a:xfrm>
          <a:prstGeom prst="rect">
            <a:avLst/>
          </a:prstGeom>
          <a:noFill/>
        </p:spPr>
        <p:txBody>
          <a:bodyPr wrap="square" rtlCol="0">
            <a:spAutoFit/>
          </a:bodyPr>
          <a:lstStyle/>
          <a:p>
            <a:r>
              <a:rPr lang="en-US" dirty="0">
                <a:solidFill>
                  <a:schemeClr val="tx1"/>
                </a:solidFill>
              </a:rPr>
              <a:t>.The population comprises developers from various industries, with differing levels of education and professional experience</a:t>
            </a:r>
            <a:br>
              <a:rPr lang="en-US" dirty="0">
                <a:solidFill>
                  <a:schemeClr val="tx1"/>
                </a:solidFill>
              </a:rPr>
            </a:br>
            <a:br>
              <a:rPr lang="en-US" dirty="0">
                <a:solidFill>
                  <a:schemeClr val="tx1"/>
                </a:solidFill>
              </a:rPr>
            </a:br>
            <a:r>
              <a:rPr lang="en-US" dirty="0">
                <a:solidFill>
                  <a:schemeClr val="tx1"/>
                </a:solidFill>
              </a:rPr>
              <a:t>.Includes developers working full-time, part-time, and self-employed, spanning a range of ages and industries.</a:t>
            </a:r>
            <a:br>
              <a:rPr lang="en-US" dirty="0">
                <a:solidFill>
                  <a:schemeClr val="tx1"/>
                </a:solidFill>
              </a:rPr>
            </a:br>
            <a:br>
              <a:rPr lang="en-US" dirty="0">
                <a:solidFill>
                  <a:schemeClr val="tx1"/>
                </a:solidFill>
              </a:rPr>
            </a:br>
            <a:r>
              <a:rPr lang="en-US" dirty="0">
                <a:solidFill>
                  <a:schemeClr val="tx1"/>
                </a:solidFill>
              </a:rPr>
              <a:t>.Dataset aims to cover the whole population of developers in general.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5" name="Google Shape;445;p30"/>
          <p:cNvSpPr/>
          <p:nvPr/>
        </p:nvSpPr>
        <p:spPr>
          <a:xfrm flipH="1">
            <a:off x="8096600" y="32623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CF23709-820E-4121-27BE-9CF439EB30D9}"/>
              </a:ext>
            </a:extLst>
          </p:cNvPr>
          <p:cNvSpPr txBox="1"/>
          <p:nvPr/>
        </p:nvSpPr>
        <p:spPr>
          <a:xfrm>
            <a:off x="1745369" y="1158017"/>
            <a:ext cx="2069080" cy="307777"/>
          </a:xfrm>
          <a:prstGeom prst="rect">
            <a:avLst/>
          </a:prstGeom>
          <a:noFill/>
        </p:spPr>
        <p:txBody>
          <a:bodyPr wrap="square" rtlCol="0">
            <a:spAutoFit/>
          </a:bodyPr>
          <a:lstStyle/>
          <a:p>
            <a:r>
              <a:rPr lang="en-US" b="1" dirty="0">
                <a:solidFill>
                  <a:schemeClr val="tx1"/>
                </a:solidFill>
              </a:rPr>
              <a:t>Sampling Method:</a:t>
            </a:r>
          </a:p>
        </p:txBody>
      </p:sp>
      <p:sp>
        <p:nvSpPr>
          <p:cNvPr id="3" name="TextBox 2">
            <a:extLst>
              <a:ext uri="{FF2B5EF4-FFF2-40B4-BE49-F238E27FC236}">
                <a16:creationId xmlns:a16="http://schemas.microsoft.com/office/drawing/2014/main" id="{21BD42F0-C72E-A632-D2ED-2B2E0664D991}"/>
              </a:ext>
            </a:extLst>
          </p:cNvPr>
          <p:cNvSpPr txBox="1"/>
          <p:nvPr/>
        </p:nvSpPr>
        <p:spPr>
          <a:xfrm>
            <a:off x="1745369" y="1738714"/>
            <a:ext cx="5843484" cy="2246769"/>
          </a:xfrm>
          <a:prstGeom prst="rect">
            <a:avLst/>
          </a:prstGeom>
          <a:noFill/>
        </p:spPr>
        <p:txBody>
          <a:bodyPr wrap="square" rtlCol="0">
            <a:spAutoFit/>
          </a:bodyPr>
          <a:lstStyle/>
          <a:p>
            <a:r>
              <a:rPr lang="en-US" dirty="0">
                <a:solidFill>
                  <a:schemeClr val="tx1"/>
                </a:solidFill>
              </a:rPr>
              <a:t>. Data sourced from the 2023 Stack Overflow Developer Survey, conducted from May 8 to May 19, 2023</a:t>
            </a:r>
            <a:br>
              <a:rPr lang="en-US" dirty="0">
                <a:solidFill>
                  <a:schemeClr val="tx1"/>
                </a:solidFill>
              </a:rPr>
            </a:br>
            <a:br>
              <a:rPr lang="en-US" dirty="0">
                <a:solidFill>
                  <a:schemeClr val="tx1"/>
                </a:solidFill>
              </a:rPr>
            </a:br>
            <a:r>
              <a:rPr lang="en-US" dirty="0">
                <a:solidFill>
                  <a:schemeClr val="tx1"/>
                </a:solidFill>
              </a:rPr>
              <a:t>.Respondents primarily recruited through Stack Overflow channels: onsite messaging, blog posts, email lists, </a:t>
            </a:r>
            <a:r>
              <a:rPr lang="en-US" dirty="0" err="1">
                <a:solidFill>
                  <a:schemeClr val="tx1"/>
                </a:solidFill>
              </a:rPr>
              <a:t>meta.stackoverflow</a:t>
            </a:r>
            <a:r>
              <a:rPr lang="en-US" dirty="0">
                <a:solidFill>
                  <a:schemeClr val="tx1"/>
                </a:solidFill>
              </a:rPr>
              <a:t> posts, banner ads, and social </a:t>
            </a:r>
            <a:r>
              <a:rPr lang="en-US" dirty="0" err="1">
                <a:solidFill>
                  <a:schemeClr val="tx1"/>
                </a:solidFill>
              </a:rPr>
              <a:t>media.Considered</a:t>
            </a:r>
            <a:r>
              <a:rPr lang="en-US" dirty="0">
                <a:solidFill>
                  <a:schemeClr val="tx1"/>
                </a:solidFill>
              </a:rPr>
              <a:t> convenience sampling, potentially skewing towards highly engaged users on Stack Overflow</a:t>
            </a:r>
            <a:br>
              <a:rPr lang="en-US" dirty="0">
                <a:solidFill>
                  <a:schemeClr val="tx1"/>
                </a:solidFill>
              </a:rPr>
            </a:br>
            <a:br>
              <a:rPr lang="en-US" dirty="0">
                <a:solidFill>
                  <a:schemeClr val="tx1"/>
                </a:solidFill>
              </a:rPr>
            </a:br>
            <a:r>
              <a:rPr lang="en-US" dirty="0">
                <a:solidFill>
                  <a:schemeClr val="tx1"/>
                </a:solidFill>
              </a:rPr>
              <a:t>.Provides a large and diverse dataset but may contain biases due to the sampling method.</a:t>
            </a:r>
          </a:p>
        </p:txBody>
      </p:sp>
    </p:spTree>
    <p:extLst>
      <p:ext uri="{BB962C8B-B14F-4D97-AF65-F5344CB8AC3E}">
        <p14:creationId xmlns:p14="http://schemas.microsoft.com/office/powerpoint/2010/main" val="235548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5" name="Google Shape;445;p30"/>
          <p:cNvSpPr/>
          <p:nvPr/>
        </p:nvSpPr>
        <p:spPr>
          <a:xfrm flipH="1">
            <a:off x="8096600" y="32623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CF23709-820E-4121-27BE-9CF439EB30D9}"/>
              </a:ext>
            </a:extLst>
          </p:cNvPr>
          <p:cNvSpPr txBox="1"/>
          <p:nvPr/>
        </p:nvSpPr>
        <p:spPr>
          <a:xfrm>
            <a:off x="1745369" y="1158017"/>
            <a:ext cx="2069080" cy="307777"/>
          </a:xfrm>
          <a:prstGeom prst="rect">
            <a:avLst/>
          </a:prstGeom>
          <a:noFill/>
        </p:spPr>
        <p:txBody>
          <a:bodyPr wrap="square" rtlCol="0">
            <a:spAutoFit/>
          </a:bodyPr>
          <a:lstStyle/>
          <a:p>
            <a:r>
              <a:rPr lang="en-US" b="1" dirty="0">
                <a:solidFill>
                  <a:schemeClr val="tx1"/>
                </a:solidFill>
              </a:rPr>
              <a:t>Bias Identification:</a:t>
            </a:r>
          </a:p>
        </p:txBody>
      </p:sp>
      <p:sp>
        <p:nvSpPr>
          <p:cNvPr id="3" name="TextBox 2">
            <a:extLst>
              <a:ext uri="{FF2B5EF4-FFF2-40B4-BE49-F238E27FC236}">
                <a16:creationId xmlns:a16="http://schemas.microsoft.com/office/drawing/2014/main" id="{21BD42F0-C72E-A632-D2ED-2B2E0664D991}"/>
              </a:ext>
            </a:extLst>
          </p:cNvPr>
          <p:cNvSpPr txBox="1"/>
          <p:nvPr/>
        </p:nvSpPr>
        <p:spPr>
          <a:xfrm>
            <a:off x="1745369" y="1738714"/>
            <a:ext cx="5843484" cy="2462213"/>
          </a:xfrm>
          <a:prstGeom prst="rect">
            <a:avLst/>
          </a:prstGeom>
          <a:noFill/>
        </p:spPr>
        <p:txBody>
          <a:bodyPr wrap="square" rtlCol="0">
            <a:spAutoFit/>
          </a:bodyPr>
          <a:lstStyle/>
          <a:p>
            <a:r>
              <a:rPr lang="en-US" dirty="0">
                <a:solidFill>
                  <a:schemeClr val="tx1"/>
                </a:solidFill>
              </a:rPr>
              <a:t>Consideration of potential biases, including self-reporting and sampling biases</a:t>
            </a:r>
            <a:br>
              <a:rPr lang="en-US" dirty="0">
                <a:solidFill>
                  <a:schemeClr val="tx1"/>
                </a:solidFill>
              </a:rPr>
            </a:br>
            <a:br>
              <a:rPr lang="en-US" dirty="0">
                <a:solidFill>
                  <a:schemeClr val="tx1"/>
                </a:solidFill>
              </a:rPr>
            </a:br>
            <a:r>
              <a:rPr lang="en-US" dirty="0">
                <a:solidFill>
                  <a:schemeClr val="tx1"/>
                </a:solidFill>
              </a:rPr>
              <a:t>.Anonymity ensured, and honest responses encouraged</a:t>
            </a:r>
            <a:br>
              <a:rPr lang="en-US" dirty="0">
                <a:solidFill>
                  <a:schemeClr val="tx1"/>
                </a:solidFill>
              </a:rPr>
            </a:br>
            <a:br>
              <a:rPr lang="en-US" dirty="0">
                <a:solidFill>
                  <a:schemeClr val="tx1"/>
                </a:solidFill>
              </a:rPr>
            </a:br>
            <a:r>
              <a:rPr lang="en-US" dirty="0">
                <a:solidFill>
                  <a:schemeClr val="tx1"/>
                </a:solidFill>
              </a:rPr>
              <a:t>.Data segmented by categories like employment type and industry for meaningful comparisons</a:t>
            </a:r>
            <a:br>
              <a:rPr lang="en-US" dirty="0">
                <a:solidFill>
                  <a:schemeClr val="tx1"/>
                </a:solidFill>
              </a:rPr>
            </a:br>
            <a:br>
              <a:rPr lang="en-US" dirty="0">
                <a:solidFill>
                  <a:schemeClr val="tx1"/>
                </a:solidFill>
              </a:rPr>
            </a:br>
            <a:r>
              <a:rPr lang="en-US" dirty="0">
                <a:solidFill>
                  <a:schemeClr val="tx1"/>
                </a:solidFill>
              </a:rPr>
              <a:t>.Allows for avoiding salary comparisons between groups with inherently different earning potentials, such as full-time and self-employed individuals.</a:t>
            </a:r>
          </a:p>
        </p:txBody>
      </p:sp>
    </p:spTree>
    <p:extLst>
      <p:ext uri="{BB962C8B-B14F-4D97-AF65-F5344CB8AC3E}">
        <p14:creationId xmlns:p14="http://schemas.microsoft.com/office/powerpoint/2010/main" val="122293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29"/>
          <p:cNvSpPr txBox="1">
            <a:spLocks noGrp="1"/>
          </p:cNvSpPr>
          <p:nvPr>
            <p:ph type="title" idx="2"/>
          </p:nvPr>
        </p:nvSpPr>
        <p:spPr>
          <a:xfrm>
            <a:off x="3960525" y="10309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420" name="Google Shape;420;p29"/>
          <p:cNvSpPr/>
          <p:nvPr/>
        </p:nvSpPr>
        <p:spPr>
          <a:xfrm>
            <a:off x="3785625" y="856000"/>
            <a:ext cx="1572900" cy="15729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sz="6000" b="1" dirty="0">
                <a:solidFill>
                  <a:schemeClr val="lt2"/>
                </a:solidFill>
                <a:latin typeface="Oswald"/>
                <a:ea typeface="Oswald"/>
                <a:cs typeface="Oswald"/>
                <a:sym typeface="Oswald"/>
              </a:rPr>
              <a:t>03</a:t>
            </a:r>
            <a:endParaRPr dirty="0"/>
          </a:p>
        </p:txBody>
      </p:sp>
      <p:sp>
        <p:nvSpPr>
          <p:cNvPr id="421" name="Google Shape;421;p29"/>
          <p:cNvSpPr txBox="1">
            <a:spLocks noGrp="1"/>
          </p:cNvSpPr>
          <p:nvPr>
            <p:ph type="title"/>
          </p:nvPr>
        </p:nvSpPr>
        <p:spPr>
          <a:xfrm>
            <a:off x="1284750" y="2846675"/>
            <a:ext cx="6574500" cy="106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DATASET</a:t>
            </a:r>
          </a:p>
        </p:txBody>
      </p:sp>
      <p:sp>
        <p:nvSpPr>
          <p:cNvPr id="423" name="Google Shape;423;p29"/>
          <p:cNvSpPr/>
          <p:nvPr/>
        </p:nvSpPr>
        <p:spPr>
          <a:xfrm flipH="1">
            <a:off x="7915900" y="3110750"/>
            <a:ext cx="1864500" cy="1893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29"/>
          <p:cNvGrpSpPr/>
          <p:nvPr/>
        </p:nvGrpSpPr>
        <p:grpSpPr>
          <a:xfrm>
            <a:off x="681275" y="3255400"/>
            <a:ext cx="223125" cy="1404088"/>
            <a:chOff x="681275" y="458425"/>
            <a:chExt cx="223125" cy="1404088"/>
          </a:xfrm>
        </p:grpSpPr>
        <p:sp>
          <p:nvSpPr>
            <p:cNvPr id="425" name="Google Shape;425;p29"/>
            <p:cNvSpPr/>
            <p:nvPr/>
          </p:nvSpPr>
          <p:spPr>
            <a:xfrm>
              <a:off x="681275" y="45842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681275" y="70260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681275" y="94679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681275" y="119097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81275" y="143515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681275" y="167933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843200" y="58040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843200" y="82458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843200" y="1068765"/>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843200" y="1312948"/>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843200" y="1557130"/>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843200" y="1801313"/>
              <a:ext cx="61200" cy="61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29"/>
          <p:cNvSpPr/>
          <p:nvPr/>
        </p:nvSpPr>
        <p:spPr>
          <a:xfrm>
            <a:off x="264695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5997100" y="1366150"/>
            <a:ext cx="552600" cy="552600"/>
          </a:xfrm>
          <a:prstGeom prst="mathMultiply">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9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5" name="Google Shape;445;p30"/>
          <p:cNvSpPr/>
          <p:nvPr/>
        </p:nvSpPr>
        <p:spPr>
          <a:xfrm flipH="1">
            <a:off x="8096600" y="3262300"/>
            <a:ext cx="927900" cy="942300"/>
          </a:xfrm>
          <a:prstGeom prst="parallelogram">
            <a:avLst>
              <a:gd name="adj" fmla="val 57078"/>
            </a:avLst>
          </a:prstGeom>
          <a:gradFill>
            <a:gsLst>
              <a:gs pos="0">
                <a:schemeClr val="lt2">
                  <a:alpha val="56519"/>
                </a:schemeClr>
              </a:gs>
              <a:gs pos="100000">
                <a:srgbClr val="FF5E45">
                  <a:alpha val="0"/>
                  <a:alpha val="565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B62490E-AAE0-6A20-EFD2-EF3A71F2035E}"/>
              </a:ext>
            </a:extLst>
          </p:cNvPr>
          <p:cNvSpPr txBox="1"/>
          <p:nvPr/>
        </p:nvSpPr>
        <p:spPr>
          <a:xfrm>
            <a:off x="1081260" y="216535"/>
            <a:ext cx="2950109" cy="430887"/>
          </a:xfrm>
          <a:prstGeom prst="rect">
            <a:avLst/>
          </a:prstGeom>
          <a:noFill/>
        </p:spPr>
        <p:txBody>
          <a:bodyPr wrap="square" rtlCol="0">
            <a:spAutoFit/>
          </a:bodyPr>
          <a:lstStyle/>
          <a:p>
            <a:r>
              <a:rPr lang="en-US" sz="1100" b="1" dirty="0">
                <a:solidFill>
                  <a:schemeClr val="tx1"/>
                </a:solidFill>
              </a:rPr>
              <a:t>Source : </a:t>
            </a:r>
            <a:r>
              <a:rPr lang="en-US" sz="1100" dirty="0">
                <a:solidFill>
                  <a:schemeClr val="tx1"/>
                </a:solidFill>
              </a:rPr>
              <a:t>Derived from the 2023 Stack Overflow Developer Survey.</a:t>
            </a:r>
          </a:p>
        </p:txBody>
      </p:sp>
      <p:sp>
        <p:nvSpPr>
          <p:cNvPr id="3" name="TextBox 2">
            <a:extLst>
              <a:ext uri="{FF2B5EF4-FFF2-40B4-BE49-F238E27FC236}">
                <a16:creationId xmlns:a16="http://schemas.microsoft.com/office/drawing/2014/main" id="{09C18941-0057-D138-8C49-9606270A9D6A}"/>
              </a:ext>
            </a:extLst>
          </p:cNvPr>
          <p:cNvSpPr txBox="1"/>
          <p:nvPr/>
        </p:nvSpPr>
        <p:spPr>
          <a:xfrm>
            <a:off x="5499745" y="154979"/>
            <a:ext cx="4738864" cy="553998"/>
          </a:xfrm>
          <a:prstGeom prst="rect">
            <a:avLst/>
          </a:prstGeom>
          <a:noFill/>
        </p:spPr>
        <p:txBody>
          <a:bodyPr wrap="square" rtlCol="0">
            <a:spAutoFit/>
          </a:bodyPr>
          <a:lstStyle/>
          <a:p>
            <a:r>
              <a:rPr lang="en-US" sz="1000" b="1" dirty="0">
                <a:solidFill>
                  <a:schemeClr val="tx1"/>
                </a:solidFill>
              </a:rPr>
              <a:t>Cleaning Process: </a:t>
            </a:r>
            <a:br>
              <a:rPr lang="en-US" sz="1000" b="1" dirty="0">
                <a:solidFill>
                  <a:schemeClr val="tx1"/>
                </a:solidFill>
              </a:rPr>
            </a:br>
            <a:r>
              <a:rPr lang="en-US" sz="1000" dirty="0">
                <a:solidFill>
                  <a:schemeClr val="tx1"/>
                </a:solidFill>
              </a:rPr>
              <a:t>Original dataset: 89,185 entries</a:t>
            </a:r>
            <a:br>
              <a:rPr lang="en-US" sz="1000" dirty="0">
                <a:solidFill>
                  <a:schemeClr val="tx1"/>
                </a:solidFill>
              </a:rPr>
            </a:br>
            <a:r>
              <a:rPr lang="en-US" sz="1000" dirty="0">
                <a:solidFill>
                  <a:schemeClr val="tx1"/>
                </a:solidFill>
              </a:rPr>
              <a:t>After cleaning (removing null values): 6,351 entries.</a:t>
            </a:r>
          </a:p>
        </p:txBody>
      </p:sp>
      <p:sp>
        <p:nvSpPr>
          <p:cNvPr id="6" name="TextBox 5">
            <a:extLst>
              <a:ext uri="{FF2B5EF4-FFF2-40B4-BE49-F238E27FC236}">
                <a16:creationId xmlns:a16="http://schemas.microsoft.com/office/drawing/2014/main" id="{4D09F381-BC99-BBC8-1A67-05F34493C867}"/>
              </a:ext>
            </a:extLst>
          </p:cNvPr>
          <p:cNvSpPr txBox="1"/>
          <p:nvPr/>
        </p:nvSpPr>
        <p:spPr>
          <a:xfrm>
            <a:off x="3567495" y="796346"/>
            <a:ext cx="2009010" cy="307777"/>
          </a:xfrm>
          <a:prstGeom prst="rect">
            <a:avLst/>
          </a:prstGeom>
          <a:noFill/>
        </p:spPr>
        <p:txBody>
          <a:bodyPr wrap="square" rtlCol="0">
            <a:spAutoFit/>
          </a:bodyPr>
          <a:lstStyle/>
          <a:p>
            <a:r>
              <a:rPr lang="en-US" dirty="0">
                <a:solidFill>
                  <a:schemeClr val="tx1"/>
                </a:solidFill>
              </a:rPr>
              <a:t>Important Columns:</a:t>
            </a:r>
          </a:p>
        </p:txBody>
      </p:sp>
      <p:sp>
        <p:nvSpPr>
          <p:cNvPr id="7" name="TextBox 6">
            <a:extLst>
              <a:ext uri="{FF2B5EF4-FFF2-40B4-BE49-F238E27FC236}">
                <a16:creationId xmlns:a16="http://schemas.microsoft.com/office/drawing/2014/main" id="{15158F3E-F5AB-893C-5C9E-32C5E7364C20}"/>
              </a:ext>
            </a:extLst>
          </p:cNvPr>
          <p:cNvSpPr txBox="1"/>
          <p:nvPr/>
        </p:nvSpPr>
        <p:spPr>
          <a:xfrm>
            <a:off x="1633473" y="1823191"/>
            <a:ext cx="5876858" cy="553998"/>
          </a:xfrm>
          <a:prstGeom prst="rect">
            <a:avLst/>
          </a:prstGeom>
          <a:noFill/>
        </p:spPr>
        <p:txBody>
          <a:bodyPr wrap="square" rtlCol="0">
            <a:spAutoFit/>
          </a:bodyPr>
          <a:lstStyle/>
          <a:p>
            <a:r>
              <a:rPr lang="en-US" sz="1000" b="1" dirty="0" err="1">
                <a:solidFill>
                  <a:schemeClr val="tx1"/>
                </a:solidFill>
              </a:rPr>
              <a:t>EdLevel</a:t>
            </a:r>
            <a:r>
              <a:rPr lang="en-US" sz="1000" b="1" dirty="0">
                <a:solidFill>
                  <a:schemeClr val="tx1"/>
                </a:solidFill>
              </a:rPr>
              <a:t> : </a:t>
            </a:r>
            <a:br>
              <a:rPr lang="en-US" sz="1000" b="1" dirty="0">
                <a:solidFill>
                  <a:schemeClr val="tx1"/>
                </a:solidFill>
              </a:rPr>
            </a:br>
            <a:r>
              <a:rPr lang="en-US" sz="1000" dirty="0">
                <a:solidFill>
                  <a:schemeClr val="tx1"/>
                </a:solidFill>
              </a:rPr>
              <a:t>-Records highest level of education: primary school to PhD</a:t>
            </a:r>
            <a:br>
              <a:rPr lang="en-US" sz="1000" dirty="0">
                <a:solidFill>
                  <a:schemeClr val="tx1"/>
                </a:solidFill>
              </a:rPr>
            </a:br>
            <a:r>
              <a:rPr lang="en-US" sz="1000" dirty="0">
                <a:solidFill>
                  <a:schemeClr val="tx1"/>
                </a:solidFill>
              </a:rPr>
              <a:t>-Essential for assessing its influence on professional coding experience and compensation</a:t>
            </a:r>
            <a:r>
              <a:rPr lang="en-US" sz="1000" b="1" dirty="0">
                <a:solidFill>
                  <a:schemeClr val="tx1"/>
                </a:solidFill>
              </a:rPr>
              <a:t>.</a:t>
            </a:r>
            <a:endParaRPr lang="en-US" sz="1000" dirty="0">
              <a:solidFill>
                <a:schemeClr val="tx1"/>
              </a:solidFill>
            </a:endParaRPr>
          </a:p>
        </p:txBody>
      </p:sp>
      <p:pic>
        <p:nvPicPr>
          <p:cNvPr id="8" name="Picture 7">
            <a:extLst>
              <a:ext uri="{FF2B5EF4-FFF2-40B4-BE49-F238E27FC236}">
                <a16:creationId xmlns:a16="http://schemas.microsoft.com/office/drawing/2014/main" id="{740E7290-882B-3010-4DB1-FA33E79CA9ED}"/>
              </a:ext>
            </a:extLst>
          </p:cNvPr>
          <p:cNvPicPr>
            <a:picLocks noChangeAspect="1"/>
          </p:cNvPicPr>
          <p:nvPr/>
        </p:nvPicPr>
        <p:blipFill>
          <a:blip r:embed="rId3"/>
          <a:stretch>
            <a:fillRect/>
          </a:stretch>
        </p:blipFill>
        <p:spPr>
          <a:xfrm>
            <a:off x="1633473" y="1174072"/>
            <a:ext cx="5877053" cy="579170"/>
          </a:xfrm>
          <a:prstGeom prst="rect">
            <a:avLst/>
          </a:prstGeom>
        </p:spPr>
      </p:pic>
      <p:sp>
        <p:nvSpPr>
          <p:cNvPr id="11" name="TextBox 10">
            <a:extLst>
              <a:ext uri="{FF2B5EF4-FFF2-40B4-BE49-F238E27FC236}">
                <a16:creationId xmlns:a16="http://schemas.microsoft.com/office/drawing/2014/main" id="{72900D65-1865-349B-59BE-4737C97E6E8D}"/>
              </a:ext>
            </a:extLst>
          </p:cNvPr>
          <p:cNvSpPr txBox="1"/>
          <p:nvPr/>
        </p:nvSpPr>
        <p:spPr>
          <a:xfrm>
            <a:off x="1633473" y="2447138"/>
            <a:ext cx="5441448" cy="553998"/>
          </a:xfrm>
          <a:prstGeom prst="rect">
            <a:avLst/>
          </a:prstGeom>
          <a:noFill/>
        </p:spPr>
        <p:txBody>
          <a:bodyPr wrap="square" rtlCol="0">
            <a:spAutoFit/>
          </a:bodyPr>
          <a:lstStyle/>
          <a:p>
            <a:r>
              <a:rPr lang="en-US" sz="1000" b="1" dirty="0" err="1">
                <a:solidFill>
                  <a:schemeClr val="tx1"/>
                </a:solidFill>
              </a:rPr>
              <a:t>YearsCodePro</a:t>
            </a:r>
            <a:r>
              <a:rPr lang="en-US" sz="1000" b="1" dirty="0">
                <a:solidFill>
                  <a:schemeClr val="tx1"/>
                </a:solidFill>
              </a:rPr>
              <a:t> : </a:t>
            </a:r>
            <a:br>
              <a:rPr lang="en-US" sz="1000" dirty="0">
                <a:solidFill>
                  <a:schemeClr val="tx1"/>
                </a:solidFill>
              </a:rPr>
            </a:br>
            <a:r>
              <a:rPr lang="en-US" sz="1000" dirty="0">
                <a:solidFill>
                  <a:schemeClr val="tx1"/>
                </a:solidFill>
              </a:rPr>
              <a:t>-Captures years of professional coding experience</a:t>
            </a:r>
            <a:br>
              <a:rPr lang="en-US" sz="1000" dirty="0">
                <a:solidFill>
                  <a:schemeClr val="tx1"/>
                </a:solidFill>
              </a:rPr>
            </a:br>
            <a:r>
              <a:rPr lang="en-US" sz="1000" dirty="0">
                <a:solidFill>
                  <a:schemeClr val="tx1"/>
                </a:solidFill>
              </a:rPr>
              <a:t>-Provides insight into how experience affects yearly compensation.</a:t>
            </a:r>
          </a:p>
        </p:txBody>
      </p:sp>
      <p:sp>
        <p:nvSpPr>
          <p:cNvPr id="12" name="TextBox 11">
            <a:extLst>
              <a:ext uri="{FF2B5EF4-FFF2-40B4-BE49-F238E27FC236}">
                <a16:creationId xmlns:a16="http://schemas.microsoft.com/office/drawing/2014/main" id="{89D4D62C-8604-45A6-9A8D-8D68395AC91A}"/>
              </a:ext>
            </a:extLst>
          </p:cNvPr>
          <p:cNvSpPr txBox="1"/>
          <p:nvPr/>
        </p:nvSpPr>
        <p:spPr>
          <a:xfrm>
            <a:off x="1633473" y="3055028"/>
            <a:ext cx="5107724" cy="553998"/>
          </a:xfrm>
          <a:prstGeom prst="rect">
            <a:avLst/>
          </a:prstGeom>
          <a:noFill/>
        </p:spPr>
        <p:txBody>
          <a:bodyPr wrap="square" rtlCol="0">
            <a:spAutoFit/>
          </a:bodyPr>
          <a:lstStyle/>
          <a:p>
            <a:r>
              <a:rPr lang="en-US" sz="1000" b="1" dirty="0">
                <a:solidFill>
                  <a:schemeClr val="tx1"/>
                </a:solidFill>
              </a:rPr>
              <a:t>Industry : </a:t>
            </a:r>
            <a:br>
              <a:rPr lang="en-US" sz="1000" b="1" dirty="0">
                <a:solidFill>
                  <a:schemeClr val="tx1"/>
                </a:solidFill>
              </a:rPr>
            </a:br>
            <a:r>
              <a:rPr lang="en-US" sz="1000" b="1" dirty="0">
                <a:solidFill>
                  <a:schemeClr val="tx1"/>
                </a:solidFill>
              </a:rPr>
              <a:t>-</a:t>
            </a:r>
            <a:r>
              <a:rPr lang="en-US" sz="1000" dirty="0">
                <a:solidFill>
                  <a:schemeClr val="tx1"/>
                </a:solidFill>
              </a:rPr>
              <a:t>Specifies industry of employment</a:t>
            </a:r>
            <a:br>
              <a:rPr lang="en-US" sz="1000" dirty="0">
                <a:solidFill>
                  <a:schemeClr val="tx1"/>
                </a:solidFill>
              </a:rPr>
            </a:br>
            <a:r>
              <a:rPr lang="en-US" sz="1000" dirty="0">
                <a:solidFill>
                  <a:schemeClr val="tx1"/>
                </a:solidFill>
              </a:rPr>
              <a:t>-Industry standards often vary, impacting compensation.</a:t>
            </a:r>
          </a:p>
        </p:txBody>
      </p:sp>
      <p:sp>
        <p:nvSpPr>
          <p:cNvPr id="13" name="TextBox 12">
            <a:extLst>
              <a:ext uri="{FF2B5EF4-FFF2-40B4-BE49-F238E27FC236}">
                <a16:creationId xmlns:a16="http://schemas.microsoft.com/office/drawing/2014/main" id="{DE5FF464-7B8F-E449-76B5-14ECA6E3A020}"/>
              </a:ext>
            </a:extLst>
          </p:cNvPr>
          <p:cNvSpPr txBox="1"/>
          <p:nvPr/>
        </p:nvSpPr>
        <p:spPr>
          <a:xfrm>
            <a:off x="1641914" y="3747400"/>
            <a:ext cx="4879026" cy="707886"/>
          </a:xfrm>
          <a:prstGeom prst="rect">
            <a:avLst/>
          </a:prstGeom>
          <a:noFill/>
        </p:spPr>
        <p:txBody>
          <a:bodyPr wrap="square" rtlCol="0">
            <a:spAutoFit/>
          </a:bodyPr>
          <a:lstStyle/>
          <a:p>
            <a:r>
              <a:rPr lang="en-US" sz="1000" b="1" dirty="0" err="1">
                <a:solidFill>
                  <a:schemeClr val="tx1"/>
                </a:solidFill>
              </a:rPr>
              <a:t>ConvertedCompYearly</a:t>
            </a:r>
            <a:r>
              <a:rPr lang="en-US" sz="1000" b="1" dirty="0">
                <a:solidFill>
                  <a:schemeClr val="tx1"/>
                </a:solidFill>
              </a:rPr>
              <a:t> :</a:t>
            </a:r>
            <a:br>
              <a:rPr lang="en-US" sz="1000" dirty="0">
                <a:solidFill>
                  <a:schemeClr val="tx1"/>
                </a:solidFill>
              </a:rPr>
            </a:br>
            <a:r>
              <a:rPr lang="en-US" sz="1000" dirty="0">
                <a:solidFill>
                  <a:schemeClr val="tx1"/>
                </a:solidFill>
              </a:rPr>
              <a:t>- Represents yearly compensation converted to USD</a:t>
            </a:r>
            <a:br>
              <a:rPr lang="en-US" sz="1000" dirty="0">
                <a:solidFill>
                  <a:schemeClr val="tx1"/>
                </a:solidFill>
              </a:rPr>
            </a:br>
            <a:r>
              <a:rPr lang="en-US" sz="1000" dirty="0">
                <a:solidFill>
                  <a:schemeClr val="tx1"/>
                </a:solidFill>
              </a:rPr>
              <a:t>-Primary metric for analyzing education, experience, and employment type impact on earnings.</a:t>
            </a:r>
          </a:p>
        </p:txBody>
      </p:sp>
    </p:spTree>
    <p:extLst>
      <p:ext uri="{BB962C8B-B14F-4D97-AF65-F5344CB8AC3E}">
        <p14:creationId xmlns:p14="http://schemas.microsoft.com/office/powerpoint/2010/main" val="1040253677"/>
      </p:ext>
    </p:extLst>
  </p:cSld>
  <p:clrMapOvr>
    <a:masterClrMapping/>
  </p:clrMapOvr>
</p:sld>
</file>

<file path=ppt/theme/theme1.xml><?xml version="1.0" encoding="utf-8"?>
<a:theme xmlns:a="http://schemas.openxmlformats.org/drawingml/2006/main" name="Hazard Analysis and Risk Assessment Consulting by Slidesgo">
  <a:themeElements>
    <a:clrScheme name="Simple Light">
      <a:dk1>
        <a:srgbClr val="FFFFFF"/>
      </a:dk1>
      <a:lt1>
        <a:srgbClr val="000000"/>
      </a:lt1>
      <a:dk2>
        <a:srgbClr val="666666"/>
      </a:dk2>
      <a:lt2>
        <a:srgbClr val="FF5E45"/>
      </a:lt2>
      <a:accent1>
        <a:srgbClr val="FFCF4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On-screen Show (16:9)</PresentationFormat>
  <Paragraphs>61</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Arimo</vt:lpstr>
      <vt:lpstr>Oswald</vt:lpstr>
      <vt:lpstr>Open Sans</vt:lpstr>
      <vt:lpstr>Hazard Analysis and Risk Assessment Consulting by Slidesgo</vt:lpstr>
      <vt:lpstr>Does Education &amp; Experience Impact Developer Compensation?</vt:lpstr>
      <vt:lpstr> </vt:lpstr>
      <vt:lpstr> </vt:lpstr>
      <vt:lpstr> </vt:lpstr>
      <vt:lpstr>PowerPoint Presentation</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vt:lpstr>
      <vt:lpstr>PowerPoint Presentation</vt:lpstr>
      <vt:lpstr>PowerPoint Presentation</vt:lpstr>
      <vt:lpstr>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Education &amp; Experience Impact Developer Compensation?</dc:title>
  <cp:lastModifiedBy>omar mahmoud</cp:lastModifiedBy>
  <cp:revision>1</cp:revision>
  <dcterms:modified xsi:type="dcterms:W3CDTF">2024-05-26T20:05:32Z</dcterms:modified>
</cp:coreProperties>
</file>