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3" r:id="rId8"/>
    <p:sldId id="265" r:id="rId9"/>
    <p:sldId id="266" r:id="rId10"/>
    <p:sldId id="260" r:id="rId11"/>
    <p:sldId id="264" r:id="rId12"/>
    <p:sldId id="267" r:id="rId13"/>
    <p:sldId id="268" r:id="rId14"/>
    <p:sldId id="269" r:id="rId15"/>
    <p:sldId id="27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31" d="100"/>
          <a:sy n="131" d="100"/>
        </p:scale>
        <p:origin x="13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6967-EF58-4F75-8987-0CB55089A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0CDCA651-3F51-442E-8EFB-89132C343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3B3A1886-271D-4D24-A510-6093842E094A}"/>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5" name="Footer Placeholder 4">
            <a:extLst>
              <a:ext uri="{FF2B5EF4-FFF2-40B4-BE49-F238E27FC236}">
                <a16:creationId xmlns:a16="http://schemas.microsoft.com/office/drawing/2014/main" id="{6CF54723-D7D1-449A-B991-80D3DB3B088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F60FB65-5B80-417D-90E1-F2C33DB3D6BE}"/>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175705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4643-AA49-4881-8D26-2FA4319895C6}"/>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5FA3D63-10E3-4C6B-A2A6-8EAFD20008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8B0D25E-F816-4FA7-AFE8-B1B61B9535F0}"/>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5" name="Footer Placeholder 4">
            <a:extLst>
              <a:ext uri="{FF2B5EF4-FFF2-40B4-BE49-F238E27FC236}">
                <a16:creationId xmlns:a16="http://schemas.microsoft.com/office/drawing/2014/main" id="{D3350FA2-6786-446F-BF92-FC99A18BF10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528C26D-A2D9-4F66-8378-4BAD8B2B4055}"/>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285596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BE04E-0FAA-4D34-9D0C-FEC36E6D23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6610D86-5A50-44A6-A786-359D13C2F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DFC563B-80BA-4251-ACA5-B6D8A9791B54}"/>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5" name="Footer Placeholder 4">
            <a:extLst>
              <a:ext uri="{FF2B5EF4-FFF2-40B4-BE49-F238E27FC236}">
                <a16:creationId xmlns:a16="http://schemas.microsoft.com/office/drawing/2014/main" id="{B203EA84-2055-4F6F-9C33-C554E7EC415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8F35377-6AD5-4836-8B5D-46BADF3AA85B}"/>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197300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1EB3-609B-4BF4-888D-23314846C83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5BF1418-897F-40BB-96BA-0E02F54A5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D211590-0919-4AC5-8852-CA27406F0FCA}"/>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5" name="Footer Placeholder 4">
            <a:extLst>
              <a:ext uri="{FF2B5EF4-FFF2-40B4-BE49-F238E27FC236}">
                <a16:creationId xmlns:a16="http://schemas.microsoft.com/office/drawing/2014/main" id="{EACDC87B-FC76-4BB6-BF1B-D8E11E6ED5D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EA88C96-13F3-4CD6-882A-3702230EEE83}"/>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357027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0451-E111-4EC3-8814-F3969BC8A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4C3CAFE-0258-4CB4-A837-075420308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39400-6219-4476-A272-5369ECDCA386}"/>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5" name="Footer Placeholder 4">
            <a:extLst>
              <a:ext uri="{FF2B5EF4-FFF2-40B4-BE49-F238E27FC236}">
                <a16:creationId xmlns:a16="http://schemas.microsoft.com/office/drawing/2014/main" id="{923970FA-1B5C-4F81-B8C4-CEE0A258BAC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F9EBF5C-7EC2-4FFC-8D82-977EE2EE45EA}"/>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181138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5E07-DCE5-4CA3-A113-4EA620EBBD0B}"/>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75D2160-1F7E-4135-898F-D303120A8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8C39163D-5DAF-400F-887F-1355706E1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B0A5299-C4E5-45CC-BA3C-02595EB93A2B}"/>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6" name="Footer Placeholder 5">
            <a:extLst>
              <a:ext uri="{FF2B5EF4-FFF2-40B4-BE49-F238E27FC236}">
                <a16:creationId xmlns:a16="http://schemas.microsoft.com/office/drawing/2014/main" id="{599618CA-0477-43FA-963F-335E8CE8BAD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C1B3936-4DD3-41E8-850F-86AF36638F54}"/>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404717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46E3-39A6-4CB0-B9CB-73C37CE27BFF}"/>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A1C31FA-D77E-470F-A680-DB88144CF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D755F6-4F00-4C87-93C9-C29C4AE2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85FF19D-723E-427F-A8F4-28B7D0598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F0700-ACA5-439D-891D-C1B73434D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91E50D59-0158-45A2-8D10-50AE3D03EFD3}"/>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8" name="Footer Placeholder 7">
            <a:extLst>
              <a:ext uri="{FF2B5EF4-FFF2-40B4-BE49-F238E27FC236}">
                <a16:creationId xmlns:a16="http://schemas.microsoft.com/office/drawing/2014/main" id="{678A6AF7-F235-4ABA-8BA8-AD7327D72B77}"/>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A7EC1286-AF60-4D35-8CA8-2604F69CFCD6}"/>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310736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FF24-2C1D-4776-8CEF-D6FCF80969F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9F10F0E9-F679-4042-BF87-A03888E7902A}"/>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4" name="Footer Placeholder 3">
            <a:extLst>
              <a:ext uri="{FF2B5EF4-FFF2-40B4-BE49-F238E27FC236}">
                <a16:creationId xmlns:a16="http://schemas.microsoft.com/office/drawing/2014/main" id="{8F8EA0FD-7064-415D-9D58-1C7165E3B34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063C40E-B2F7-418D-A27C-0069BB98912B}"/>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223388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4ACCE-9463-4EB5-AAF5-C72609A23849}"/>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3" name="Footer Placeholder 2">
            <a:extLst>
              <a:ext uri="{FF2B5EF4-FFF2-40B4-BE49-F238E27FC236}">
                <a16:creationId xmlns:a16="http://schemas.microsoft.com/office/drawing/2014/main" id="{58BB724A-4728-4B64-B688-C3AE464057B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C7B9FDC-D153-4576-9FE8-C70C5B5AD16F}"/>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356104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C8F1-79B8-4B51-8F0B-41A5AE595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4F30D584-0E55-408A-BBC8-0277383FB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A686D1E-1925-4908-8AAE-86061AA3B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DE2B8-91B2-483E-89E7-31F34CB67D8E}"/>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6" name="Footer Placeholder 5">
            <a:extLst>
              <a:ext uri="{FF2B5EF4-FFF2-40B4-BE49-F238E27FC236}">
                <a16:creationId xmlns:a16="http://schemas.microsoft.com/office/drawing/2014/main" id="{44724944-F05D-41BB-8094-6A8A64BD2992}"/>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A4989A1-216B-4FAF-8DEE-30FC5E6BC1EF}"/>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173727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71C5-E464-48AC-AE36-199330DBF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410BD65-533A-47A5-B265-117495224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EB0FA2D0-AC5F-4A36-B0E6-637C5D01B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24F64-B7FC-47B8-991C-B7D35828A089}"/>
              </a:ext>
            </a:extLst>
          </p:cNvPr>
          <p:cNvSpPr>
            <a:spLocks noGrp="1"/>
          </p:cNvSpPr>
          <p:nvPr>
            <p:ph type="dt" sz="half" idx="10"/>
          </p:nvPr>
        </p:nvSpPr>
        <p:spPr/>
        <p:txBody>
          <a:bodyPr/>
          <a:lstStyle/>
          <a:p>
            <a:fld id="{3ABC087E-6C64-4584-A933-CD5947DF6A58}" type="datetimeFigureOut">
              <a:rPr lang="de-DE" smtClean="0"/>
              <a:t>16.05.2021</a:t>
            </a:fld>
            <a:endParaRPr lang="de-DE"/>
          </a:p>
        </p:txBody>
      </p:sp>
      <p:sp>
        <p:nvSpPr>
          <p:cNvPr id="6" name="Footer Placeholder 5">
            <a:extLst>
              <a:ext uri="{FF2B5EF4-FFF2-40B4-BE49-F238E27FC236}">
                <a16:creationId xmlns:a16="http://schemas.microsoft.com/office/drawing/2014/main" id="{6FAAA805-44D8-484C-855B-585AD4D18A3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DBC18AD-7289-4070-9FC5-DD44C3212D3E}"/>
              </a:ext>
            </a:extLst>
          </p:cNvPr>
          <p:cNvSpPr>
            <a:spLocks noGrp="1"/>
          </p:cNvSpPr>
          <p:nvPr>
            <p:ph type="sldNum" sz="quarter" idx="12"/>
          </p:nvPr>
        </p:nvSpPr>
        <p:spPr/>
        <p:txBody>
          <a:bodyPr/>
          <a:lstStyle/>
          <a:p>
            <a:fld id="{4DE78351-0D32-48E0-964F-822D2C635573}" type="slidenum">
              <a:rPr lang="de-DE" smtClean="0"/>
              <a:t>‹Nr.›</a:t>
            </a:fld>
            <a:endParaRPr lang="de-DE"/>
          </a:p>
        </p:txBody>
      </p:sp>
    </p:spTree>
    <p:extLst>
      <p:ext uri="{BB962C8B-B14F-4D97-AF65-F5344CB8AC3E}">
        <p14:creationId xmlns:p14="http://schemas.microsoft.com/office/powerpoint/2010/main" val="202840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F0723-5CB9-4B98-B890-131FE09E2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D28AEE7-D1EE-49EE-B9A3-C8CCB1659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45A34FD-B105-49D7-A5FF-95F293169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C087E-6C64-4584-A933-CD5947DF6A58}" type="datetimeFigureOut">
              <a:rPr lang="de-DE" smtClean="0"/>
              <a:t>16.05.2021</a:t>
            </a:fld>
            <a:endParaRPr lang="de-DE"/>
          </a:p>
        </p:txBody>
      </p:sp>
      <p:sp>
        <p:nvSpPr>
          <p:cNvPr id="5" name="Footer Placeholder 4">
            <a:extLst>
              <a:ext uri="{FF2B5EF4-FFF2-40B4-BE49-F238E27FC236}">
                <a16:creationId xmlns:a16="http://schemas.microsoft.com/office/drawing/2014/main" id="{88B6EA17-3CC3-4771-83A7-6FDB0812A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D521CFFD-6688-4142-A9DD-B9F63AC7F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78351-0D32-48E0-964F-822D2C635573}" type="slidenum">
              <a:rPr lang="de-DE" smtClean="0"/>
              <a:t>‹Nr.›</a:t>
            </a:fld>
            <a:endParaRPr lang="de-DE"/>
          </a:p>
        </p:txBody>
      </p:sp>
    </p:spTree>
    <p:extLst>
      <p:ext uri="{BB962C8B-B14F-4D97-AF65-F5344CB8AC3E}">
        <p14:creationId xmlns:p14="http://schemas.microsoft.com/office/powerpoint/2010/main" val="145718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Alsatian_wines_in_a_supermarket.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y.google.com/store/apps/details?id=com.nataliemaclean.natdecant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lay.google.com/store/apps/details?id=com.thirs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play.google.com/store/apps/details?id=com.metosphere.wine&amp;hl=de&amp;gl=US" TargetMode="External"/><Relationship Id="rId4" Type="http://schemas.openxmlformats.org/officeDocument/2006/relationships/hyperlink" Target="https://play.google.com/store/apps/details?id=com.metosphere.winefree&amp;hl=de&amp;gl=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www.vinography.com/2013/10/delectable_the_only_wine_app_w"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vinography.com/2013/10/delectable_the_only_wine_app_w"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bibliotheekkortrijk.blogspot.com/2016/06/app-in-de-kijker-vivino-wine-scanner.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bibliotheekkortrijk.blogspot.com/2016/06/app-in-de-kijker-vivino-wine-scanner.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naturale.com/le-migliori-app-gratuite-sul-vino/"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innaturale.com/le-migliori-app-gratuite-sul-vino/"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A3DF0-26D0-4C08-A79A-DFEB83C58721}"/>
              </a:ext>
            </a:extLst>
          </p:cNvPr>
          <p:cNvSpPr>
            <a:spLocks noGrp="1"/>
          </p:cNvSpPr>
          <p:nvPr>
            <p:ph type="ctrTitle"/>
          </p:nvPr>
        </p:nvSpPr>
        <p:spPr>
          <a:xfrm>
            <a:off x="643468" y="643467"/>
            <a:ext cx="4620584" cy="4567137"/>
          </a:xfrm>
        </p:spPr>
        <p:txBody>
          <a:bodyPr>
            <a:normAutofit/>
          </a:bodyPr>
          <a:lstStyle/>
          <a:p>
            <a:pPr algn="l"/>
            <a:r>
              <a:rPr lang="en-US" sz="4400"/>
              <a:t>Competitive Analysis</a:t>
            </a:r>
            <a:endParaRPr lang="de-DE" sz="4400"/>
          </a:p>
        </p:txBody>
      </p:sp>
      <p:sp>
        <p:nvSpPr>
          <p:cNvPr id="3" name="Subtitle 2">
            <a:extLst>
              <a:ext uri="{FF2B5EF4-FFF2-40B4-BE49-F238E27FC236}">
                <a16:creationId xmlns:a16="http://schemas.microsoft.com/office/drawing/2014/main" id="{B27F8A4C-64F7-4AEF-833A-3F2F76EB63EE}"/>
              </a:ext>
            </a:extLst>
          </p:cNvPr>
          <p:cNvSpPr>
            <a:spLocks noGrp="1"/>
          </p:cNvSpPr>
          <p:nvPr>
            <p:ph type="subTitle" idx="1"/>
          </p:nvPr>
        </p:nvSpPr>
        <p:spPr>
          <a:xfrm>
            <a:off x="643467" y="5277684"/>
            <a:ext cx="4620584" cy="775494"/>
          </a:xfrm>
        </p:spPr>
        <p:txBody>
          <a:bodyPr>
            <a:normAutofit/>
          </a:bodyPr>
          <a:lstStyle/>
          <a:p>
            <a:pPr algn="l"/>
            <a:r>
              <a:rPr lang="en-US"/>
              <a:t>What the Wine</a:t>
            </a:r>
            <a:endParaRPr lang="de-DE"/>
          </a:p>
        </p:txBody>
      </p:sp>
      <p:pic>
        <p:nvPicPr>
          <p:cNvPr id="7" name="Picture 6" descr="A picture containing text, bottle, indoor, filled&#10;&#10;Description automatically generated">
            <a:extLst>
              <a:ext uri="{FF2B5EF4-FFF2-40B4-BE49-F238E27FC236}">
                <a16:creationId xmlns:a16="http://schemas.microsoft.com/office/drawing/2014/main" id="{F2E0831E-48D8-4474-9A24-C93CE4B29FE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4415" r="10375"/>
          <a:stretch/>
        </p:blipFill>
        <p:spPr>
          <a:xfrm>
            <a:off x="5668882" y="-521672"/>
            <a:ext cx="6520070" cy="7498941"/>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146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B1528-25B7-420F-948B-5812820235D2}"/>
              </a:ext>
            </a:extLst>
          </p:cNvPr>
          <p:cNvSpPr>
            <a:spLocks noGrp="1"/>
          </p:cNvSpPr>
          <p:nvPr>
            <p:ph type="title"/>
          </p:nvPr>
        </p:nvSpPr>
        <p:spPr>
          <a:xfrm>
            <a:off x="1137034" y="609597"/>
            <a:ext cx="9392421" cy="1330841"/>
          </a:xfrm>
        </p:spPr>
        <p:txBody>
          <a:bodyPr>
            <a:normAutofit/>
          </a:bodyPr>
          <a:lstStyle/>
          <a:p>
            <a:r>
              <a:rPr lang="de-DE" dirty="0" err="1"/>
              <a:t>Wine</a:t>
            </a:r>
            <a:r>
              <a:rPr lang="de-DE" dirty="0"/>
              <a:t> Scanner &amp; Expert Reviews</a:t>
            </a:r>
          </a:p>
        </p:txBody>
      </p:sp>
      <p:sp>
        <p:nvSpPr>
          <p:cNvPr id="3" name="Content Placeholder 2">
            <a:extLst>
              <a:ext uri="{FF2B5EF4-FFF2-40B4-BE49-F238E27FC236}">
                <a16:creationId xmlns:a16="http://schemas.microsoft.com/office/drawing/2014/main" id="{7F5A66D9-770A-4C97-9BB7-3783CB20BD43}"/>
              </a:ext>
            </a:extLst>
          </p:cNvPr>
          <p:cNvSpPr>
            <a:spLocks noGrp="1"/>
          </p:cNvSpPr>
          <p:nvPr>
            <p:ph idx="1"/>
          </p:nvPr>
        </p:nvSpPr>
        <p:spPr>
          <a:xfrm>
            <a:off x="1137034" y="2198362"/>
            <a:ext cx="4958966" cy="3917773"/>
          </a:xfrm>
        </p:spPr>
        <p:txBody>
          <a:bodyPr>
            <a:normAutofit/>
          </a:bodyPr>
          <a:lstStyle/>
          <a:p>
            <a:r>
              <a:rPr lang="en-US" sz="2000" dirty="0"/>
              <a:t>The center is the search for wine with fitting food or occasion</a:t>
            </a:r>
          </a:p>
          <a:p>
            <a:endParaRPr lang="en-US" sz="2000" dirty="0"/>
          </a:p>
          <a:p>
            <a:r>
              <a:rPr lang="en-US" sz="2000" dirty="0"/>
              <a:t>You don’t search with words, just with the camera (</a:t>
            </a:r>
            <a:r>
              <a:rPr lang="en-US" sz="2000" dirty="0" err="1"/>
              <a:t>frontlabel</a:t>
            </a:r>
            <a:r>
              <a:rPr lang="en-US" sz="2000" dirty="0"/>
              <a:t> or barcode)</a:t>
            </a:r>
          </a:p>
          <a:p>
            <a:endParaRPr lang="en-US" sz="2000" dirty="0"/>
          </a:p>
          <a:p>
            <a:pPr marL="0" indent="0">
              <a:buNone/>
            </a:pPr>
            <a:endParaRPr lang="en-US" sz="2000" dirty="0"/>
          </a:p>
          <a:p>
            <a:endParaRPr lang="de-DE" sz="2000" dirty="0"/>
          </a:p>
        </p:txBody>
      </p:sp>
      <p:pic>
        <p:nvPicPr>
          <p:cNvPr id="1026" name="Picture 2">
            <a:extLst>
              <a:ext uri="{FF2B5EF4-FFF2-40B4-BE49-F238E27FC236}">
                <a16:creationId xmlns:a16="http://schemas.microsoft.com/office/drawing/2014/main" id="{A2C93F87-D1F0-4BC2-B23C-5CB8B4EA9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897130"/>
            <a:ext cx="4788505" cy="2331482"/>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feld 3">
            <a:extLst>
              <a:ext uri="{FF2B5EF4-FFF2-40B4-BE49-F238E27FC236}">
                <a16:creationId xmlns:a16="http://schemas.microsoft.com/office/drawing/2014/main" id="{3CBB3F40-98BD-4F3A-B721-7EB1DB7EC87C}"/>
              </a:ext>
            </a:extLst>
          </p:cNvPr>
          <p:cNvSpPr txBox="1"/>
          <p:nvPr/>
        </p:nvSpPr>
        <p:spPr>
          <a:xfrm>
            <a:off x="6633768" y="2436224"/>
            <a:ext cx="2352979" cy="553998"/>
          </a:xfrm>
          <a:prstGeom prst="rect">
            <a:avLst/>
          </a:prstGeom>
          <a:noFill/>
        </p:spPr>
        <p:txBody>
          <a:bodyPr wrap="square" rtlCol="0">
            <a:spAutoFit/>
          </a:bodyPr>
          <a:lstStyle/>
          <a:p>
            <a:r>
              <a:rPr lang="de-DE" sz="1000" dirty="0">
                <a:hlinkClick r:id="rId3"/>
              </a:rPr>
              <a:t>https://play.google.com/store/apps/details?id=com.nataliemaclean.natdecants</a:t>
            </a:r>
            <a:endParaRPr lang="de-DE" sz="1000" dirty="0"/>
          </a:p>
          <a:p>
            <a:endParaRPr lang="de-DE" sz="1000" dirty="0"/>
          </a:p>
        </p:txBody>
      </p:sp>
    </p:spTree>
    <p:extLst>
      <p:ext uri="{BB962C8B-B14F-4D97-AF65-F5344CB8AC3E}">
        <p14:creationId xmlns:p14="http://schemas.microsoft.com/office/powerpoint/2010/main" val="420288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en-US">
                <a:solidFill>
                  <a:srgbClr val="000000"/>
                </a:solidFill>
              </a:rPr>
              <a:t>Strength and Weakness</a:t>
            </a:r>
            <a:endParaRPr lang="de-DE">
              <a:solidFill>
                <a:srgbClr val="000000"/>
              </a:solidFill>
            </a:endParaRPr>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672" y="2272143"/>
            <a:ext cx="4706803" cy="3788830"/>
          </a:xfrm>
        </p:spPr>
        <p:txBody>
          <a:bodyPr anchor="ctr">
            <a:normAutofit lnSpcReduction="10000"/>
          </a:bodyPr>
          <a:lstStyle/>
          <a:p>
            <a:pPr marL="0" indent="0">
              <a:buNone/>
            </a:pPr>
            <a:r>
              <a:rPr lang="en-US" sz="2000" dirty="0">
                <a:solidFill>
                  <a:srgbClr val="000000"/>
                </a:solidFill>
              </a:rPr>
              <a:t>Strengths</a:t>
            </a:r>
          </a:p>
          <a:p>
            <a:r>
              <a:rPr lang="en-US" sz="2000" dirty="0">
                <a:solidFill>
                  <a:srgbClr val="000000"/>
                </a:solidFill>
              </a:rPr>
              <a:t>It has search options for occasion or fitting food</a:t>
            </a:r>
          </a:p>
          <a:p>
            <a:r>
              <a:rPr lang="en-US" sz="2000" dirty="0">
                <a:solidFill>
                  <a:srgbClr val="000000"/>
                </a:solidFill>
              </a:rPr>
              <a:t>Good looking app</a:t>
            </a:r>
          </a:p>
          <a:p>
            <a:r>
              <a:rPr lang="en-US" sz="2000" dirty="0">
                <a:solidFill>
                  <a:srgbClr val="000000"/>
                </a:solidFill>
              </a:rPr>
              <a:t>It has not only a barcode search, you can search labels too</a:t>
            </a:r>
          </a:p>
          <a:p>
            <a:pPr marL="0" indent="0">
              <a:buNone/>
            </a:pPr>
            <a:endParaRPr lang="en-US" sz="2000" dirty="0">
              <a:solidFill>
                <a:srgbClr val="000000"/>
              </a:solidFill>
            </a:endParaRPr>
          </a:p>
          <a:p>
            <a:pPr marL="0" indent="0">
              <a:buNone/>
            </a:pPr>
            <a:r>
              <a:rPr lang="en-US" sz="2000" dirty="0">
                <a:solidFill>
                  <a:srgbClr val="000000"/>
                </a:solidFill>
              </a:rPr>
              <a:t>Weakness</a:t>
            </a:r>
          </a:p>
          <a:p>
            <a:r>
              <a:rPr lang="de-DE" sz="2000" dirty="0" err="1">
                <a:solidFill>
                  <a:srgbClr val="000000"/>
                </a:solidFill>
              </a:rPr>
              <a:t>For</a:t>
            </a:r>
            <a:r>
              <a:rPr lang="de-DE" sz="2000" dirty="0">
                <a:solidFill>
                  <a:srgbClr val="000000"/>
                </a:solidFill>
              </a:rPr>
              <a:t> </a:t>
            </a:r>
            <a:r>
              <a:rPr lang="de-DE" sz="2000" dirty="0" err="1">
                <a:solidFill>
                  <a:srgbClr val="000000"/>
                </a:solidFill>
              </a:rPr>
              <a:t>full</a:t>
            </a:r>
            <a:r>
              <a:rPr lang="de-DE" sz="2000" dirty="0">
                <a:solidFill>
                  <a:srgbClr val="000000"/>
                </a:solidFill>
              </a:rPr>
              <a:t> </a:t>
            </a:r>
            <a:r>
              <a:rPr lang="de-DE" sz="2000" dirty="0" err="1">
                <a:solidFill>
                  <a:srgbClr val="000000"/>
                </a:solidFill>
              </a:rPr>
              <a:t>features</a:t>
            </a:r>
            <a:r>
              <a:rPr lang="de-DE" sz="2000" dirty="0">
                <a:solidFill>
                  <a:srgbClr val="000000"/>
                </a:solidFill>
              </a:rPr>
              <a:t> </a:t>
            </a:r>
            <a:r>
              <a:rPr lang="de-DE" sz="2000" dirty="0" err="1">
                <a:solidFill>
                  <a:srgbClr val="000000"/>
                </a:solidFill>
              </a:rPr>
              <a:t>you</a:t>
            </a:r>
            <a:r>
              <a:rPr lang="de-DE" sz="2000" dirty="0">
                <a:solidFill>
                  <a:srgbClr val="000000"/>
                </a:solidFill>
              </a:rPr>
              <a:t> </a:t>
            </a:r>
            <a:r>
              <a:rPr lang="de-DE" sz="2000" dirty="0" err="1">
                <a:solidFill>
                  <a:srgbClr val="000000"/>
                </a:solidFill>
              </a:rPr>
              <a:t>have</a:t>
            </a:r>
            <a:r>
              <a:rPr lang="de-DE" sz="2000" dirty="0">
                <a:solidFill>
                  <a:srgbClr val="000000"/>
                </a:solidFill>
              </a:rPr>
              <a:t> </a:t>
            </a:r>
            <a:r>
              <a:rPr lang="de-DE" sz="2000" dirty="0" err="1">
                <a:solidFill>
                  <a:srgbClr val="000000"/>
                </a:solidFill>
              </a:rPr>
              <a:t>to</a:t>
            </a:r>
            <a:r>
              <a:rPr lang="de-DE" sz="2000" dirty="0">
                <a:solidFill>
                  <a:srgbClr val="000000"/>
                </a:solidFill>
              </a:rPr>
              <a:t> </a:t>
            </a:r>
            <a:r>
              <a:rPr lang="de-DE" sz="2000" dirty="0" err="1">
                <a:solidFill>
                  <a:srgbClr val="000000"/>
                </a:solidFill>
              </a:rPr>
              <a:t>register</a:t>
            </a:r>
            <a:endParaRPr lang="de-DE" sz="2000" dirty="0">
              <a:solidFill>
                <a:srgbClr val="000000"/>
              </a:solidFill>
            </a:endParaRPr>
          </a:p>
          <a:p>
            <a:r>
              <a:rPr lang="de-DE" sz="2000" dirty="0">
                <a:solidFill>
                  <a:srgbClr val="000000"/>
                </a:solidFill>
              </a:rPr>
              <a:t>The </a:t>
            </a:r>
            <a:r>
              <a:rPr lang="de-DE" sz="2000" dirty="0" err="1">
                <a:solidFill>
                  <a:srgbClr val="000000"/>
                </a:solidFill>
              </a:rPr>
              <a:t>search</a:t>
            </a:r>
            <a:r>
              <a:rPr lang="de-DE" sz="2000" dirty="0">
                <a:solidFill>
                  <a:srgbClr val="000000"/>
                </a:solidFill>
              </a:rPr>
              <a:t> </a:t>
            </a:r>
            <a:r>
              <a:rPr lang="de-DE" sz="2000" dirty="0" err="1">
                <a:solidFill>
                  <a:srgbClr val="000000"/>
                </a:solidFill>
              </a:rPr>
              <a:t>option</a:t>
            </a:r>
            <a:r>
              <a:rPr lang="de-DE" sz="2000" dirty="0">
                <a:solidFill>
                  <a:srgbClr val="000000"/>
                </a:solidFill>
              </a:rPr>
              <a:t> „Occasion“ </a:t>
            </a:r>
            <a:r>
              <a:rPr lang="de-DE" sz="2000" dirty="0" err="1">
                <a:solidFill>
                  <a:srgbClr val="000000"/>
                </a:solidFill>
              </a:rPr>
              <a:t>shows</a:t>
            </a:r>
            <a:r>
              <a:rPr lang="de-DE" sz="2000" dirty="0">
                <a:solidFill>
                  <a:srgbClr val="000000"/>
                </a:solidFill>
              </a:rPr>
              <a:t> </a:t>
            </a:r>
            <a:r>
              <a:rPr lang="de-DE" sz="2000" dirty="0" err="1">
                <a:solidFill>
                  <a:srgbClr val="000000"/>
                </a:solidFill>
              </a:rPr>
              <a:t>empty</a:t>
            </a:r>
            <a:r>
              <a:rPr lang="de-DE" sz="2000" dirty="0">
                <a:solidFill>
                  <a:srgbClr val="000000"/>
                </a:solidFill>
              </a:rPr>
              <a:t> </a:t>
            </a:r>
            <a:r>
              <a:rPr lang="de-DE" sz="2000" dirty="0" err="1">
                <a:solidFill>
                  <a:srgbClr val="000000"/>
                </a:solidFill>
              </a:rPr>
              <a:t>results</a:t>
            </a:r>
            <a:endParaRPr lang="de-DE" sz="2000" dirty="0">
              <a:solidFill>
                <a:srgbClr val="000000"/>
              </a:solidFill>
            </a:endParaRPr>
          </a:p>
        </p:txBody>
      </p:sp>
      <p:pic>
        <p:nvPicPr>
          <p:cNvPr id="2050" name="Picture 2">
            <a:extLst>
              <a:ext uri="{FF2B5EF4-FFF2-40B4-BE49-F238E27FC236}">
                <a16:creationId xmlns:a16="http://schemas.microsoft.com/office/drawing/2014/main" id="{0FFAA6B0-424E-4621-8615-64ACB73885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6546" y="2892693"/>
            <a:ext cx="4706803" cy="229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3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B1528-25B7-420F-948B-5812820235D2}"/>
              </a:ext>
            </a:extLst>
          </p:cNvPr>
          <p:cNvSpPr>
            <a:spLocks noGrp="1"/>
          </p:cNvSpPr>
          <p:nvPr>
            <p:ph type="title"/>
          </p:nvPr>
        </p:nvSpPr>
        <p:spPr>
          <a:xfrm>
            <a:off x="1137034" y="609597"/>
            <a:ext cx="9392421" cy="1330841"/>
          </a:xfrm>
        </p:spPr>
        <p:txBody>
          <a:bodyPr>
            <a:normAutofit/>
          </a:bodyPr>
          <a:lstStyle/>
          <a:p>
            <a:r>
              <a:rPr lang="de-DE" dirty="0" err="1"/>
              <a:t>Thirst</a:t>
            </a:r>
            <a:r>
              <a:rPr lang="de-DE" dirty="0"/>
              <a:t> - Wein, Bier, Spirituosen</a:t>
            </a:r>
          </a:p>
        </p:txBody>
      </p:sp>
      <p:sp>
        <p:nvSpPr>
          <p:cNvPr id="3" name="Content Placeholder 2">
            <a:extLst>
              <a:ext uri="{FF2B5EF4-FFF2-40B4-BE49-F238E27FC236}">
                <a16:creationId xmlns:a16="http://schemas.microsoft.com/office/drawing/2014/main" id="{7F5A66D9-770A-4C97-9BB7-3783CB20BD43}"/>
              </a:ext>
            </a:extLst>
          </p:cNvPr>
          <p:cNvSpPr>
            <a:spLocks noGrp="1"/>
          </p:cNvSpPr>
          <p:nvPr>
            <p:ph idx="1"/>
          </p:nvPr>
        </p:nvSpPr>
        <p:spPr>
          <a:xfrm>
            <a:off x="1137034" y="2198362"/>
            <a:ext cx="4958966" cy="3917773"/>
          </a:xfrm>
        </p:spPr>
        <p:txBody>
          <a:bodyPr>
            <a:normAutofit/>
          </a:bodyPr>
          <a:lstStyle/>
          <a:p>
            <a:r>
              <a:rPr lang="en-US" sz="2000" dirty="0"/>
              <a:t>When you register you have many options you can use like your favorite wines, what wines you last searched, your </a:t>
            </a:r>
            <a:r>
              <a:rPr lang="en-US" sz="2000" dirty="0" err="1"/>
              <a:t>wishlist</a:t>
            </a:r>
            <a:r>
              <a:rPr lang="en-US" sz="2000" dirty="0"/>
              <a:t>, etc.</a:t>
            </a:r>
          </a:p>
          <a:p>
            <a:endParaRPr lang="en-US" sz="2000" dirty="0"/>
          </a:p>
          <a:p>
            <a:r>
              <a:rPr lang="en-US" sz="2000" dirty="0"/>
              <a:t>Without registration you also have the most important features like searching for wines, etc.</a:t>
            </a:r>
          </a:p>
          <a:p>
            <a:endParaRPr lang="en-US" sz="2000" dirty="0"/>
          </a:p>
          <a:p>
            <a:r>
              <a:rPr lang="en-US" sz="2000" dirty="0"/>
              <a:t>You can add friends with similar wine taste (just with registration)</a:t>
            </a:r>
          </a:p>
          <a:p>
            <a:endParaRPr lang="en-US" sz="2000" dirty="0"/>
          </a:p>
          <a:p>
            <a:endParaRPr lang="de-DE" sz="2000" dirty="0"/>
          </a:p>
        </p:txBody>
      </p:sp>
      <p:pic>
        <p:nvPicPr>
          <p:cNvPr id="1026" name="Picture 2">
            <a:extLst>
              <a:ext uri="{FF2B5EF4-FFF2-40B4-BE49-F238E27FC236}">
                <a16:creationId xmlns:a16="http://schemas.microsoft.com/office/drawing/2014/main" id="{A2C93F87-D1F0-4BC2-B23C-5CB8B4EA9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900205"/>
            <a:ext cx="4788505" cy="2325331"/>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feld 3">
            <a:extLst>
              <a:ext uri="{FF2B5EF4-FFF2-40B4-BE49-F238E27FC236}">
                <a16:creationId xmlns:a16="http://schemas.microsoft.com/office/drawing/2014/main" id="{75704401-D2B0-4C7C-B3FD-BA2B3DCA0451}"/>
              </a:ext>
            </a:extLst>
          </p:cNvPr>
          <p:cNvSpPr txBox="1"/>
          <p:nvPr/>
        </p:nvSpPr>
        <p:spPr>
          <a:xfrm>
            <a:off x="6633767" y="2433476"/>
            <a:ext cx="2708255" cy="553998"/>
          </a:xfrm>
          <a:prstGeom prst="rect">
            <a:avLst/>
          </a:prstGeom>
          <a:noFill/>
        </p:spPr>
        <p:txBody>
          <a:bodyPr wrap="square" rtlCol="0">
            <a:spAutoFit/>
          </a:bodyPr>
          <a:lstStyle/>
          <a:p>
            <a:r>
              <a:rPr lang="de-DE" sz="1000" dirty="0">
                <a:hlinkClick r:id="rId3"/>
              </a:rPr>
              <a:t>https://play.google.com/store/apps/details?id=com.thirst</a:t>
            </a:r>
            <a:endParaRPr lang="de-DE" sz="1000" dirty="0"/>
          </a:p>
          <a:p>
            <a:endParaRPr lang="de-DE" sz="1000" dirty="0"/>
          </a:p>
        </p:txBody>
      </p:sp>
    </p:spTree>
    <p:extLst>
      <p:ext uri="{BB962C8B-B14F-4D97-AF65-F5344CB8AC3E}">
        <p14:creationId xmlns:p14="http://schemas.microsoft.com/office/powerpoint/2010/main" val="203802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en-US">
                <a:solidFill>
                  <a:srgbClr val="000000"/>
                </a:solidFill>
              </a:rPr>
              <a:t>Strength and Weakness</a:t>
            </a:r>
            <a:endParaRPr lang="de-DE">
              <a:solidFill>
                <a:srgbClr val="000000"/>
              </a:solidFill>
            </a:endParaRPr>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672" y="2272143"/>
            <a:ext cx="4706803" cy="3788830"/>
          </a:xfrm>
        </p:spPr>
        <p:txBody>
          <a:bodyPr anchor="ctr">
            <a:normAutofit fontScale="85000" lnSpcReduction="10000"/>
          </a:bodyPr>
          <a:lstStyle/>
          <a:p>
            <a:pPr marL="0" indent="0">
              <a:buNone/>
            </a:pPr>
            <a:r>
              <a:rPr lang="en-US" sz="2000" dirty="0">
                <a:solidFill>
                  <a:srgbClr val="000000"/>
                </a:solidFill>
              </a:rPr>
              <a:t>Strengths</a:t>
            </a:r>
          </a:p>
          <a:p>
            <a:r>
              <a:rPr lang="en-US" sz="2000" dirty="0">
                <a:solidFill>
                  <a:srgbClr val="000000"/>
                </a:solidFill>
              </a:rPr>
              <a:t>You can use the App even without registration (but just with limited functions)</a:t>
            </a:r>
          </a:p>
          <a:p>
            <a:r>
              <a:rPr lang="en-US" sz="2000" dirty="0">
                <a:solidFill>
                  <a:srgbClr val="000000"/>
                </a:solidFill>
              </a:rPr>
              <a:t>Not only wine, even beer and spirits are search- and </a:t>
            </a:r>
            <a:r>
              <a:rPr lang="en-US" sz="2000" dirty="0" err="1">
                <a:solidFill>
                  <a:srgbClr val="000000"/>
                </a:solidFill>
              </a:rPr>
              <a:t>rateable</a:t>
            </a:r>
            <a:endParaRPr lang="en-US" sz="2000" dirty="0">
              <a:solidFill>
                <a:srgbClr val="000000"/>
              </a:solidFill>
            </a:endParaRPr>
          </a:p>
          <a:p>
            <a:pPr marL="0" indent="0">
              <a:buNone/>
            </a:pPr>
            <a:endParaRPr lang="en-US" sz="2000" dirty="0">
              <a:solidFill>
                <a:srgbClr val="000000"/>
              </a:solidFill>
            </a:endParaRPr>
          </a:p>
          <a:p>
            <a:pPr marL="0" indent="0">
              <a:buNone/>
            </a:pPr>
            <a:r>
              <a:rPr lang="en-US" sz="2000" dirty="0">
                <a:solidFill>
                  <a:srgbClr val="000000"/>
                </a:solidFill>
              </a:rPr>
              <a:t>Weakness</a:t>
            </a:r>
          </a:p>
          <a:p>
            <a:r>
              <a:rPr lang="de-DE" sz="2000" dirty="0" err="1">
                <a:solidFill>
                  <a:srgbClr val="000000"/>
                </a:solidFill>
              </a:rPr>
              <a:t>No</a:t>
            </a:r>
            <a:r>
              <a:rPr lang="de-DE" sz="2000" dirty="0">
                <a:solidFill>
                  <a:srgbClr val="000000"/>
                </a:solidFill>
              </a:rPr>
              <a:t> </a:t>
            </a:r>
            <a:r>
              <a:rPr lang="de-DE" sz="2000" dirty="0" err="1">
                <a:solidFill>
                  <a:srgbClr val="000000"/>
                </a:solidFill>
              </a:rPr>
              <a:t>search</a:t>
            </a:r>
            <a:r>
              <a:rPr lang="de-DE" sz="2000" dirty="0">
                <a:solidFill>
                  <a:srgbClr val="000000"/>
                </a:solidFill>
              </a:rPr>
              <a:t> </a:t>
            </a:r>
            <a:r>
              <a:rPr lang="de-DE" sz="2000" dirty="0" err="1">
                <a:solidFill>
                  <a:srgbClr val="000000"/>
                </a:solidFill>
              </a:rPr>
              <a:t>through</a:t>
            </a:r>
            <a:r>
              <a:rPr lang="de-DE" sz="2000" dirty="0">
                <a:solidFill>
                  <a:srgbClr val="000000"/>
                </a:solidFill>
              </a:rPr>
              <a:t> </a:t>
            </a:r>
            <a:r>
              <a:rPr lang="de-DE" sz="2000" dirty="0" err="1">
                <a:solidFill>
                  <a:srgbClr val="000000"/>
                </a:solidFill>
              </a:rPr>
              <a:t>topics</a:t>
            </a:r>
            <a:r>
              <a:rPr lang="de-DE" sz="2000" dirty="0">
                <a:solidFill>
                  <a:srgbClr val="000000"/>
                </a:solidFill>
              </a:rPr>
              <a:t> like </a:t>
            </a:r>
            <a:r>
              <a:rPr lang="de-DE" sz="2000" dirty="0" err="1">
                <a:solidFill>
                  <a:srgbClr val="000000"/>
                </a:solidFill>
              </a:rPr>
              <a:t>fitting</a:t>
            </a:r>
            <a:r>
              <a:rPr lang="de-DE" sz="2000" dirty="0">
                <a:solidFill>
                  <a:srgbClr val="000000"/>
                </a:solidFill>
              </a:rPr>
              <a:t> </a:t>
            </a:r>
            <a:r>
              <a:rPr lang="de-DE" sz="2000" dirty="0" err="1">
                <a:solidFill>
                  <a:srgbClr val="000000"/>
                </a:solidFill>
              </a:rPr>
              <a:t>food</a:t>
            </a:r>
            <a:r>
              <a:rPr lang="de-DE" sz="2000" dirty="0">
                <a:solidFill>
                  <a:srgbClr val="000000"/>
                </a:solidFill>
              </a:rPr>
              <a:t>, etc. just countries and </a:t>
            </a:r>
            <a:r>
              <a:rPr lang="de-DE" sz="2000" dirty="0" err="1">
                <a:solidFill>
                  <a:srgbClr val="000000"/>
                </a:solidFill>
              </a:rPr>
              <a:t>regions</a:t>
            </a:r>
            <a:r>
              <a:rPr lang="de-DE" sz="2000" dirty="0">
                <a:solidFill>
                  <a:srgbClr val="000000"/>
                </a:solidFill>
              </a:rPr>
              <a:t> (and Barcodes)</a:t>
            </a:r>
          </a:p>
          <a:p>
            <a:r>
              <a:rPr lang="de-DE" sz="2000" dirty="0" err="1">
                <a:solidFill>
                  <a:srgbClr val="000000"/>
                </a:solidFill>
              </a:rPr>
              <a:t>You</a:t>
            </a:r>
            <a:r>
              <a:rPr lang="de-DE" sz="2000" dirty="0">
                <a:solidFill>
                  <a:srgbClr val="000000"/>
                </a:solidFill>
              </a:rPr>
              <a:t> </a:t>
            </a:r>
            <a:r>
              <a:rPr lang="de-DE" sz="2000" dirty="0" err="1">
                <a:solidFill>
                  <a:srgbClr val="000000"/>
                </a:solidFill>
              </a:rPr>
              <a:t>have</a:t>
            </a:r>
            <a:r>
              <a:rPr lang="de-DE" sz="2000" dirty="0">
                <a:solidFill>
                  <a:srgbClr val="000000"/>
                </a:solidFill>
              </a:rPr>
              <a:t> </a:t>
            </a:r>
            <a:r>
              <a:rPr lang="de-DE" sz="2000" dirty="0" err="1">
                <a:solidFill>
                  <a:srgbClr val="000000"/>
                </a:solidFill>
              </a:rPr>
              <a:t>to</a:t>
            </a:r>
            <a:r>
              <a:rPr lang="de-DE" sz="2000" dirty="0">
                <a:solidFill>
                  <a:srgbClr val="000000"/>
                </a:solidFill>
              </a:rPr>
              <a:t> </a:t>
            </a:r>
            <a:r>
              <a:rPr lang="de-DE" sz="2000" dirty="0" err="1">
                <a:solidFill>
                  <a:srgbClr val="000000"/>
                </a:solidFill>
              </a:rPr>
              <a:t>make</a:t>
            </a:r>
            <a:r>
              <a:rPr lang="de-DE" sz="2000" dirty="0">
                <a:solidFill>
                  <a:srgbClr val="000000"/>
                </a:solidFill>
              </a:rPr>
              <a:t> a </a:t>
            </a:r>
            <a:r>
              <a:rPr lang="de-DE" sz="2000" dirty="0" err="1">
                <a:solidFill>
                  <a:srgbClr val="000000"/>
                </a:solidFill>
              </a:rPr>
              <a:t>lot</a:t>
            </a:r>
            <a:r>
              <a:rPr lang="de-DE" sz="2000" dirty="0">
                <a:solidFill>
                  <a:srgbClr val="000000"/>
                </a:solidFill>
              </a:rPr>
              <a:t> </a:t>
            </a:r>
            <a:r>
              <a:rPr lang="de-DE" sz="2000" dirty="0" err="1">
                <a:solidFill>
                  <a:srgbClr val="000000"/>
                </a:solidFill>
              </a:rPr>
              <a:t>of</a:t>
            </a:r>
            <a:r>
              <a:rPr lang="de-DE" sz="2000" dirty="0">
                <a:solidFill>
                  <a:srgbClr val="000000"/>
                </a:solidFill>
              </a:rPr>
              <a:t> </a:t>
            </a:r>
            <a:r>
              <a:rPr lang="de-DE" sz="2000" dirty="0" err="1">
                <a:solidFill>
                  <a:srgbClr val="000000"/>
                </a:solidFill>
              </a:rPr>
              <a:t>clicks</a:t>
            </a:r>
            <a:r>
              <a:rPr lang="de-DE" sz="2000" dirty="0">
                <a:solidFill>
                  <a:srgbClr val="000000"/>
                </a:solidFill>
              </a:rPr>
              <a:t> </a:t>
            </a:r>
            <a:r>
              <a:rPr lang="de-DE" sz="2000" dirty="0" err="1">
                <a:solidFill>
                  <a:srgbClr val="000000"/>
                </a:solidFill>
              </a:rPr>
              <a:t>to</a:t>
            </a:r>
            <a:r>
              <a:rPr lang="de-DE" sz="2000" dirty="0">
                <a:solidFill>
                  <a:srgbClr val="000000"/>
                </a:solidFill>
              </a:rPr>
              <a:t> </a:t>
            </a:r>
            <a:r>
              <a:rPr lang="de-DE" sz="2000" dirty="0" err="1">
                <a:solidFill>
                  <a:srgbClr val="000000"/>
                </a:solidFill>
              </a:rPr>
              <a:t>get</a:t>
            </a:r>
            <a:r>
              <a:rPr lang="de-DE" sz="2000" dirty="0">
                <a:solidFill>
                  <a:srgbClr val="000000"/>
                </a:solidFill>
              </a:rPr>
              <a:t> </a:t>
            </a:r>
            <a:r>
              <a:rPr lang="de-DE" sz="2000" dirty="0" err="1">
                <a:solidFill>
                  <a:srgbClr val="000000"/>
                </a:solidFill>
              </a:rPr>
              <a:t>the</a:t>
            </a:r>
            <a:r>
              <a:rPr lang="de-DE" sz="2000" dirty="0">
                <a:solidFill>
                  <a:srgbClr val="000000"/>
                </a:solidFill>
              </a:rPr>
              <a:t> final </a:t>
            </a:r>
            <a:r>
              <a:rPr lang="de-DE" sz="2000" dirty="0" err="1">
                <a:solidFill>
                  <a:srgbClr val="000000"/>
                </a:solidFill>
              </a:rPr>
              <a:t>page</a:t>
            </a:r>
            <a:r>
              <a:rPr lang="de-DE" sz="2000" dirty="0">
                <a:solidFill>
                  <a:srgbClr val="000000"/>
                </a:solidFill>
              </a:rPr>
              <a:t> </a:t>
            </a:r>
            <a:r>
              <a:rPr lang="de-DE" sz="2000" dirty="0" err="1">
                <a:solidFill>
                  <a:srgbClr val="000000"/>
                </a:solidFill>
              </a:rPr>
              <a:t>of</a:t>
            </a:r>
            <a:r>
              <a:rPr lang="de-DE" sz="2000" dirty="0">
                <a:solidFill>
                  <a:srgbClr val="000000"/>
                </a:solidFill>
              </a:rPr>
              <a:t> </a:t>
            </a:r>
            <a:r>
              <a:rPr lang="de-DE" sz="2000" dirty="0" err="1">
                <a:solidFill>
                  <a:srgbClr val="000000"/>
                </a:solidFill>
              </a:rPr>
              <a:t>the</a:t>
            </a:r>
            <a:r>
              <a:rPr lang="de-DE" sz="2000" dirty="0">
                <a:solidFill>
                  <a:srgbClr val="000000"/>
                </a:solidFill>
              </a:rPr>
              <a:t> </a:t>
            </a:r>
            <a:r>
              <a:rPr lang="de-DE" sz="2000" dirty="0" err="1">
                <a:solidFill>
                  <a:srgbClr val="000000"/>
                </a:solidFill>
              </a:rPr>
              <a:t>wine</a:t>
            </a:r>
            <a:endParaRPr lang="de-DE" sz="2000" dirty="0">
              <a:solidFill>
                <a:srgbClr val="000000"/>
              </a:solidFill>
            </a:endParaRPr>
          </a:p>
          <a:p>
            <a:r>
              <a:rPr lang="de-DE" sz="2000" dirty="0" err="1">
                <a:solidFill>
                  <a:srgbClr val="000000"/>
                </a:solidFill>
              </a:rPr>
              <a:t>Because</a:t>
            </a:r>
            <a:r>
              <a:rPr lang="de-DE" sz="2000" dirty="0">
                <a:solidFill>
                  <a:srgbClr val="000000"/>
                </a:solidFill>
              </a:rPr>
              <a:t> </a:t>
            </a:r>
            <a:r>
              <a:rPr lang="de-DE" sz="2000" dirty="0" err="1">
                <a:solidFill>
                  <a:srgbClr val="000000"/>
                </a:solidFill>
              </a:rPr>
              <a:t>of</a:t>
            </a:r>
            <a:r>
              <a:rPr lang="de-DE" sz="2000" dirty="0">
                <a:solidFill>
                  <a:srgbClr val="000000"/>
                </a:solidFill>
              </a:rPr>
              <a:t> so </a:t>
            </a:r>
            <a:r>
              <a:rPr lang="de-DE" sz="2000" dirty="0" err="1">
                <a:solidFill>
                  <a:srgbClr val="000000"/>
                </a:solidFill>
              </a:rPr>
              <a:t>many</a:t>
            </a:r>
            <a:r>
              <a:rPr lang="de-DE" sz="2000" dirty="0">
                <a:solidFill>
                  <a:srgbClr val="000000"/>
                </a:solidFill>
              </a:rPr>
              <a:t> </a:t>
            </a:r>
            <a:r>
              <a:rPr lang="de-DE" sz="2000" dirty="0" err="1">
                <a:solidFill>
                  <a:srgbClr val="000000"/>
                </a:solidFill>
              </a:rPr>
              <a:t>features</a:t>
            </a:r>
            <a:r>
              <a:rPr lang="de-DE" sz="2000" dirty="0">
                <a:solidFill>
                  <a:srgbClr val="000000"/>
                </a:solidFill>
              </a:rPr>
              <a:t> </a:t>
            </a:r>
            <a:r>
              <a:rPr lang="de-DE" sz="2000" dirty="0" err="1">
                <a:solidFill>
                  <a:srgbClr val="000000"/>
                </a:solidFill>
              </a:rPr>
              <a:t>it</a:t>
            </a:r>
            <a:r>
              <a:rPr lang="de-DE" sz="2000" dirty="0">
                <a:solidFill>
                  <a:srgbClr val="000000"/>
                </a:solidFill>
              </a:rPr>
              <a:t> </a:t>
            </a:r>
            <a:r>
              <a:rPr lang="de-DE" sz="2000" dirty="0" err="1">
                <a:solidFill>
                  <a:srgbClr val="000000"/>
                </a:solidFill>
              </a:rPr>
              <a:t>feels</a:t>
            </a:r>
            <a:r>
              <a:rPr lang="de-DE" sz="2000" dirty="0">
                <a:solidFill>
                  <a:srgbClr val="000000"/>
                </a:solidFill>
              </a:rPr>
              <a:t> a </a:t>
            </a:r>
            <a:r>
              <a:rPr lang="de-DE" sz="2000" dirty="0" err="1">
                <a:solidFill>
                  <a:srgbClr val="000000"/>
                </a:solidFill>
              </a:rPr>
              <a:t>little</a:t>
            </a:r>
            <a:r>
              <a:rPr lang="de-DE" sz="2000" dirty="0">
                <a:solidFill>
                  <a:srgbClr val="000000"/>
                </a:solidFill>
              </a:rPr>
              <a:t> </a:t>
            </a:r>
            <a:r>
              <a:rPr lang="de-DE" sz="2000" dirty="0" err="1">
                <a:solidFill>
                  <a:srgbClr val="000000"/>
                </a:solidFill>
              </a:rPr>
              <a:t>bit</a:t>
            </a:r>
            <a:r>
              <a:rPr lang="de-DE" sz="2000" dirty="0">
                <a:solidFill>
                  <a:srgbClr val="000000"/>
                </a:solidFill>
              </a:rPr>
              <a:t> </a:t>
            </a:r>
            <a:r>
              <a:rPr lang="de-DE" sz="2000" dirty="0" err="1">
                <a:solidFill>
                  <a:srgbClr val="000000"/>
                </a:solidFill>
              </a:rPr>
              <a:t>clunky</a:t>
            </a:r>
            <a:endParaRPr lang="de-DE" sz="2000" dirty="0">
              <a:solidFill>
                <a:srgbClr val="000000"/>
              </a:solidFill>
            </a:endParaRPr>
          </a:p>
        </p:txBody>
      </p:sp>
      <p:pic>
        <p:nvPicPr>
          <p:cNvPr id="2050" name="Picture 2">
            <a:extLst>
              <a:ext uri="{FF2B5EF4-FFF2-40B4-BE49-F238E27FC236}">
                <a16:creationId xmlns:a16="http://schemas.microsoft.com/office/drawing/2014/main" id="{0FFAA6B0-424E-4621-8615-64ACB73885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6546" y="2895716"/>
            <a:ext cx="4706803" cy="228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B1528-25B7-420F-948B-5812820235D2}"/>
              </a:ext>
            </a:extLst>
          </p:cNvPr>
          <p:cNvSpPr>
            <a:spLocks noGrp="1"/>
          </p:cNvSpPr>
          <p:nvPr>
            <p:ph type="title"/>
          </p:nvPr>
        </p:nvSpPr>
        <p:spPr>
          <a:xfrm>
            <a:off x="1137034" y="609597"/>
            <a:ext cx="9392421" cy="1330841"/>
          </a:xfrm>
        </p:spPr>
        <p:txBody>
          <a:bodyPr>
            <a:normAutofit/>
          </a:bodyPr>
          <a:lstStyle/>
          <a:p>
            <a:r>
              <a:rPr lang="de-DE" dirty="0" err="1"/>
              <a:t>Wine</a:t>
            </a:r>
            <a:r>
              <a:rPr lang="de-DE" dirty="0"/>
              <a:t> - List, Ratings &amp; </a:t>
            </a:r>
            <a:r>
              <a:rPr lang="de-DE" dirty="0" err="1"/>
              <a:t>Cellar</a:t>
            </a:r>
            <a:endParaRPr lang="de-DE" dirty="0"/>
          </a:p>
        </p:txBody>
      </p:sp>
      <p:sp>
        <p:nvSpPr>
          <p:cNvPr id="3" name="Content Placeholder 2">
            <a:extLst>
              <a:ext uri="{FF2B5EF4-FFF2-40B4-BE49-F238E27FC236}">
                <a16:creationId xmlns:a16="http://schemas.microsoft.com/office/drawing/2014/main" id="{7F5A66D9-770A-4C97-9BB7-3783CB20BD43}"/>
              </a:ext>
            </a:extLst>
          </p:cNvPr>
          <p:cNvSpPr>
            <a:spLocks noGrp="1"/>
          </p:cNvSpPr>
          <p:nvPr>
            <p:ph idx="1"/>
          </p:nvPr>
        </p:nvSpPr>
        <p:spPr>
          <a:xfrm>
            <a:off x="1137034" y="2198362"/>
            <a:ext cx="4958966" cy="3917773"/>
          </a:xfrm>
        </p:spPr>
        <p:txBody>
          <a:bodyPr>
            <a:normAutofit/>
          </a:bodyPr>
          <a:lstStyle/>
          <a:p>
            <a:r>
              <a:rPr lang="en-US" sz="2000" dirty="0"/>
              <a:t>You can create your personal wine collections and make </a:t>
            </a:r>
            <a:r>
              <a:rPr lang="en-US" sz="2000" dirty="0" err="1"/>
              <a:t>wishlists</a:t>
            </a:r>
            <a:endParaRPr lang="en-US" sz="2000" dirty="0"/>
          </a:p>
          <a:p>
            <a:endParaRPr lang="en-US" sz="2000" dirty="0"/>
          </a:p>
          <a:p>
            <a:r>
              <a:rPr lang="en-US" sz="2000" dirty="0"/>
              <a:t>The user can search through words or barcode</a:t>
            </a:r>
          </a:p>
          <a:p>
            <a:endParaRPr lang="en-US" sz="2000" dirty="0"/>
          </a:p>
          <a:p>
            <a:r>
              <a:rPr lang="en-US" sz="2000" dirty="0"/>
              <a:t>Without paid Pro Version you have to live with annoying ads</a:t>
            </a:r>
          </a:p>
          <a:p>
            <a:endParaRPr lang="en-US" sz="2000" dirty="0"/>
          </a:p>
          <a:p>
            <a:endParaRPr lang="de-DE" sz="2000" dirty="0"/>
          </a:p>
        </p:txBody>
      </p:sp>
      <p:pic>
        <p:nvPicPr>
          <p:cNvPr id="1026" name="Picture 2">
            <a:extLst>
              <a:ext uri="{FF2B5EF4-FFF2-40B4-BE49-F238E27FC236}">
                <a16:creationId xmlns:a16="http://schemas.microsoft.com/office/drawing/2014/main" id="{A2C93F87-D1F0-4BC2-B23C-5CB8B4EA9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901658"/>
            <a:ext cx="4788505" cy="2322424"/>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fik 3">
            <a:extLst>
              <a:ext uri="{FF2B5EF4-FFF2-40B4-BE49-F238E27FC236}">
                <a16:creationId xmlns:a16="http://schemas.microsoft.com/office/drawing/2014/main" id="{CC794C8E-10A0-4EA2-A8DA-07F30A03418D}"/>
              </a:ext>
            </a:extLst>
          </p:cNvPr>
          <p:cNvPicPr>
            <a:picLocks noChangeAspect="1"/>
          </p:cNvPicPr>
          <p:nvPr/>
        </p:nvPicPr>
        <p:blipFill>
          <a:blip r:embed="rId3"/>
          <a:stretch>
            <a:fillRect/>
          </a:stretch>
        </p:blipFill>
        <p:spPr>
          <a:xfrm>
            <a:off x="9631447" y="766433"/>
            <a:ext cx="1876425" cy="1905000"/>
          </a:xfrm>
          <a:prstGeom prst="rect">
            <a:avLst/>
          </a:prstGeom>
        </p:spPr>
      </p:pic>
      <p:sp>
        <p:nvSpPr>
          <p:cNvPr id="9" name="Textfeld 8">
            <a:extLst>
              <a:ext uri="{FF2B5EF4-FFF2-40B4-BE49-F238E27FC236}">
                <a16:creationId xmlns:a16="http://schemas.microsoft.com/office/drawing/2014/main" id="{842A13B9-C62D-4E0F-AD7B-4B6ABB0EC8C2}"/>
              </a:ext>
            </a:extLst>
          </p:cNvPr>
          <p:cNvSpPr txBox="1"/>
          <p:nvPr/>
        </p:nvSpPr>
        <p:spPr>
          <a:xfrm>
            <a:off x="6634804" y="1677137"/>
            <a:ext cx="2708255" cy="1323439"/>
          </a:xfrm>
          <a:prstGeom prst="rect">
            <a:avLst/>
          </a:prstGeom>
          <a:noFill/>
        </p:spPr>
        <p:txBody>
          <a:bodyPr wrap="square" rtlCol="0">
            <a:spAutoFit/>
          </a:bodyPr>
          <a:lstStyle/>
          <a:p>
            <a:r>
              <a:rPr lang="de-DE" sz="1000" dirty="0"/>
              <a:t>Free: </a:t>
            </a:r>
            <a:r>
              <a:rPr lang="de-DE" sz="1000" dirty="0">
                <a:hlinkClick r:id="rId4"/>
              </a:rPr>
              <a:t>https://play.google.com/store/apps/details?id=com.metosphere.winefree&amp;hl=de&amp;gl=US</a:t>
            </a:r>
            <a:br>
              <a:rPr lang="de-DE" sz="1000" dirty="0"/>
            </a:br>
            <a:br>
              <a:rPr lang="de-DE" sz="1000" dirty="0"/>
            </a:br>
            <a:r>
              <a:rPr lang="de-DE" sz="1000" dirty="0"/>
              <a:t>Paid:</a:t>
            </a:r>
          </a:p>
          <a:p>
            <a:r>
              <a:rPr lang="de-DE" sz="1000" dirty="0">
                <a:hlinkClick r:id="rId5"/>
              </a:rPr>
              <a:t>https://play.google.com/store/apps/details?id=com.metosphere.wine&amp;hl=de&amp;gl=US</a:t>
            </a:r>
            <a:endParaRPr lang="de-DE" sz="1000" dirty="0"/>
          </a:p>
          <a:p>
            <a:endParaRPr lang="de-DE" sz="1000" dirty="0"/>
          </a:p>
        </p:txBody>
      </p:sp>
    </p:spTree>
    <p:extLst>
      <p:ext uri="{BB962C8B-B14F-4D97-AF65-F5344CB8AC3E}">
        <p14:creationId xmlns:p14="http://schemas.microsoft.com/office/powerpoint/2010/main" val="53129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de-DE" dirty="0" err="1"/>
              <a:t>Wine</a:t>
            </a:r>
            <a:r>
              <a:rPr lang="de-DE" dirty="0"/>
              <a:t> - List, Ratings &amp; </a:t>
            </a:r>
            <a:r>
              <a:rPr lang="de-DE" dirty="0" err="1"/>
              <a:t>Cellar</a:t>
            </a:r>
            <a:endParaRPr lang="de-DE" dirty="0"/>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672" y="2272143"/>
            <a:ext cx="4706803" cy="3788830"/>
          </a:xfrm>
        </p:spPr>
        <p:txBody>
          <a:bodyPr anchor="ctr">
            <a:normAutofit/>
          </a:bodyPr>
          <a:lstStyle/>
          <a:p>
            <a:pPr marL="0" indent="0">
              <a:buNone/>
            </a:pPr>
            <a:r>
              <a:rPr lang="en-US" sz="2000" dirty="0">
                <a:solidFill>
                  <a:srgbClr val="000000"/>
                </a:solidFill>
              </a:rPr>
              <a:t>Strengths</a:t>
            </a:r>
          </a:p>
          <a:p>
            <a:r>
              <a:rPr lang="en-US" sz="2000" dirty="0">
                <a:solidFill>
                  <a:srgbClr val="000000"/>
                </a:solidFill>
              </a:rPr>
              <a:t>Lightweight and easy to understand</a:t>
            </a:r>
          </a:p>
          <a:p>
            <a:r>
              <a:rPr lang="en-US" sz="2000" dirty="0">
                <a:solidFill>
                  <a:srgbClr val="000000"/>
                </a:solidFill>
              </a:rPr>
              <a:t>The app is easy to use</a:t>
            </a:r>
          </a:p>
          <a:p>
            <a:r>
              <a:rPr lang="en-US" sz="2000" dirty="0">
                <a:solidFill>
                  <a:srgbClr val="000000"/>
                </a:solidFill>
              </a:rPr>
              <a:t>Import/Export option of your wines (CSV)</a:t>
            </a:r>
          </a:p>
          <a:p>
            <a:pPr marL="0" indent="0">
              <a:buNone/>
            </a:pPr>
            <a:endParaRPr lang="en-US" sz="2000" dirty="0">
              <a:solidFill>
                <a:srgbClr val="000000"/>
              </a:solidFill>
            </a:endParaRPr>
          </a:p>
          <a:p>
            <a:pPr marL="0" indent="0">
              <a:buNone/>
            </a:pPr>
            <a:r>
              <a:rPr lang="en-US" sz="2000" dirty="0">
                <a:solidFill>
                  <a:srgbClr val="000000"/>
                </a:solidFill>
              </a:rPr>
              <a:t>Weakness</a:t>
            </a:r>
          </a:p>
          <a:p>
            <a:r>
              <a:rPr lang="de-DE" sz="2000" dirty="0" err="1">
                <a:solidFill>
                  <a:srgbClr val="000000"/>
                </a:solidFill>
              </a:rPr>
              <a:t>For</a:t>
            </a:r>
            <a:r>
              <a:rPr lang="de-DE" sz="2000" dirty="0">
                <a:solidFill>
                  <a:srgbClr val="000000"/>
                </a:solidFill>
              </a:rPr>
              <a:t> </a:t>
            </a:r>
            <a:r>
              <a:rPr lang="de-DE" sz="2000" dirty="0" err="1">
                <a:solidFill>
                  <a:srgbClr val="000000"/>
                </a:solidFill>
              </a:rPr>
              <a:t>the</a:t>
            </a:r>
            <a:r>
              <a:rPr lang="de-DE" sz="2000" dirty="0">
                <a:solidFill>
                  <a:srgbClr val="000000"/>
                </a:solidFill>
              </a:rPr>
              <a:t> in </a:t>
            </a:r>
            <a:r>
              <a:rPr lang="de-DE" sz="2000" dirty="0" err="1">
                <a:solidFill>
                  <a:srgbClr val="000000"/>
                </a:solidFill>
              </a:rPr>
              <a:t>my</a:t>
            </a:r>
            <a:r>
              <a:rPr lang="de-DE" sz="2000" dirty="0">
                <a:solidFill>
                  <a:srgbClr val="000000"/>
                </a:solidFill>
              </a:rPr>
              <a:t> </a:t>
            </a:r>
            <a:r>
              <a:rPr lang="de-DE" sz="2000" dirty="0" err="1">
                <a:solidFill>
                  <a:srgbClr val="000000"/>
                </a:solidFill>
              </a:rPr>
              <a:t>eyes</a:t>
            </a:r>
            <a:r>
              <a:rPr lang="de-DE" sz="2000" dirty="0">
                <a:solidFill>
                  <a:srgbClr val="000000"/>
                </a:solidFill>
              </a:rPr>
              <a:t> </a:t>
            </a:r>
            <a:r>
              <a:rPr lang="de-DE" sz="2000" dirty="0" err="1">
                <a:solidFill>
                  <a:srgbClr val="000000"/>
                </a:solidFill>
              </a:rPr>
              <a:t>usable</a:t>
            </a:r>
            <a:r>
              <a:rPr lang="de-DE" sz="2000" dirty="0">
                <a:solidFill>
                  <a:srgbClr val="000000"/>
                </a:solidFill>
              </a:rPr>
              <a:t> </a:t>
            </a:r>
            <a:r>
              <a:rPr lang="de-DE" sz="2000" dirty="0" err="1">
                <a:solidFill>
                  <a:srgbClr val="000000"/>
                </a:solidFill>
              </a:rPr>
              <a:t>version</a:t>
            </a:r>
            <a:r>
              <a:rPr lang="de-DE" sz="2000" dirty="0">
                <a:solidFill>
                  <a:srgbClr val="000000"/>
                </a:solidFill>
              </a:rPr>
              <a:t> </a:t>
            </a:r>
            <a:r>
              <a:rPr lang="de-DE" sz="2000" dirty="0" err="1">
                <a:solidFill>
                  <a:srgbClr val="000000"/>
                </a:solidFill>
              </a:rPr>
              <a:t>you</a:t>
            </a:r>
            <a:r>
              <a:rPr lang="de-DE" sz="2000" dirty="0">
                <a:solidFill>
                  <a:srgbClr val="000000"/>
                </a:solidFill>
              </a:rPr>
              <a:t> </a:t>
            </a:r>
            <a:r>
              <a:rPr lang="de-DE" sz="2000" dirty="0" err="1">
                <a:solidFill>
                  <a:srgbClr val="000000"/>
                </a:solidFill>
              </a:rPr>
              <a:t>have</a:t>
            </a:r>
            <a:r>
              <a:rPr lang="de-DE" sz="2000" dirty="0">
                <a:solidFill>
                  <a:srgbClr val="000000"/>
                </a:solidFill>
              </a:rPr>
              <a:t> </a:t>
            </a:r>
            <a:r>
              <a:rPr lang="de-DE" sz="2000" dirty="0" err="1">
                <a:solidFill>
                  <a:srgbClr val="000000"/>
                </a:solidFill>
              </a:rPr>
              <a:t>to</a:t>
            </a:r>
            <a:r>
              <a:rPr lang="de-DE" sz="2000" dirty="0">
                <a:solidFill>
                  <a:srgbClr val="000000"/>
                </a:solidFill>
              </a:rPr>
              <a:t> </a:t>
            </a:r>
            <a:r>
              <a:rPr lang="de-DE" sz="2000" dirty="0" err="1">
                <a:solidFill>
                  <a:srgbClr val="000000"/>
                </a:solidFill>
              </a:rPr>
              <a:t>pay</a:t>
            </a:r>
            <a:r>
              <a:rPr lang="de-DE" sz="2000" dirty="0">
                <a:solidFill>
                  <a:srgbClr val="000000"/>
                </a:solidFill>
              </a:rPr>
              <a:t> 3,99 €</a:t>
            </a:r>
          </a:p>
          <a:p>
            <a:r>
              <a:rPr lang="de-DE" sz="2000" dirty="0">
                <a:solidFill>
                  <a:srgbClr val="000000"/>
                </a:solidFill>
              </a:rPr>
              <a:t>In </a:t>
            </a:r>
            <a:r>
              <a:rPr lang="de-DE" sz="2000" dirty="0" err="1">
                <a:solidFill>
                  <a:srgbClr val="000000"/>
                </a:solidFill>
              </a:rPr>
              <a:t>my</a:t>
            </a:r>
            <a:r>
              <a:rPr lang="de-DE" sz="2000" dirty="0">
                <a:solidFill>
                  <a:srgbClr val="000000"/>
                </a:solidFill>
              </a:rPr>
              <a:t> </a:t>
            </a:r>
            <a:r>
              <a:rPr lang="de-DE" sz="2000" dirty="0" err="1">
                <a:solidFill>
                  <a:srgbClr val="000000"/>
                </a:solidFill>
              </a:rPr>
              <a:t>eyes</a:t>
            </a:r>
            <a:r>
              <a:rPr lang="de-DE" sz="2000" dirty="0">
                <a:solidFill>
                  <a:srgbClr val="000000"/>
                </a:solidFill>
              </a:rPr>
              <a:t> a </a:t>
            </a:r>
            <a:r>
              <a:rPr lang="de-DE" sz="2000" dirty="0" err="1">
                <a:solidFill>
                  <a:srgbClr val="000000"/>
                </a:solidFill>
              </a:rPr>
              <a:t>too</a:t>
            </a:r>
            <a:r>
              <a:rPr lang="de-DE" sz="2000" dirty="0">
                <a:solidFill>
                  <a:srgbClr val="000000"/>
                </a:solidFill>
              </a:rPr>
              <a:t> </a:t>
            </a:r>
            <a:r>
              <a:rPr lang="de-DE" sz="2000" dirty="0" err="1">
                <a:solidFill>
                  <a:srgbClr val="000000"/>
                </a:solidFill>
              </a:rPr>
              <a:t>technical</a:t>
            </a:r>
            <a:r>
              <a:rPr lang="de-DE" sz="2000" dirty="0">
                <a:solidFill>
                  <a:srgbClr val="000000"/>
                </a:solidFill>
              </a:rPr>
              <a:t> </a:t>
            </a:r>
            <a:r>
              <a:rPr lang="de-DE" sz="2000" dirty="0" err="1">
                <a:solidFill>
                  <a:srgbClr val="000000"/>
                </a:solidFill>
              </a:rPr>
              <a:t>approach</a:t>
            </a:r>
            <a:r>
              <a:rPr lang="de-DE" sz="2000" dirty="0">
                <a:solidFill>
                  <a:srgbClr val="000000"/>
                </a:solidFill>
              </a:rPr>
              <a:t>, </a:t>
            </a:r>
            <a:r>
              <a:rPr lang="de-DE" sz="2000" dirty="0" err="1">
                <a:solidFill>
                  <a:srgbClr val="000000"/>
                </a:solidFill>
              </a:rPr>
              <a:t>there</a:t>
            </a:r>
            <a:r>
              <a:rPr lang="de-DE" sz="2000" dirty="0">
                <a:solidFill>
                  <a:srgbClr val="000000"/>
                </a:solidFill>
              </a:rPr>
              <a:t> </a:t>
            </a:r>
            <a:r>
              <a:rPr lang="de-DE" sz="2000" dirty="0" err="1">
                <a:solidFill>
                  <a:srgbClr val="000000"/>
                </a:solidFill>
              </a:rPr>
              <a:t>is</a:t>
            </a:r>
            <a:r>
              <a:rPr lang="de-DE" sz="2000" dirty="0">
                <a:solidFill>
                  <a:srgbClr val="000000"/>
                </a:solidFill>
              </a:rPr>
              <a:t> </a:t>
            </a:r>
            <a:r>
              <a:rPr lang="de-DE" sz="2000" dirty="0" err="1">
                <a:solidFill>
                  <a:srgbClr val="000000"/>
                </a:solidFill>
              </a:rPr>
              <a:t>no</a:t>
            </a:r>
            <a:r>
              <a:rPr lang="de-DE" sz="2000" dirty="0">
                <a:solidFill>
                  <a:srgbClr val="000000"/>
                </a:solidFill>
              </a:rPr>
              <a:t> (</a:t>
            </a:r>
            <a:r>
              <a:rPr lang="de-DE" sz="2000" dirty="0" err="1">
                <a:solidFill>
                  <a:srgbClr val="000000"/>
                </a:solidFill>
              </a:rPr>
              <a:t>wine</a:t>
            </a:r>
            <a:r>
              <a:rPr lang="de-DE" sz="2000" dirty="0">
                <a:solidFill>
                  <a:srgbClr val="000000"/>
                </a:solidFill>
              </a:rPr>
              <a:t>) </a:t>
            </a:r>
            <a:r>
              <a:rPr lang="de-DE" sz="2000" dirty="0" err="1">
                <a:solidFill>
                  <a:srgbClr val="000000"/>
                </a:solidFill>
              </a:rPr>
              <a:t>soul</a:t>
            </a:r>
            <a:endParaRPr lang="de-DE" sz="2000" dirty="0">
              <a:solidFill>
                <a:srgbClr val="000000"/>
              </a:solidFill>
            </a:endParaRPr>
          </a:p>
        </p:txBody>
      </p:sp>
      <p:pic>
        <p:nvPicPr>
          <p:cNvPr id="2050" name="Picture 2">
            <a:extLst>
              <a:ext uri="{FF2B5EF4-FFF2-40B4-BE49-F238E27FC236}">
                <a16:creationId xmlns:a16="http://schemas.microsoft.com/office/drawing/2014/main" id="{0FFAA6B0-424E-4621-8615-64ACB73885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6546" y="2897144"/>
            <a:ext cx="4706803" cy="2282799"/>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ADCEF67-E0D1-4160-B6D0-7E5134BAC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2079" y="1125662"/>
            <a:ext cx="1501270" cy="1524132"/>
          </a:xfrm>
          <a:prstGeom prst="rect">
            <a:avLst/>
          </a:prstGeom>
        </p:spPr>
      </p:pic>
    </p:spTree>
    <p:extLst>
      <p:ext uri="{BB962C8B-B14F-4D97-AF65-F5344CB8AC3E}">
        <p14:creationId xmlns:p14="http://schemas.microsoft.com/office/powerpoint/2010/main" val="61026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ell phone on a table&#10;&#10;Description automatically generated with medium confidence">
            <a:extLst>
              <a:ext uri="{FF2B5EF4-FFF2-40B4-BE49-F238E27FC236}">
                <a16:creationId xmlns:a16="http://schemas.microsoft.com/office/drawing/2014/main" id="{E3505EC0-E08C-47DC-AF4D-B6252D93DC3A}"/>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0018" r="15671" b="-1"/>
          <a:stretch/>
        </p:blipFill>
        <p:spPr>
          <a:xfrm>
            <a:off x="6095999" y="320116"/>
            <a:ext cx="6095695" cy="6537883"/>
          </a:xfrm>
          <a:prstGeom prst="rect">
            <a:avLst/>
          </a:prstGeom>
        </p:spPr>
      </p:pic>
      <p:pic>
        <p:nvPicPr>
          <p:cNvPr id="31" name="Picture 1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E83CB6EB-064B-4623-B554-113C96188E00}"/>
              </a:ext>
            </a:extLst>
          </p:cNvPr>
          <p:cNvSpPr>
            <a:spLocks noGrp="1"/>
          </p:cNvSpPr>
          <p:nvPr>
            <p:ph type="title"/>
          </p:nvPr>
        </p:nvSpPr>
        <p:spPr>
          <a:xfrm>
            <a:off x="804998" y="798445"/>
            <a:ext cx="4803636" cy="1311664"/>
          </a:xfrm>
        </p:spPr>
        <p:txBody>
          <a:bodyPr>
            <a:normAutofit/>
          </a:bodyPr>
          <a:lstStyle/>
          <a:p>
            <a:r>
              <a:rPr lang="en-US" sz="4000" dirty="0">
                <a:solidFill>
                  <a:srgbClr val="000000"/>
                </a:solidFill>
              </a:rPr>
              <a:t>Delectable</a:t>
            </a:r>
            <a:r>
              <a:rPr lang="en-US" dirty="0">
                <a:solidFill>
                  <a:srgbClr val="000000"/>
                </a:solidFill>
              </a:rPr>
              <a:t> App</a:t>
            </a:r>
            <a:endParaRPr lang="de-DE" dirty="0">
              <a:solidFill>
                <a:srgbClr val="000000"/>
              </a:solidFill>
            </a:endParaRPr>
          </a:p>
        </p:txBody>
      </p:sp>
      <p:sp>
        <p:nvSpPr>
          <p:cNvPr id="3" name="Content Placeholder 2">
            <a:extLst>
              <a:ext uri="{FF2B5EF4-FFF2-40B4-BE49-F238E27FC236}">
                <a16:creationId xmlns:a16="http://schemas.microsoft.com/office/drawing/2014/main" id="{1ECAED2F-64C7-4BA9-8120-B3F210F1A81D}"/>
              </a:ext>
            </a:extLst>
          </p:cNvPr>
          <p:cNvSpPr>
            <a:spLocks noGrp="1"/>
          </p:cNvSpPr>
          <p:nvPr>
            <p:ph idx="1"/>
          </p:nvPr>
        </p:nvSpPr>
        <p:spPr>
          <a:xfrm>
            <a:off x="804997" y="2272143"/>
            <a:ext cx="4706803" cy="3788830"/>
          </a:xfrm>
        </p:spPr>
        <p:txBody>
          <a:bodyPr anchor="ctr">
            <a:normAutofit lnSpcReduction="10000"/>
          </a:bodyPr>
          <a:lstStyle/>
          <a:p>
            <a:r>
              <a:rPr lang="en-US" sz="2000" dirty="0">
                <a:solidFill>
                  <a:srgbClr val="000000"/>
                </a:solidFill>
              </a:rPr>
              <a:t>It contains a catalogue of different wines and allows users search for wines or scan the picture of a bottle of wine</a:t>
            </a:r>
          </a:p>
          <a:p>
            <a:pPr marL="0" indent="0">
              <a:buNone/>
            </a:pPr>
            <a:endParaRPr lang="en-US" sz="2000" dirty="0">
              <a:solidFill>
                <a:srgbClr val="000000"/>
              </a:solidFill>
            </a:endParaRPr>
          </a:p>
          <a:p>
            <a:r>
              <a:rPr lang="en-US" sz="2000" dirty="0">
                <a:solidFill>
                  <a:srgbClr val="000000"/>
                </a:solidFill>
              </a:rPr>
              <a:t>Wine can be purchased on the app</a:t>
            </a:r>
          </a:p>
          <a:p>
            <a:pPr marL="0" indent="0">
              <a:buNone/>
            </a:pPr>
            <a:endParaRPr lang="en-US" sz="2000" dirty="0">
              <a:solidFill>
                <a:srgbClr val="000000"/>
              </a:solidFill>
            </a:endParaRPr>
          </a:p>
          <a:p>
            <a:r>
              <a:rPr lang="en-US" sz="2000" dirty="0">
                <a:solidFill>
                  <a:srgbClr val="000000"/>
                </a:solidFill>
              </a:rPr>
              <a:t>It’s regarded as ‘the Instagram for wine’ as it allows people see what other wine lovers and wine makers are drinking, other people’s ratings of different wines. It also allows people follow and connect with wine makers, wine writers </a:t>
            </a:r>
            <a:r>
              <a:rPr lang="en-US" sz="2000" dirty="0" err="1">
                <a:solidFill>
                  <a:srgbClr val="000000"/>
                </a:solidFill>
              </a:rPr>
              <a:t>etc</a:t>
            </a:r>
            <a:endParaRPr lang="en-US" sz="2000" dirty="0">
              <a:solidFill>
                <a:srgbClr val="000000"/>
              </a:solidFill>
            </a:endParaRPr>
          </a:p>
          <a:p>
            <a:endParaRPr lang="de-DE" sz="1900" dirty="0">
              <a:solidFill>
                <a:srgbClr val="000000"/>
              </a:solidFill>
            </a:endParaRPr>
          </a:p>
        </p:txBody>
      </p:sp>
    </p:spTree>
    <p:extLst>
      <p:ext uri="{BB962C8B-B14F-4D97-AF65-F5344CB8AC3E}">
        <p14:creationId xmlns:p14="http://schemas.microsoft.com/office/powerpoint/2010/main" val="224090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ell phone on a table&#10;&#10;Description automatically generated with medium confidence">
            <a:extLst>
              <a:ext uri="{FF2B5EF4-FFF2-40B4-BE49-F238E27FC236}">
                <a16:creationId xmlns:a16="http://schemas.microsoft.com/office/drawing/2014/main" id="{FA75A8B8-CF09-4A89-8577-CABF7C120211}"/>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0018" r="15671" b="-1"/>
          <a:stretch/>
        </p:blipFill>
        <p:spPr>
          <a:xfrm>
            <a:off x="6542281" y="355312"/>
            <a:ext cx="5649719" cy="6059555"/>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en-US" sz="4000" dirty="0">
                <a:solidFill>
                  <a:srgbClr val="000000"/>
                </a:solidFill>
              </a:rPr>
              <a:t>Strength and Weakness</a:t>
            </a:r>
            <a:endParaRPr lang="de-DE" sz="4000" dirty="0">
              <a:solidFill>
                <a:srgbClr val="000000"/>
              </a:solidFill>
            </a:endParaRPr>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997" y="2272142"/>
            <a:ext cx="5398855" cy="4142725"/>
          </a:xfrm>
        </p:spPr>
        <p:txBody>
          <a:bodyPr anchor="ctr">
            <a:normAutofit lnSpcReduction="10000"/>
          </a:bodyPr>
          <a:lstStyle/>
          <a:p>
            <a:pPr marL="0" indent="0">
              <a:buNone/>
            </a:pPr>
            <a:r>
              <a:rPr lang="en-US" sz="2000" dirty="0">
                <a:solidFill>
                  <a:srgbClr val="000000"/>
                </a:solidFill>
              </a:rPr>
              <a:t>Strengths</a:t>
            </a:r>
          </a:p>
          <a:p>
            <a:r>
              <a:rPr lang="en-US" sz="2000" dirty="0">
                <a:solidFill>
                  <a:srgbClr val="000000"/>
                </a:solidFill>
              </a:rPr>
              <a:t>It contains a catalogue of wines users can choose from with details such as reviews and ratings of wine lovers and wine makers</a:t>
            </a:r>
          </a:p>
          <a:p>
            <a:r>
              <a:rPr lang="en-US" sz="2000" dirty="0">
                <a:solidFill>
                  <a:srgbClr val="000000"/>
                </a:solidFill>
              </a:rPr>
              <a:t>It allows users select and purchase wine from the comfort of their home and get it delivered to their doorstep</a:t>
            </a:r>
          </a:p>
          <a:p>
            <a:pPr marL="0" indent="0">
              <a:buNone/>
            </a:pPr>
            <a:endParaRPr lang="en-US" sz="2000" dirty="0">
              <a:solidFill>
                <a:srgbClr val="000000"/>
              </a:solidFill>
            </a:endParaRPr>
          </a:p>
          <a:p>
            <a:pPr marL="0" indent="0">
              <a:buNone/>
            </a:pPr>
            <a:r>
              <a:rPr lang="en-US" sz="2000" dirty="0">
                <a:solidFill>
                  <a:srgbClr val="000000"/>
                </a:solidFill>
              </a:rPr>
              <a:t>Weakness</a:t>
            </a:r>
          </a:p>
          <a:p>
            <a:r>
              <a:rPr lang="en-US" sz="2000" dirty="0">
                <a:solidFill>
                  <a:srgbClr val="000000"/>
                </a:solidFill>
              </a:rPr>
              <a:t>Its aim is not to help users select the right wine to purchase when grocery shopping on their own by providing information such as taste, age, food pairing etc.</a:t>
            </a:r>
          </a:p>
          <a:p>
            <a:endParaRPr lang="de-DE" sz="1700" dirty="0">
              <a:solidFill>
                <a:srgbClr val="000000"/>
              </a:solidFill>
            </a:endParaRPr>
          </a:p>
        </p:txBody>
      </p:sp>
    </p:spTree>
    <p:extLst>
      <p:ext uri="{BB962C8B-B14F-4D97-AF65-F5344CB8AC3E}">
        <p14:creationId xmlns:p14="http://schemas.microsoft.com/office/powerpoint/2010/main" val="326267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6A285-1C19-463C-BC9E-F1A7DCE7ACCA}"/>
              </a:ext>
            </a:extLst>
          </p:cNvPr>
          <p:cNvSpPr>
            <a:spLocks noGrp="1"/>
          </p:cNvSpPr>
          <p:nvPr>
            <p:ph type="title"/>
          </p:nvPr>
        </p:nvSpPr>
        <p:spPr>
          <a:xfrm>
            <a:off x="630936" y="639520"/>
            <a:ext cx="3429000" cy="1719072"/>
          </a:xfrm>
        </p:spPr>
        <p:txBody>
          <a:bodyPr anchor="b">
            <a:normAutofit/>
          </a:bodyPr>
          <a:lstStyle/>
          <a:p>
            <a:r>
              <a:rPr lang="en-US" sz="4000" dirty="0" err="1"/>
              <a:t>Vivino</a:t>
            </a:r>
            <a:r>
              <a:rPr lang="en-US" sz="4000" dirty="0"/>
              <a:t> App</a:t>
            </a:r>
            <a:endParaRPr lang="de-DE" sz="4000" dirty="0"/>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1160CE-CED2-45C3-8D5E-A59380602507}"/>
              </a:ext>
            </a:extLst>
          </p:cNvPr>
          <p:cNvSpPr>
            <a:spLocks noGrp="1"/>
          </p:cNvSpPr>
          <p:nvPr>
            <p:ph idx="1"/>
          </p:nvPr>
        </p:nvSpPr>
        <p:spPr>
          <a:xfrm>
            <a:off x="630936" y="2807208"/>
            <a:ext cx="3429000" cy="3410712"/>
          </a:xfrm>
        </p:spPr>
        <p:txBody>
          <a:bodyPr anchor="t">
            <a:normAutofit fontScale="92500" lnSpcReduction="20000"/>
          </a:bodyPr>
          <a:lstStyle/>
          <a:p>
            <a:r>
              <a:rPr lang="en-US" sz="2200" dirty="0"/>
              <a:t>It is known as the largest wine marketplace with 11.9 million wines and 220,000 wineries</a:t>
            </a:r>
          </a:p>
          <a:p>
            <a:pPr marL="0" indent="0">
              <a:buNone/>
            </a:pPr>
            <a:endParaRPr lang="en-US" sz="2200" dirty="0"/>
          </a:p>
          <a:p>
            <a:r>
              <a:rPr lang="en-US" sz="2200" dirty="0"/>
              <a:t>Support team to help users with issues</a:t>
            </a:r>
          </a:p>
          <a:p>
            <a:pPr marL="0" indent="0">
              <a:buNone/>
            </a:pPr>
            <a:endParaRPr lang="en-US" sz="2200" dirty="0"/>
          </a:p>
          <a:p>
            <a:r>
              <a:rPr lang="en-US" sz="2200" dirty="0"/>
              <a:t>It provides information such as taste, food pairings, reviews , stores or restaurants to buy them </a:t>
            </a:r>
            <a:r>
              <a:rPr lang="en-US" sz="2200" dirty="0" err="1"/>
              <a:t>etc</a:t>
            </a:r>
            <a:r>
              <a:rPr lang="en-US" sz="2200" dirty="0"/>
              <a:t> </a:t>
            </a:r>
          </a:p>
          <a:p>
            <a:endParaRPr lang="en-US" sz="1700" dirty="0"/>
          </a:p>
        </p:txBody>
      </p:sp>
      <p:pic>
        <p:nvPicPr>
          <p:cNvPr id="5" name="Picture 4" descr="Graphical user interface, website&#10;&#10;Description automatically generated">
            <a:extLst>
              <a:ext uri="{FF2B5EF4-FFF2-40B4-BE49-F238E27FC236}">
                <a16:creationId xmlns:a16="http://schemas.microsoft.com/office/drawing/2014/main" id="{1E09EFAB-A7D6-4C48-A00B-A15445859A3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70712" y="2272157"/>
            <a:ext cx="5687303" cy="2943179"/>
          </a:xfrm>
          <a:prstGeom prst="rect">
            <a:avLst/>
          </a:prstGeom>
        </p:spPr>
      </p:pic>
    </p:spTree>
    <p:extLst>
      <p:ext uri="{BB962C8B-B14F-4D97-AF65-F5344CB8AC3E}">
        <p14:creationId xmlns:p14="http://schemas.microsoft.com/office/powerpoint/2010/main" val="165989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en-US" sz="4000" dirty="0">
                <a:solidFill>
                  <a:srgbClr val="000000"/>
                </a:solidFill>
              </a:rPr>
              <a:t>Strength and Weakness</a:t>
            </a:r>
            <a:endParaRPr lang="de-DE" sz="4000" dirty="0">
              <a:solidFill>
                <a:srgbClr val="000000"/>
              </a:solidFill>
            </a:endParaRPr>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997" y="2272142"/>
            <a:ext cx="5398855" cy="4142725"/>
          </a:xfrm>
        </p:spPr>
        <p:txBody>
          <a:bodyPr anchor="ctr">
            <a:normAutofit/>
          </a:bodyPr>
          <a:lstStyle/>
          <a:p>
            <a:pPr marL="0" indent="0">
              <a:buNone/>
            </a:pPr>
            <a:r>
              <a:rPr lang="en-US" sz="2000" dirty="0">
                <a:solidFill>
                  <a:srgbClr val="000000"/>
                </a:solidFill>
              </a:rPr>
              <a:t>Strengths</a:t>
            </a:r>
          </a:p>
          <a:p>
            <a:r>
              <a:rPr lang="en-US" sz="2000" dirty="0">
                <a:solidFill>
                  <a:srgbClr val="000000"/>
                </a:solidFill>
              </a:rPr>
              <a:t>It offers discounted prices and free delivery with certain amount of purchase</a:t>
            </a:r>
          </a:p>
          <a:p>
            <a:r>
              <a:rPr lang="en-US" sz="2000" dirty="0">
                <a:solidFill>
                  <a:srgbClr val="000000"/>
                </a:solidFill>
              </a:rPr>
              <a:t>It allows users compare and find wines similar to the ones they love </a:t>
            </a:r>
          </a:p>
          <a:p>
            <a:pPr marL="0" indent="0">
              <a:buNone/>
            </a:pPr>
            <a:endParaRPr lang="en-US" sz="2000" dirty="0">
              <a:solidFill>
                <a:srgbClr val="000000"/>
              </a:solidFill>
            </a:endParaRPr>
          </a:p>
          <a:p>
            <a:pPr marL="0" indent="0">
              <a:buNone/>
            </a:pPr>
            <a:r>
              <a:rPr lang="en-US" sz="2000" dirty="0">
                <a:solidFill>
                  <a:srgbClr val="000000"/>
                </a:solidFill>
              </a:rPr>
              <a:t>Weakness</a:t>
            </a:r>
          </a:p>
          <a:p>
            <a:r>
              <a:rPr lang="de-DE" sz="2000" dirty="0">
                <a:solidFill>
                  <a:srgbClr val="000000"/>
                </a:solidFill>
              </a:rPr>
              <a:t>Ratings may be skewed by commercial interest</a:t>
            </a:r>
          </a:p>
        </p:txBody>
      </p:sp>
      <p:pic>
        <p:nvPicPr>
          <p:cNvPr id="6" name="Picture 5" descr="Graphical user interface, website&#10;&#10;Description automatically generated">
            <a:extLst>
              <a:ext uri="{FF2B5EF4-FFF2-40B4-BE49-F238E27FC236}">
                <a16:creationId xmlns:a16="http://schemas.microsoft.com/office/drawing/2014/main" id="{AD1548E0-CFA2-4B42-B82B-811602C28D0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98300" y="2533033"/>
            <a:ext cx="5398855" cy="2793908"/>
          </a:xfrm>
          <a:prstGeom prst="rect">
            <a:avLst/>
          </a:prstGeom>
        </p:spPr>
      </p:pic>
    </p:spTree>
    <p:extLst>
      <p:ext uri="{BB962C8B-B14F-4D97-AF65-F5344CB8AC3E}">
        <p14:creationId xmlns:p14="http://schemas.microsoft.com/office/powerpoint/2010/main" val="82817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639A962-9F95-48FA-A9AF-54CEB2B819C8}"/>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764"/>
          <a:stretch/>
        </p:blipFill>
        <p:spPr>
          <a:xfrm>
            <a:off x="5797543" y="10"/>
            <a:ext cx="6394152" cy="6857990"/>
          </a:xfrm>
          <a:prstGeom prst="rect">
            <a:avLst/>
          </a:prstGeom>
        </p:spPr>
      </p:pic>
      <p:pic>
        <p:nvPicPr>
          <p:cNvPr id="16" name="Picture 15">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541A1A2A-8BDE-444B-89FC-94DCFFE2D8C2}"/>
              </a:ext>
            </a:extLst>
          </p:cNvPr>
          <p:cNvSpPr>
            <a:spLocks noGrp="1"/>
          </p:cNvSpPr>
          <p:nvPr>
            <p:ph type="title"/>
          </p:nvPr>
        </p:nvSpPr>
        <p:spPr>
          <a:xfrm>
            <a:off x="804998" y="798445"/>
            <a:ext cx="4803636" cy="1311664"/>
          </a:xfrm>
        </p:spPr>
        <p:txBody>
          <a:bodyPr>
            <a:normAutofit/>
          </a:bodyPr>
          <a:lstStyle/>
          <a:p>
            <a:r>
              <a:rPr lang="en-US">
                <a:solidFill>
                  <a:srgbClr val="000000"/>
                </a:solidFill>
              </a:rPr>
              <a:t>Wine Searcher</a:t>
            </a:r>
            <a:endParaRPr lang="de-DE">
              <a:solidFill>
                <a:srgbClr val="000000"/>
              </a:solidFill>
            </a:endParaRPr>
          </a:p>
        </p:txBody>
      </p:sp>
      <p:sp>
        <p:nvSpPr>
          <p:cNvPr id="3" name="Content Placeholder 2">
            <a:extLst>
              <a:ext uri="{FF2B5EF4-FFF2-40B4-BE49-F238E27FC236}">
                <a16:creationId xmlns:a16="http://schemas.microsoft.com/office/drawing/2014/main" id="{CEEE33E8-7E1C-4ED0-A504-D9207DDB7DA9}"/>
              </a:ext>
            </a:extLst>
          </p:cNvPr>
          <p:cNvSpPr>
            <a:spLocks noGrp="1"/>
          </p:cNvSpPr>
          <p:nvPr>
            <p:ph idx="1"/>
          </p:nvPr>
        </p:nvSpPr>
        <p:spPr>
          <a:xfrm>
            <a:off x="804997" y="2272143"/>
            <a:ext cx="4706803" cy="3788830"/>
          </a:xfrm>
        </p:spPr>
        <p:txBody>
          <a:bodyPr anchor="ctr">
            <a:normAutofit/>
          </a:bodyPr>
          <a:lstStyle/>
          <a:p>
            <a:r>
              <a:rPr lang="en-US" sz="2000" dirty="0">
                <a:solidFill>
                  <a:srgbClr val="000000"/>
                </a:solidFill>
              </a:rPr>
              <a:t>It allows users search for wines, beers and spirits across online stores</a:t>
            </a:r>
          </a:p>
          <a:p>
            <a:endParaRPr lang="en-US" sz="2000" dirty="0">
              <a:solidFill>
                <a:srgbClr val="000000"/>
              </a:solidFill>
            </a:endParaRPr>
          </a:p>
          <a:p>
            <a:r>
              <a:rPr lang="en-US" sz="2000" dirty="0">
                <a:solidFill>
                  <a:srgbClr val="000000"/>
                </a:solidFill>
              </a:rPr>
              <a:t>It provides latest news and updates on wines from different parts of the world</a:t>
            </a:r>
          </a:p>
          <a:p>
            <a:endParaRPr lang="en-US" sz="2000" dirty="0">
              <a:solidFill>
                <a:srgbClr val="000000"/>
              </a:solidFill>
            </a:endParaRPr>
          </a:p>
          <a:p>
            <a:r>
              <a:rPr lang="en-US" sz="2000" dirty="0">
                <a:solidFill>
                  <a:srgbClr val="000000"/>
                </a:solidFill>
              </a:rPr>
              <a:t>Budget friendly wine selection with prices from 1</a:t>
            </a:r>
            <a:r>
              <a:rPr lang="de-DE" sz="2000" dirty="0">
                <a:solidFill>
                  <a:srgbClr val="000000"/>
                </a:solidFill>
              </a:rPr>
              <a:t>€</a:t>
            </a:r>
          </a:p>
          <a:p>
            <a:endParaRPr lang="en-US" sz="2000" dirty="0">
              <a:solidFill>
                <a:srgbClr val="000000"/>
              </a:solidFill>
            </a:endParaRPr>
          </a:p>
          <a:p>
            <a:endParaRPr lang="en-US" sz="2000" dirty="0">
              <a:solidFill>
                <a:srgbClr val="000000"/>
              </a:solidFill>
            </a:endParaRPr>
          </a:p>
          <a:p>
            <a:endParaRPr lang="de-DE" sz="2000" dirty="0">
              <a:solidFill>
                <a:srgbClr val="000000"/>
              </a:solidFill>
            </a:endParaRPr>
          </a:p>
        </p:txBody>
      </p:sp>
    </p:spTree>
    <p:extLst>
      <p:ext uri="{BB962C8B-B14F-4D97-AF65-F5344CB8AC3E}">
        <p14:creationId xmlns:p14="http://schemas.microsoft.com/office/powerpoint/2010/main" val="308575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13EE05D0-260B-49C1-B448-49D9AA0F545A}"/>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764"/>
          <a:stretch/>
        </p:blipFill>
        <p:spPr>
          <a:xfrm>
            <a:off x="5797543" y="10"/>
            <a:ext cx="6394152" cy="6857990"/>
          </a:xfrm>
          <a:prstGeom prst="rect">
            <a:avLst/>
          </a:prstGeom>
        </p:spPr>
      </p:pic>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en-US">
                <a:solidFill>
                  <a:srgbClr val="000000"/>
                </a:solidFill>
              </a:rPr>
              <a:t>Strength and Weakness</a:t>
            </a:r>
            <a:endParaRPr lang="de-DE">
              <a:solidFill>
                <a:srgbClr val="000000"/>
              </a:solidFill>
            </a:endParaRPr>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672" y="2272143"/>
            <a:ext cx="4706803" cy="3788830"/>
          </a:xfrm>
        </p:spPr>
        <p:txBody>
          <a:bodyPr anchor="ctr">
            <a:normAutofit/>
          </a:bodyPr>
          <a:lstStyle/>
          <a:p>
            <a:pPr marL="0" indent="0">
              <a:buNone/>
            </a:pPr>
            <a:r>
              <a:rPr lang="en-US" sz="2000" dirty="0">
                <a:solidFill>
                  <a:srgbClr val="000000"/>
                </a:solidFill>
              </a:rPr>
              <a:t>Strengths</a:t>
            </a:r>
          </a:p>
          <a:p>
            <a:r>
              <a:rPr lang="en-US" sz="2000" dirty="0">
                <a:solidFill>
                  <a:srgbClr val="000000"/>
                </a:solidFill>
              </a:rPr>
              <a:t>Budget friendly</a:t>
            </a:r>
          </a:p>
          <a:p>
            <a:r>
              <a:rPr lang="en-US" sz="2000" dirty="0">
                <a:solidFill>
                  <a:srgbClr val="000000"/>
                </a:solidFill>
              </a:rPr>
              <a:t>Daily articles and news about wines</a:t>
            </a:r>
          </a:p>
          <a:p>
            <a:pPr marL="0" indent="0">
              <a:buNone/>
            </a:pPr>
            <a:endParaRPr lang="en-US" sz="2000" dirty="0">
              <a:solidFill>
                <a:srgbClr val="000000"/>
              </a:solidFill>
            </a:endParaRPr>
          </a:p>
          <a:p>
            <a:pPr marL="0" indent="0">
              <a:buNone/>
            </a:pPr>
            <a:r>
              <a:rPr lang="en-US" sz="2000" dirty="0">
                <a:solidFill>
                  <a:srgbClr val="000000"/>
                </a:solidFill>
              </a:rPr>
              <a:t>Weakness</a:t>
            </a:r>
          </a:p>
          <a:p>
            <a:r>
              <a:rPr lang="de-DE" sz="2000" dirty="0">
                <a:solidFill>
                  <a:srgbClr val="000000"/>
                </a:solidFill>
              </a:rPr>
              <a:t>Wines found on the app might not be available in merchant‘s online store</a:t>
            </a:r>
          </a:p>
        </p:txBody>
      </p:sp>
    </p:spTree>
    <p:extLst>
      <p:ext uri="{BB962C8B-B14F-4D97-AF65-F5344CB8AC3E}">
        <p14:creationId xmlns:p14="http://schemas.microsoft.com/office/powerpoint/2010/main" val="316291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B1528-25B7-420F-948B-5812820235D2}"/>
              </a:ext>
            </a:extLst>
          </p:cNvPr>
          <p:cNvSpPr>
            <a:spLocks noGrp="1"/>
          </p:cNvSpPr>
          <p:nvPr>
            <p:ph type="title"/>
          </p:nvPr>
        </p:nvSpPr>
        <p:spPr>
          <a:xfrm>
            <a:off x="1137034" y="609597"/>
            <a:ext cx="9392421" cy="1330841"/>
          </a:xfrm>
        </p:spPr>
        <p:txBody>
          <a:bodyPr>
            <a:normAutofit/>
          </a:bodyPr>
          <a:lstStyle/>
          <a:p>
            <a:r>
              <a:rPr lang="en-US" sz="4000" dirty="0"/>
              <a:t>Wine Ring App</a:t>
            </a:r>
            <a:endParaRPr lang="de-DE" sz="4000" dirty="0"/>
          </a:p>
        </p:txBody>
      </p:sp>
      <p:sp>
        <p:nvSpPr>
          <p:cNvPr id="3" name="Content Placeholder 2">
            <a:extLst>
              <a:ext uri="{FF2B5EF4-FFF2-40B4-BE49-F238E27FC236}">
                <a16:creationId xmlns:a16="http://schemas.microsoft.com/office/drawing/2014/main" id="{7F5A66D9-770A-4C97-9BB7-3783CB20BD43}"/>
              </a:ext>
            </a:extLst>
          </p:cNvPr>
          <p:cNvSpPr>
            <a:spLocks noGrp="1"/>
          </p:cNvSpPr>
          <p:nvPr>
            <p:ph idx="1"/>
          </p:nvPr>
        </p:nvSpPr>
        <p:spPr>
          <a:xfrm>
            <a:off x="1137034" y="2198362"/>
            <a:ext cx="4958966" cy="3917773"/>
          </a:xfrm>
        </p:spPr>
        <p:txBody>
          <a:bodyPr>
            <a:normAutofit/>
          </a:bodyPr>
          <a:lstStyle/>
          <a:p>
            <a:r>
              <a:rPr lang="en-US" sz="2000" dirty="0"/>
              <a:t>It builds your preference profile when you take pictures of the wines you have tasted and rate them “love, like, so-so, dislike”.</a:t>
            </a:r>
          </a:p>
          <a:p>
            <a:endParaRPr lang="en-US" sz="2000" dirty="0"/>
          </a:p>
          <a:p>
            <a:r>
              <a:rPr lang="en-US" sz="2000" dirty="0"/>
              <a:t>Users don’t have to enter too much information; they just scan the wine at the supermarket and the app will tell them if they’ll like it based on their past preference</a:t>
            </a:r>
          </a:p>
          <a:p>
            <a:endParaRPr lang="en-US" sz="2000" dirty="0"/>
          </a:p>
          <a:p>
            <a:r>
              <a:rPr lang="en-US" sz="2000" dirty="0"/>
              <a:t>It allows users keep a journal of all the wines they have tasted and their ratings</a:t>
            </a:r>
          </a:p>
          <a:p>
            <a:endParaRPr lang="en-US" sz="2000" dirty="0"/>
          </a:p>
          <a:p>
            <a:endParaRPr lang="de-DE" sz="2000" dirty="0"/>
          </a:p>
        </p:txBody>
      </p:sp>
      <p:pic>
        <p:nvPicPr>
          <p:cNvPr id="1026" name="Picture 2" descr="Wine Ring – Apps no Google Play">
            <a:extLst>
              <a:ext uri="{FF2B5EF4-FFF2-40B4-BE49-F238E27FC236}">
                <a16:creationId xmlns:a16="http://schemas.microsoft.com/office/drawing/2014/main" id="{A2C93F87-D1F0-4BC2-B23C-5CB8B4EA9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891851"/>
            <a:ext cx="4788505" cy="2342041"/>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052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49EF853E-9664-44B2-B725-14286EDB1C98}"/>
              </a:ext>
            </a:extLst>
          </p:cNvPr>
          <p:cNvSpPr>
            <a:spLocks noGrp="1"/>
          </p:cNvSpPr>
          <p:nvPr>
            <p:ph type="title"/>
          </p:nvPr>
        </p:nvSpPr>
        <p:spPr>
          <a:xfrm>
            <a:off x="804998" y="798445"/>
            <a:ext cx="4803636" cy="1311664"/>
          </a:xfrm>
        </p:spPr>
        <p:txBody>
          <a:bodyPr>
            <a:normAutofit/>
          </a:bodyPr>
          <a:lstStyle/>
          <a:p>
            <a:r>
              <a:rPr lang="en-US">
                <a:solidFill>
                  <a:srgbClr val="000000"/>
                </a:solidFill>
              </a:rPr>
              <a:t>Strength and Weakness</a:t>
            </a:r>
            <a:endParaRPr lang="de-DE">
              <a:solidFill>
                <a:srgbClr val="000000"/>
              </a:solidFill>
            </a:endParaRPr>
          </a:p>
        </p:txBody>
      </p:sp>
      <p:sp>
        <p:nvSpPr>
          <p:cNvPr id="3" name="Content Placeholder 2">
            <a:extLst>
              <a:ext uri="{FF2B5EF4-FFF2-40B4-BE49-F238E27FC236}">
                <a16:creationId xmlns:a16="http://schemas.microsoft.com/office/drawing/2014/main" id="{A524DCB7-0119-4468-A7F4-6F720B01E1DB}"/>
              </a:ext>
            </a:extLst>
          </p:cNvPr>
          <p:cNvSpPr>
            <a:spLocks noGrp="1"/>
          </p:cNvSpPr>
          <p:nvPr>
            <p:ph idx="1"/>
          </p:nvPr>
        </p:nvSpPr>
        <p:spPr>
          <a:xfrm>
            <a:off x="804672" y="2272143"/>
            <a:ext cx="4706803" cy="3788830"/>
          </a:xfrm>
        </p:spPr>
        <p:txBody>
          <a:bodyPr anchor="ctr">
            <a:normAutofit lnSpcReduction="10000"/>
          </a:bodyPr>
          <a:lstStyle/>
          <a:p>
            <a:pPr marL="0" indent="0">
              <a:buNone/>
            </a:pPr>
            <a:r>
              <a:rPr lang="en-US" sz="2000" dirty="0">
                <a:solidFill>
                  <a:srgbClr val="000000"/>
                </a:solidFill>
              </a:rPr>
              <a:t>Strengths</a:t>
            </a:r>
          </a:p>
          <a:p>
            <a:r>
              <a:rPr lang="en-US" sz="2000" dirty="0">
                <a:solidFill>
                  <a:srgbClr val="000000"/>
                </a:solidFill>
              </a:rPr>
              <a:t>It is tailored to satisfy individual preferences</a:t>
            </a:r>
          </a:p>
          <a:p>
            <a:r>
              <a:rPr lang="en-US" sz="2000" dirty="0">
                <a:solidFill>
                  <a:srgbClr val="000000"/>
                </a:solidFill>
              </a:rPr>
              <a:t>The app is easy to use</a:t>
            </a:r>
          </a:p>
          <a:p>
            <a:pPr marL="0" indent="0">
              <a:buNone/>
            </a:pPr>
            <a:endParaRPr lang="en-US" sz="2000" dirty="0">
              <a:solidFill>
                <a:srgbClr val="000000"/>
              </a:solidFill>
            </a:endParaRPr>
          </a:p>
          <a:p>
            <a:pPr marL="0" indent="0">
              <a:buNone/>
            </a:pPr>
            <a:r>
              <a:rPr lang="en-US" sz="2000" dirty="0">
                <a:solidFill>
                  <a:srgbClr val="000000"/>
                </a:solidFill>
              </a:rPr>
              <a:t>Weakness</a:t>
            </a:r>
          </a:p>
          <a:p>
            <a:r>
              <a:rPr lang="de-DE" sz="2000" dirty="0">
                <a:solidFill>
                  <a:srgbClr val="000000"/>
                </a:solidFill>
              </a:rPr>
              <a:t>Limited catalogue of wines hence it doesn‘t identify many wines scanned by users</a:t>
            </a:r>
          </a:p>
          <a:p>
            <a:r>
              <a:rPr lang="de-DE" sz="2000" dirty="0">
                <a:solidFill>
                  <a:srgbClr val="000000"/>
                </a:solidFill>
              </a:rPr>
              <a:t>Users need to enter and rate a lot of wines before the app can identify their preference</a:t>
            </a:r>
          </a:p>
        </p:txBody>
      </p:sp>
      <p:pic>
        <p:nvPicPr>
          <p:cNvPr id="2050" name="Picture 2" descr="Wine Ring – Apps no Google Play">
            <a:extLst>
              <a:ext uri="{FF2B5EF4-FFF2-40B4-BE49-F238E27FC236}">
                <a16:creationId xmlns:a16="http://schemas.microsoft.com/office/drawing/2014/main" id="{0FFAA6B0-424E-4621-8615-64ACB7388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546" y="2887504"/>
            <a:ext cx="4706803" cy="230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759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Breitbild</PresentationFormat>
  <Paragraphs>104</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 Theme</vt:lpstr>
      <vt:lpstr>Competitive Analysis</vt:lpstr>
      <vt:lpstr>Delectable App</vt:lpstr>
      <vt:lpstr>Strength and Weakness</vt:lpstr>
      <vt:lpstr>Vivino App</vt:lpstr>
      <vt:lpstr>Strength and Weakness</vt:lpstr>
      <vt:lpstr>Wine Searcher</vt:lpstr>
      <vt:lpstr>Strength and Weakness</vt:lpstr>
      <vt:lpstr>Wine Ring App</vt:lpstr>
      <vt:lpstr>Strength and Weakness</vt:lpstr>
      <vt:lpstr>Wine Scanner &amp; Expert Reviews</vt:lpstr>
      <vt:lpstr>Strength and Weakness</vt:lpstr>
      <vt:lpstr>Thirst - Wein, Bier, Spirituosen</vt:lpstr>
      <vt:lpstr>Strength and Weakness</vt:lpstr>
      <vt:lpstr>Wine - List, Ratings &amp; Cellar</vt:lpstr>
      <vt:lpstr>Wine - List, Ratings &amp; Cellar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Analysis</dc:title>
  <dc:creator>iTTaste</dc:creator>
  <cp:lastModifiedBy>Matthias Heppner</cp:lastModifiedBy>
  <cp:revision>26</cp:revision>
  <dcterms:created xsi:type="dcterms:W3CDTF">2021-05-13T16:10:57Z</dcterms:created>
  <dcterms:modified xsi:type="dcterms:W3CDTF">2021-05-16T15:45:52Z</dcterms:modified>
</cp:coreProperties>
</file>