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tableStyles+xml" PartName="/ppt/tableStyles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</p:sldIdLst>
  <p:sldSz cy="6858000" cx="12192000"/>
  <p:notesSz cx="6858000" cy="9144000"/>
  <p:defaultTextStyle>
    <a:defPPr lvl="0">
      <a:defRPr lang="tr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6E25E649-3F16-4E02-A733-19D2CDBF48F0}" styleName="Orta Stil 3 - Vurgu 1">
    <a:wholeTbl>
      <a:tcTxStyle>
        <a:fontRef idx="minor">
          <a:scrgbClr b="0" g="0" r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cmpd="sng" w="25400">
              <a:solidFill>
                <a:schemeClr val="dk1"/>
              </a:solidFill>
            </a:ln>
          </a:top>
          <a:bottom>
            <a:ln cmpd="sng" w="25400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b="0" g="0" r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b="0" g="0" r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cmpd="dbl" w="50800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b="0" g="0" r="0"/>
        </a:fontRef>
        <a:schemeClr val="dk1"/>
      </a:tcTxStyle>
      <a:tcStyle>
        <a:tcBdr/>
      </a:tcStyle>
    </a:seCell>
    <a:swCell>
      <a:tcTxStyle b="on">
        <a:fontRef idx="minor">
          <a:scrgbClr b="0" g="0" r="0"/>
        </a:fontRef>
        <a:schemeClr val="dk1"/>
      </a:tcTxStyle>
      <a:tcStyle>
        <a:tcBdr/>
      </a:tcStyle>
    </a:swCell>
    <a:firstRow>
      <a:tcTxStyle b="on">
        <a:fontRef idx="minor">
          <a:scrgbClr b="0" g="0" r="0"/>
        </a:fontRef>
        <a:schemeClr val="lt1"/>
      </a:tcTxStyle>
      <a:tcStyle>
        <a:tcBdr>
          <a:bottom>
            <a:ln cmpd="sng" w="25400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tableStyles" Target="tableStyles1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293E13-55E4-B4F0-CD43-D78B2EF14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tr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FC39F78-218E-7C87-97B9-9E8F041A0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tr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F6A502D-048A-B314-E2CA-17C1D5659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0EA1-253A-A94D-9ED7-BA35DA6EEA09}" type="datetimeFigureOut">
              <a:rPr lang="tr-US" smtClean="0"/>
              <a:t>4/9/24</a:t>
            </a:fld>
            <a:endParaRPr lang="tr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6566451-814E-2AE0-6CEF-63137281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E72C76B-A247-7862-16D5-7D04F901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2313-D1D7-6F44-ABD8-9B5417225A0D}" type="slidenum">
              <a:rPr lang="tr-US" smtClean="0"/>
              <a:t>‹#›</a:t>
            </a:fld>
            <a:endParaRPr lang="tr-US"/>
          </a:p>
        </p:txBody>
      </p:sp>
    </p:spTree>
    <p:extLst>
      <p:ext uri="{BB962C8B-B14F-4D97-AF65-F5344CB8AC3E}">
        <p14:creationId xmlns:p14="http://schemas.microsoft.com/office/powerpoint/2010/main" val="351181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DBF069-D470-E59A-BED1-161C12545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tr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A120B19-9132-FD1A-8EDA-ED1194DC9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tr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53E6463-F235-3A9A-D9CD-4E53D986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0EA1-253A-A94D-9ED7-BA35DA6EEA09}" type="datetimeFigureOut">
              <a:rPr lang="tr-US" smtClean="0"/>
              <a:t>4/9/24</a:t>
            </a:fld>
            <a:endParaRPr lang="tr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FBD6AA4-0AE0-C712-FDA1-7A068539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259AEC8-B1A7-E89C-5ACF-0AA786EA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2313-D1D7-6F44-ABD8-9B5417225A0D}" type="slidenum">
              <a:rPr lang="tr-US" smtClean="0"/>
              <a:t>‹#›</a:t>
            </a:fld>
            <a:endParaRPr lang="tr-US"/>
          </a:p>
        </p:txBody>
      </p:sp>
    </p:spTree>
    <p:extLst>
      <p:ext uri="{BB962C8B-B14F-4D97-AF65-F5344CB8AC3E}">
        <p14:creationId xmlns:p14="http://schemas.microsoft.com/office/powerpoint/2010/main" val="338342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F3FFE1E-E033-7089-8F1A-2C05E879D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tr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35B78ED-0225-4F54-3E5E-F36D9CD39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tr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4C6AFD5-7E18-CED4-3029-16E0570B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0EA1-253A-A94D-9ED7-BA35DA6EEA09}" type="datetimeFigureOut">
              <a:rPr lang="tr-US" smtClean="0"/>
              <a:t>4/9/24</a:t>
            </a:fld>
            <a:endParaRPr lang="tr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8338447-B435-6742-E391-E5C5FF973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1395B8-C450-867C-28E2-9DC7DFDE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2313-D1D7-6F44-ABD8-9B5417225A0D}" type="slidenum">
              <a:rPr lang="tr-US" smtClean="0"/>
              <a:t>‹#›</a:t>
            </a:fld>
            <a:endParaRPr lang="tr-US"/>
          </a:p>
        </p:txBody>
      </p:sp>
    </p:spTree>
    <p:extLst>
      <p:ext uri="{BB962C8B-B14F-4D97-AF65-F5344CB8AC3E}">
        <p14:creationId xmlns:p14="http://schemas.microsoft.com/office/powerpoint/2010/main" val="414613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10FF4A-F6EC-0752-6BE0-246151FD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tr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D86551-105D-B3A2-E35B-09D6E3897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tr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2BDC15B-2174-927D-4CF7-310CD96B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0EA1-253A-A94D-9ED7-BA35DA6EEA09}" type="datetimeFigureOut">
              <a:rPr lang="tr-US" smtClean="0"/>
              <a:t>4/9/24</a:t>
            </a:fld>
            <a:endParaRPr lang="tr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91143F5-5A01-CE32-1B3C-C1C8E2F10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ABC59ED-00C4-BDFA-07F3-BBEA864B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2313-D1D7-6F44-ABD8-9B5417225A0D}" type="slidenum">
              <a:rPr lang="tr-US" smtClean="0"/>
              <a:t>‹#›</a:t>
            </a:fld>
            <a:endParaRPr lang="tr-US"/>
          </a:p>
        </p:txBody>
      </p:sp>
    </p:spTree>
    <p:extLst>
      <p:ext uri="{BB962C8B-B14F-4D97-AF65-F5344CB8AC3E}">
        <p14:creationId xmlns:p14="http://schemas.microsoft.com/office/powerpoint/2010/main" val="212099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0D2622-0D18-A3A1-2EF2-747114465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tr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E460600-134B-4909-887F-07BC70393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57AFC24-BDCE-271A-7A73-619691DE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0EA1-253A-A94D-9ED7-BA35DA6EEA09}" type="datetimeFigureOut">
              <a:rPr lang="tr-US" smtClean="0"/>
              <a:t>4/9/24</a:t>
            </a:fld>
            <a:endParaRPr lang="tr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42668E1-9C2A-F90E-89FB-8B810806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31BCA45-B8BB-5FFE-0589-D45CFFB9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2313-D1D7-6F44-ABD8-9B5417225A0D}" type="slidenum">
              <a:rPr lang="tr-US" smtClean="0"/>
              <a:t>‹#›</a:t>
            </a:fld>
            <a:endParaRPr lang="tr-US"/>
          </a:p>
        </p:txBody>
      </p:sp>
    </p:spTree>
    <p:extLst>
      <p:ext uri="{BB962C8B-B14F-4D97-AF65-F5344CB8AC3E}">
        <p14:creationId xmlns:p14="http://schemas.microsoft.com/office/powerpoint/2010/main" val="236245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4B0B29-1881-D064-AB18-82566B4E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tr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33A1DAC-4AA6-332E-D9AE-D06E55396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tr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2AF87B6-EB14-4B6B-9A05-86C006F03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tr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F05A984-600A-DD82-6AC1-8053F4A7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0EA1-253A-A94D-9ED7-BA35DA6EEA09}" type="datetimeFigureOut">
              <a:rPr lang="tr-US" smtClean="0"/>
              <a:t>4/9/24</a:t>
            </a:fld>
            <a:endParaRPr lang="tr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C5DC18B-EC2E-35AA-DA02-6FE48464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21573ED-32EA-A0C7-951D-A851F0B78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2313-D1D7-6F44-ABD8-9B5417225A0D}" type="slidenum">
              <a:rPr lang="tr-US" smtClean="0"/>
              <a:t>‹#›</a:t>
            </a:fld>
            <a:endParaRPr lang="tr-US"/>
          </a:p>
        </p:txBody>
      </p:sp>
    </p:spTree>
    <p:extLst>
      <p:ext uri="{BB962C8B-B14F-4D97-AF65-F5344CB8AC3E}">
        <p14:creationId xmlns:p14="http://schemas.microsoft.com/office/powerpoint/2010/main" val="393863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29C13F-1FDD-D7C3-EE80-8FF45F9B0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tr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E9071AC-0D90-C686-2910-E03EFAC01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913EF74-B9BD-B3F4-62EC-B94539B5C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tr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25B6634-8439-8C8B-5423-5DA188FFE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27C0692-C9F1-4B6B-7704-5E23C9A65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tr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D4135E5-1712-F5A3-AEE8-FFC72A31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0EA1-253A-A94D-9ED7-BA35DA6EEA09}" type="datetimeFigureOut">
              <a:rPr lang="tr-US" smtClean="0"/>
              <a:t>4/9/24</a:t>
            </a:fld>
            <a:endParaRPr lang="tr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EEFE98C3-AAE3-6435-FC06-3D2D64920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4C71891-8996-AC2B-D8D8-B9CA48E7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2313-D1D7-6F44-ABD8-9B5417225A0D}" type="slidenum">
              <a:rPr lang="tr-US" smtClean="0"/>
              <a:t>‹#›</a:t>
            </a:fld>
            <a:endParaRPr lang="tr-US"/>
          </a:p>
        </p:txBody>
      </p:sp>
    </p:spTree>
    <p:extLst>
      <p:ext uri="{BB962C8B-B14F-4D97-AF65-F5344CB8AC3E}">
        <p14:creationId xmlns:p14="http://schemas.microsoft.com/office/powerpoint/2010/main" val="303057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7676C1-B015-4C44-5AF9-C5FC66CE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tr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6466AA7-9797-7FC0-0DBF-3DC65CC6B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0EA1-253A-A94D-9ED7-BA35DA6EEA09}" type="datetimeFigureOut">
              <a:rPr lang="tr-US" smtClean="0"/>
              <a:t>4/9/24</a:t>
            </a:fld>
            <a:endParaRPr lang="tr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0E8068B-5E78-6041-8918-47D4F500D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0112FDF-2503-8A79-BAF2-CC76A25C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2313-D1D7-6F44-ABD8-9B5417225A0D}" type="slidenum">
              <a:rPr lang="tr-US" smtClean="0"/>
              <a:t>‹#›</a:t>
            </a:fld>
            <a:endParaRPr lang="tr-US"/>
          </a:p>
        </p:txBody>
      </p:sp>
    </p:spTree>
    <p:extLst>
      <p:ext uri="{BB962C8B-B14F-4D97-AF65-F5344CB8AC3E}">
        <p14:creationId xmlns:p14="http://schemas.microsoft.com/office/powerpoint/2010/main" val="538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3916480-AB05-CC30-5DDE-31CF5755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0EA1-253A-A94D-9ED7-BA35DA6EEA09}" type="datetimeFigureOut">
              <a:rPr lang="tr-US" smtClean="0"/>
              <a:t>4/9/24</a:t>
            </a:fld>
            <a:endParaRPr lang="tr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27F190B-67E9-D54B-4AF1-9F24CBBC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381B27D-BCA2-0390-432F-A42410EF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2313-D1D7-6F44-ABD8-9B5417225A0D}" type="slidenum">
              <a:rPr lang="tr-US" smtClean="0"/>
              <a:t>‹#›</a:t>
            </a:fld>
            <a:endParaRPr lang="tr-US"/>
          </a:p>
        </p:txBody>
      </p:sp>
    </p:spTree>
    <p:extLst>
      <p:ext uri="{BB962C8B-B14F-4D97-AF65-F5344CB8AC3E}">
        <p14:creationId xmlns:p14="http://schemas.microsoft.com/office/powerpoint/2010/main" val="134776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400249-3AE8-D646-D692-420AEC63B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tr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1EFEB2A-E03C-B627-6920-26E889F01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tr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D8818C5-0DFC-3227-3F39-423610DC0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08783F0-98C1-0214-9B35-F82C9C0C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0EA1-253A-A94D-9ED7-BA35DA6EEA09}" type="datetimeFigureOut">
              <a:rPr lang="tr-US" smtClean="0"/>
              <a:t>4/9/24</a:t>
            </a:fld>
            <a:endParaRPr lang="tr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62E5B20-247D-8EEC-E80F-72943DDB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A6C5EC6-AB9E-0A6B-3679-92E57B91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2313-D1D7-6F44-ABD8-9B5417225A0D}" type="slidenum">
              <a:rPr lang="tr-US" smtClean="0"/>
              <a:t>‹#›</a:t>
            </a:fld>
            <a:endParaRPr lang="tr-US"/>
          </a:p>
        </p:txBody>
      </p:sp>
    </p:spTree>
    <p:extLst>
      <p:ext uri="{BB962C8B-B14F-4D97-AF65-F5344CB8AC3E}">
        <p14:creationId xmlns:p14="http://schemas.microsoft.com/office/powerpoint/2010/main" val="89261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499B15-4576-D086-AA8D-811907B82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tr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FF785A2-EF8E-DEA6-023A-75944B8F0B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801BE91-ED53-9ED0-9D3B-9BABEF736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A1B9BC6-9308-9A1F-7A0C-0232AB61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0EA1-253A-A94D-9ED7-BA35DA6EEA09}" type="datetimeFigureOut">
              <a:rPr lang="tr-US" smtClean="0"/>
              <a:t>4/9/24</a:t>
            </a:fld>
            <a:endParaRPr lang="tr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427BC5D-55E7-E3DF-0614-FB7A1FD4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FF1EAB9-E364-6C24-A060-CF32544DE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2313-D1D7-6F44-ABD8-9B5417225A0D}" type="slidenum">
              <a:rPr lang="tr-US" smtClean="0"/>
              <a:t>‹#›</a:t>
            </a:fld>
            <a:endParaRPr lang="tr-US"/>
          </a:p>
        </p:txBody>
      </p:sp>
    </p:spTree>
    <p:extLst>
      <p:ext uri="{BB962C8B-B14F-4D97-AF65-F5344CB8AC3E}">
        <p14:creationId xmlns:p14="http://schemas.microsoft.com/office/powerpoint/2010/main" val="174240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E8BC783-E86A-6F51-E87D-176FD6AE8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tr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8BB895C-83E8-BBF2-04D3-53D16CAA7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tr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2D8544A-43D6-9A57-A0A0-F11D8C7AA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390EA1-253A-A94D-9ED7-BA35DA6EEA09}" type="datetimeFigureOut">
              <a:rPr lang="tr-US" smtClean="0"/>
              <a:t>4/9/24</a:t>
            </a:fld>
            <a:endParaRPr lang="tr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050410A-63E7-AEA6-1379-CA3EB4201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2FE5FA1-3964-B2EB-A05B-224CDEFC9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092313-D1D7-6F44-ABD8-9B5417225A0D}" type="slidenum">
              <a:rPr lang="tr-US" smtClean="0"/>
              <a:t>‹#›</a:t>
            </a:fld>
            <a:endParaRPr lang="tr-US"/>
          </a:p>
        </p:txBody>
      </p:sp>
    </p:spTree>
    <p:extLst>
      <p:ext uri="{BB962C8B-B14F-4D97-AF65-F5344CB8AC3E}">
        <p14:creationId xmlns:p14="http://schemas.microsoft.com/office/powerpoint/2010/main" val="268279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F750D2-6B68-49D9-2F05-F9C00E25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7130"/>
            <a:ext cx="10515600" cy="1062697"/>
          </a:xfrm>
        </p:spPr>
        <p:txBody>
          <a:bodyPr>
            <a:normAutofit/>
          </a:bodyPr>
          <a:lstStyle/>
          <a:p>
            <a:r>
              <a:rPr lang="tr-US" sz="2400" dirty="0"/>
              <a:t>MULTI-CLASS CLASIFICATION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8C03C83-61B5-5C71-9C88-C41E0D8F65F9}"/>
              </a:ext>
            </a:extLst>
          </p:cNvPr>
          <p:cNvSpPr txBox="1"/>
          <p:nvPr/>
        </p:nvSpPr>
        <p:spPr>
          <a:xfrm>
            <a:off x="132722" y="712702"/>
            <a:ext cx="1202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US" sz="2000" b="1" u="sng" dirty="0"/>
              <a:t>Features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CC0DBC8-1EF0-F64D-734B-DA38C2527214}"/>
              </a:ext>
            </a:extLst>
          </p:cNvPr>
          <p:cNvSpPr txBox="1"/>
          <p:nvPr/>
        </p:nvSpPr>
        <p:spPr>
          <a:xfrm>
            <a:off x="10116499" y="753164"/>
            <a:ext cx="1202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US" sz="2000" b="1" u="sng" dirty="0"/>
              <a:t>Target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CD67DEC1-44EF-2FDC-4BDE-2E9CB7842409}"/>
              </a:ext>
            </a:extLst>
          </p:cNvPr>
          <p:cNvSpPr txBox="1"/>
          <p:nvPr/>
        </p:nvSpPr>
        <p:spPr>
          <a:xfrm>
            <a:off x="171962" y="1543929"/>
            <a:ext cx="2842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US" dirty="0"/>
              <a:t>  Districts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US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A17371AE-88F5-AA90-306F-4B01DE1178CE}"/>
              </a:ext>
            </a:extLst>
          </p:cNvPr>
          <p:cNvSpPr txBox="1"/>
          <p:nvPr/>
        </p:nvSpPr>
        <p:spPr>
          <a:xfrm>
            <a:off x="9621275" y="1319577"/>
            <a:ext cx="28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US" dirty="0"/>
              <a:t>Crowd size classes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8FC7BE60-0BAA-24DC-2FFF-E14A5EEB01A8}"/>
              </a:ext>
            </a:extLst>
          </p:cNvPr>
          <p:cNvSpPr txBox="1"/>
          <p:nvPr/>
        </p:nvSpPr>
        <p:spPr>
          <a:xfrm>
            <a:off x="2011911" y="1117873"/>
            <a:ext cx="37811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Mitte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Friedrichshain-Kreuzberg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Charlottenburg-Wilmersdorf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Neukolln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Tempelhof-</a:t>
            </a:r>
            <a:r>
              <a:rPr lang="de-DE" sz="1400" dirty="0" err="1"/>
              <a:t>Schoneberg</a:t>
            </a:r>
            <a:r>
              <a:rPr lang="de-DE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Pankow </a:t>
            </a:r>
          </a:p>
          <a:p>
            <a:r>
              <a:rPr lang="tr-TR" sz="1400" dirty="0"/>
              <a:t> </a:t>
            </a:r>
            <a:endParaRPr lang="tr-US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3BE549E0-A5A3-97B4-0DC3-13E123ABC573}"/>
              </a:ext>
            </a:extLst>
          </p:cNvPr>
          <p:cNvSpPr txBox="1"/>
          <p:nvPr/>
        </p:nvSpPr>
        <p:spPr>
          <a:xfrm>
            <a:off x="4651512" y="1112812"/>
            <a:ext cx="37811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Treptow-</a:t>
            </a:r>
            <a:r>
              <a:rPr lang="de-DE" sz="1400" dirty="0" err="1"/>
              <a:t>Kopenick</a:t>
            </a:r>
            <a:r>
              <a:rPr lang="de-DE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Steglitz-Zehlendorf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Spandau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Lichtenberg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Reinickendorf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Marzahn-Hellersdorf </a:t>
            </a:r>
            <a:endParaRPr lang="de-DE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BDB36B8C-45C1-71C7-74ED-98D5F6D8D6BA}"/>
              </a:ext>
            </a:extLst>
          </p:cNvPr>
          <p:cNvSpPr/>
          <p:nvPr/>
        </p:nvSpPr>
        <p:spPr>
          <a:xfrm>
            <a:off x="2011911" y="1112812"/>
            <a:ext cx="4698378" cy="13569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US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249B6DA0-4105-B028-09BC-F9BEEEB25CF2}"/>
              </a:ext>
            </a:extLst>
          </p:cNvPr>
          <p:cNvSpPr/>
          <p:nvPr/>
        </p:nvSpPr>
        <p:spPr>
          <a:xfrm>
            <a:off x="2015636" y="2652923"/>
            <a:ext cx="4694643" cy="14866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US"/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5F6FB0CA-FF10-5B32-025F-0E73DC8B1EC0}"/>
              </a:ext>
            </a:extLst>
          </p:cNvPr>
          <p:cNvCxnSpPr>
            <a:cxnSpLocks/>
          </p:cNvCxnSpPr>
          <p:nvPr/>
        </p:nvCxnSpPr>
        <p:spPr>
          <a:xfrm>
            <a:off x="1090358" y="3052601"/>
            <a:ext cx="8741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BCE570EF-EA62-7055-A98D-7B878F53D963}"/>
              </a:ext>
            </a:extLst>
          </p:cNvPr>
          <p:cNvCxnSpPr>
            <a:cxnSpLocks/>
          </p:cNvCxnSpPr>
          <p:nvPr/>
        </p:nvCxnSpPr>
        <p:spPr>
          <a:xfrm>
            <a:off x="1340295" y="1768193"/>
            <a:ext cx="5059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5702DF1E-71E2-C4A4-3E5F-D51E20BEB929}"/>
              </a:ext>
            </a:extLst>
          </p:cNvPr>
          <p:cNvCxnSpPr>
            <a:cxnSpLocks/>
          </p:cNvCxnSpPr>
          <p:nvPr/>
        </p:nvCxnSpPr>
        <p:spPr>
          <a:xfrm>
            <a:off x="7036420" y="1042417"/>
            <a:ext cx="0" cy="45836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4FD0F098-62F0-CA8E-A8B0-BDC777AE8D48}"/>
              </a:ext>
            </a:extLst>
          </p:cNvPr>
          <p:cNvSpPr txBox="1"/>
          <p:nvPr/>
        </p:nvSpPr>
        <p:spPr>
          <a:xfrm>
            <a:off x="259961" y="2598393"/>
            <a:ext cx="874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US" dirty="0"/>
              <a:t> 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US" dirty="0"/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4BC2FF61-B1AB-3C12-141D-318EFDFADBE9}"/>
              </a:ext>
            </a:extLst>
          </p:cNvPr>
          <p:cNvSpPr txBox="1"/>
          <p:nvPr/>
        </p:nvSpPr>
        <p:spPr>
          <a:xfrm>
            <a:off x="3014554" y="719252"/>
            <a:ext cx="3109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US" dirty="0"/>
              <a:t>  </a:t>
            </a:r>
            <a:r>
              <a:rPr lang="tr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OneHot 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US" dirty="0"/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D14AC7A0-7ABB-E6CD-D01C-CDBA3449E315}"/>
              </a:ext>
            </a:extLst>
          </p:cNvPr>
          <p:cNvSpPr txBox="1"/>
          <p:nvPr/>
        </p:nvSpPr>
        <p:spPr>
          <a:xfrm>
            <a:off x="2011911" y="2694270"/>
            <a:ext cx="46946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Climate, International, Coronavirus, Labor Rights, Housing, Transport, Against Racism, Animal rights, Finance, Agriculture, Women's Rights, Education, Migration, Prison/Police , Energy, LGBTQ+, Labor Rights, Culture, Cannabis, Nuclear, Disability, Violent, BLM, Peace, Drug Use, Against Environment, Rights, Other</a:t>
            </a:r>
          </a:p>
          <a:p>
            <a:r>
              <a:rPr lang="tr-TR" sz="1400" dirty="0"/>
              <a:t> </a:t>
            </a:r>
            <a:endParaRPr lang="tr-US" dirty="0"/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578768BD-CB22-4753-2BEF-250EC2A330F0}"/>
              </a:ext>
            </a:extLst>
          </p:cNvPr>
          <p:cNvSpPr txBox="1"/>
          <p:nvPr/>
        </p:nvSpPr>
        <p:spPr>
          <a:xfrm>
            <a:off x="298602" y="4330580"/>
            <a:ext cx="874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US" dirty="0"/>
              <a:t> 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US" dirty="0"/>
          </a:p>
        </p:txBody>
      </p:sp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id="{FC5D0F92-47AB-7E5C-11BB-B7FF983CF1A0}"/>
              </a:ext>
            </a:extLst>
          </p:cNvPr>
          <p:cNvCxnSpPr>
            <a:cxnSpLocks/>
          </p:cNvCxnSpPr>
          <p:nvPr/>
        </p:nvCxnSpPr>
        <p:spPr>
          <a:xfrm>
            <a:off x="1090358" y="4524466"/>
            <a:ext cx="8741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Dikdörtgen 24">
            <a:extLst>
              <a:ext uri="{FF2B5EF4-FFF2-40B4-BE49-F238E27FC236}">
                <a16:creationId xmlns:a16="http://schemas.microsoft.com/office/drawing/2014/main" id="{EFEA4654-2F83-A111-1772-0D27DECC5C1D}"/>
              </a:ext>
            </a:extLst>
          </p:cNvPr>
          <p:cNvSpPr/>
          <p:nvPr/>
        </p:nvSpPr>
        <p:spPr>
          <a:xfrm>
            <a:off x="2008176" y="4330580"/>
            <a:ext cx="4698378" cy="4131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US"/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E8BCE45B-2F26-716F-F5CC-A9124CFE7DDD}"/>
              </a:ext>
            </a:extLst>
          </p:cNvPr>
          <p:cNvSpPr txBox="1"/>
          <p:nvPr/>
        </p:nvSpPr>
        <p:spPr>
          <a:xfrm>
            <a:off x="2041698" y="4365349"/>
            <a:ext cx="430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Month_Day</a:t>
            </a:r>
            <a:r>
              <a:rPr lang="en-US" sz="1400" dirty="0"/>
              <a:t> : Cyclical Representation. (2pi)</a:t>
            </a:r>
            <a:r>
              <a:rPr lang="tr-TR" sz="1400" dirty="0"/>
              <a:t> </a:t>
            </a:r>
            <a:endParaRPr lang="tr-US" dirty="0"/>
          </a:p>
        </p:txBody>
      </p: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CCB48D4D-2AA1-9499-C690-0E4BC177B0C5}"/>
              </a:ext>
            </a:extLst>
          </p:cNvPr>
          <p:cNvCxnSpPr>
            <a:cxnSpLocks/>
          </p:cNvCxnSpPr>
          <p:nvPr/>
        </p:nvCxnSpPr>
        <p:spPr>
          <a:xfrm>
            <a:off x="9296400" y="1078433"/>
            <a:ext cx="0" cy="45836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D3681A72-7A78-594C-B942-42664A89AEB8}"/>
              </a:ext>
            </a:extLst>
          </p:cNvPr>
          <p:cNvSpPr txBox="1"/>
          <p:nvPr/>
        </p:nvSpPr>
        <p:spPr>
          <a:xfrm>
            <a:off x="7520327" y="742356"/>
            <a:ext cx="1202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US" sz="2000" b="1" u="sng" dirty="0"/>
              <a:t>Models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3755E250-2CC9-2066-ABA1-5D91AB1F6FD0}"/>
              </a:ext>
            </a:extLst>
          </p:cNvPr>
          <p:cNvSpPr txBox="1"/>
          <p:nvPr/>
        </p:nvSpPr>
        <p:spPr>
          <a:xfrm>
            <a:off x="7692760" y="1606610"/>
            <a:ext cx="73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US" dirty="0"/>
              <a:t>kNN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CA142E2E-2AF9-2E80-3CB9-62FC0699F3A7}"/>
              </a:ext>
            </a:extLst>
          </p:cNvPr>
          <p:cNvSpPr txBox="1"/>
          <p:nvPr/>
        </p:nvSpPr>
        <p:spPr>
          <a:xfrm>
            <a:off x="7362552" y="2588396"/>
            <a:ext cx="28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US" dirty="0"/>
              <a:t>Decision Tree</a:t>
            </a:r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84D63B5F-F07A-0A51-E41C-AEF4E2C1D563}"/>
              </a:ext>
            </a:extLst>
          </p:cNvPr>
          <p:cNvSpPr txBox="1"/>
          <p:nvPr/>
        </p:nvSpPr>
        <p:spPr>
          <a:xfrm>
            <a:off x="7234886" y="3506087"/>
            <a:ext cx="297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US" dirty="0"/>
              <a:t>Random Forest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6ED0508D-B307-8FB8-8BCB-E4DA05624D31}"/>
              </a:ext>
            </a:extLst>
          </p:cNvPr>
          <p:cNvSpPr txBox="1"/>
          <p:nvPr/>
        </p:nvSpPr>
        <p:spPr>
          <a:xfrm>
            <a:off x="7224985" y="4505216"/>
            <a:ext cx="28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US" dirty="0"/>
              <a:t>Linear Regression</a:t>
            </a:r>
          </a:p>
        </p:txBody>
      </p:sp>
      <p:sp>
        <p:nvSpPr>
          <p:cNvPr id="35" name="Dikdörtgen 34">
            <a:extLst>
              <a:ext uri="{FF2B5EF4-FFF2-40B4-BE49-F238E27FC236}">
                <a16:creationId xmlns:a16="http://schemas.microsoft.com/office/drawing/2014/main" id="{2D5E7369-C862-E129-3B47-BC41CC69517C}"/>
              </a:ext>
            </a:extLst>
          </p:cNvPr>
          <p:cNvSpPr/>
          <p:nvPr/>
        </p:nvSpPr>
        <p:spPr>
          <a:xfrm>
            <a:off x="7584352" y="1467113"/>
            <a:ext cx="935180" cy="6008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US"/>
          </a:p>
        </p:txBody>
      </p:sp>
      <p:sp>
        <p:nvSpPr>
          <p:cNvPr id="36" name="Dikdörtgen 35">
            <a:extLst>
              <a:ext uri="{FF2B5EF4-FFF2-40B4-BE49-F238E27FC236}">
                <a16:creationId xmlns:a16="http://schemas.microsoft.com/office/drawing/2014/main" id="{8F55BC7A-BD9C-15C7-B5F3-23091FEBB250}"/>
              </a:ext>
            </a:extLst>
          </p:cNvPr>
          <p:cNvSpPr/>
          <p:nvPr/>
        </p:nvSpPr>
        <p:spPr>
          <a:xfrm>
            <a:off x="7375967" y="2469740"/>
            <a:ext cx="1540801" cy="5799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US"/>
          </a:p>
        </p:txBody>
      </p:sp>
      <p:sp>
        <p:nvSpPr>
          <p:cNvPr id="37" name="Dikdörtgen 36">
            <a:extLst>
              <a:ext uri="{FF2B5EF4-FFF2-40B4-BE49-F238E27FC236}">
                <a16:creationId xmlns:a16="http://schemas.microsoft.com/office/drawing/2014/main" id="{FFF339E0-6BCF-3E63-8C39-12450987C9C3}"/>
              </a:ext>
            </a:extLst>
          </p:cNvPr>
          <p:cNvSpPr/>
          <p:nvPr/>
        </p:nvSpPr>
        <p:spPr>
          <a:xfrm>
            <a:off x="7279992" y="3400771"/>
            <a:ext cx="1670240" cy="5799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US"/>
          </a:p>
        </p:txBody>
      </p:sp>
      <p:sp>
        <p:nvSpPr>
          <p:cNvPr id="38" name="Dikdörtgen 37">
            <a:extLst>
              <a:ext uri="{FF2B5EF4-FFF2-40B4-BE49-F238E27FC236}">
                <a16:creationId xmlns:a16="http://schemas.microsoft.com/office/drawing/2014/main" id="{887AA2CB-7B19-954F-CF80-296D10247F4E}"/>
              </a:ext>
            </a:extLst>
          </p:cNvPr>
          <p:cNvSpPr/>
          <p:nvPr/>
        </p:nvSpPr>
        <p:spPr>
          <a:xfrm>
            <a:off x="7224985" y="4376979"/>
            <a:ext cx="1886310" cy="6131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US"/>
          </a:p>
        </p:txBody>
      </p:sp>
      <p:graphicFrame>
        <p:nvGraphicFramePr>
          <p:cNvPr id="39" name="Tablo 38">
            <a:extLst>
              <a:ext uri="{FF2B5EF4-FFF2-40B4-BE49-F238E27FC236}">
                <a16:creationId xmlns:a16="http://schemas.microsoft.com/office/drawing/2014/main" id="{06E82652-043B-B01E-6FFA-C0F97F677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573227"/>
              </p:ext>
            </p:extLst>
          </p:nvPr>
        </p:nvGraphicFramePr>
        <p:xfrm>
          <a:off x="9596729" y="1866780"/>
          <a:ext cx="2298955" cy="246380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140260">
                  <a:extLst>
                    <a:ext uri="{9D8B030D-6E8A-4147-A177-3AD203B41FA5}">
                      <a16:colId xmlns:a16="http://schemas.microsoft.com/office/drawing/2014/main" val="1641662415"/>
                    </a:ext>
                  </a:extLst>
                </a:gridCol>
                <a:gridCol w="1158695">
                  <a:extLst>
                    <a:ext uri="{9D8B030D-6E8A-4147-A177-3AD203B41FA5}">
                      <a16:colId xmlns:a16="http://schemas.microsoft.com/office/drawing/2014/main" val="138713919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u="sng" strike="noStrike" dirty="0" err="1">
                          <a:effectLst/>
                        </a:rPr>
                        <a:t>Classes</a:t>
                      </a:r>
                      <a:endParaRPr lang="tr-TR" sz="1400" b="1" i="0" u="sng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u="sng" strike="noStrike">
                          <a:effectLst/>
                        </a:rPr>
                        <a:t>Interval</a:t>
                      </a:r>
                      <a:endParaRPr lang="tr-TR" sz="1400" b="1" i="0" u="sng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74133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tr-US" sz="1200" u="none" strike="noStrike" dirty="0">
                          <a:effectLst/>
                        </a:rPr>
                        <a:t>1</a:t>
                      </a:r>
                      <a:endParaRPr lang="tr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US" sz="1200" u="none" strike="noStrike">
                          <a:effectLst/>
                        </a:rPr>
                        <a:t>0-50</a:t>
                      </a:r>
                      <a:endParaRPr lang="tr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60831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tr-US" sz="1200" u="none" strike="noStrike" dirty="0">
                          <a:effectLst/>
                        </a:rPr>
                        <a:t>2</a:t>
                      </a:r>
                      <a:endParaRPr lang="tr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US" sz="1200" u="none" strike="noStrike">
                          <a:effectLst/>
                        </a:rPr>
                        <a:t>50-100</a:t>
                      </a:r>
                      <a:endParaRPr lang="tr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16024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tr-US" sz="1200" u="none" strike="noStrike" dirty="0">
                          <a:effectLst/>
                        </a:rPr>
                        <a:t>3</a:t>
                      </a:r>
                      <a:endParaRPr lang="tr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US" sz="1200" u="none" strike="noStrike">
                          <a:effectLst/>
                        </a:rPr>
                        <a:t>100-250</a:t>
                      </a:r>
                      <a:endParaRPr lang="tr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17988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tr-US" sz="1200" u="none" strike="noStrike" dirty="0">
                          <a:effectLst/>
                        </a:rPr>
                        <a:t>4</a:t>
                      </a:r>
                      <a:endParaRPr lang="tr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US" sz="1200" u="none" strike="noStrike">
                          <a:effectLst/>
                        </a:rPr>
                        <a:t>250-500</a:t>
                      </a:r>
                      <a:endParaRPr lang="tr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81830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tr-US" sz="1200" u="none" strike="noStrike" dirty="0">
                          <a:effectLst/>
                        </a:rPr>
                        <a:t>5</a:t>
                      </a:r>
                      <a:endParaRPr lang="tr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US" sz="1200" u="none" strike="noStrike">
                          <a:effectLst/>
                        </a:rPr>
                        <a:t>500-1000</a:t>
                      </a:r>
                      <a:endParaRPr lang="tr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99020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tr-US" sz="1200" u="none" strike="noStrike" dirty="0">
                          <a:effectLst/>
                        </a:rPr>
                        <a:t>6</a:t>
                      </a:r>
                      <a:endParaRPr lang="tr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US" sz="1200" u="none" strike="noStrike" dirty="0">
                          <a:effectLst/>
                        </a:rPr>
                        <a:t>1000-2500</a:t>
                      </a:r>
                      <a:endParaRPr lang="tr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2564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tr-US" sz="1200" u="none" strike="noStrike">
                          <a:effectLst/>
                        </a:rPr>
                        <a:t>7</a:t>
                      </a:r>
                      <a:endParaRPr lang="tr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US" sz="1200" u="none" strike="noStrike" dirty="0">
                          <a:effectLst/>
                        </a:rPr>
                        <a:t>2,500-5,000</a:t>
                      </a:r>
                      <a:endParaRPr lang="tr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59996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tr-US" sz="1200" u="none" strike="noStrike">
                          <a:effectLst/>
                        </a:rPr>
                        <a:t>8</a:t>
                      </a:r>
                      <a:endParaRPr lang="tr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US" sz="1200" u="none" strike="noStrike" dirty="0">
                          <a:effectLst/>
                        </a:rPr>
                        <a:t>5,000-10,000</a:t>
                      </a:r>
                      <a:endParaRPr lang="tr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10395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tr-US" sz="1200" u="none" strike="noStrike">
                          <a:effectLst/>
                        </a:rPr>
                        <a:t>9</a:t>
                      </a:r>
                      <a:endParaRPr lang="tr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US" sz="1200" u="none" strike="noStrike" dirty="0">
                          <a:effectLst/>
                        </a:rPr>
                        <a:t>10,000-50,000</a:t>
                      </a:r>
                      <a:endParaRPr lang="tr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1589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tr-US" sz="1200" u="none" strike="noStrike">
                          <a:effectLst/>
                        </a:rPr>
                        <a:t>10</a:t>
                      </a:r>
                      <a:endParaRPr lang="tr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US" sz="1200" u="none" strike="noStrike" dirty="0">
                          <a:effectLst/>
                        </a:rPr>
                        <a:t>50,000-100,000</a:t>
                      </a:r>
                      <a:endParaRPr lang="tr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79912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tr-US" sz="1200" u="none" strike="noStrike">
                          <a:effectLst/>
                        </a:rPr>
                        <a:t>11</a:t>
                      </a:r>
                      <a:endParaRPr lang="tr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US" sz="1200" u="none" strike="noStrike" dirty="0">
                          <a:effectLst/>
                        </a:rPr>
                        <a:t>&gt;100,000</a:t>
                      </a:r>
                      <a:endParaRPr lang="tr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4052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44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