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78D369-6B0B-4D95-BA7C-703A284F7690}">
  <a:tblStyle styleId="{7778D369-6B0B-4D95-BA7C-703A284F76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0def849a8358b7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0def849a8358b7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bb30f1b5962c18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b30f1b5962c18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de3adf954e36dd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de3adf954e36dd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151322bbf63b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151322bbf63b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55413a0c89bd8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55413a0c89bd8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6a14511732582f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6a14511732582f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0def849a8358b7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0def849a8358b7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40def849a8358b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0def849a8358b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151322bbf63b7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151322bbf63b7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0def849a8358b7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0def849a8358b7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0def849a8358b7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0def849a8358b7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emodiff/berlin/tree/main/data%2Fjson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colab.research.google.com/drive/1AU56fPviJ4X2-WLx2e_iZoEja8S2M7vL" TargetMode="External"/><Relationship Id="rId4" Type="http://schemas.openxmlformats.org/officeDocument/2006/relationships/hyperlink" Target="https://docs.google.com/document/d/1R9ezp4YOWTB7N85i3CFqCH7Q-v66ctY09d4ncuwPiH4/edit?usp=drivesdk" TargetMode="External"/><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Find my Protest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GB"/>
              <a:t>Data Science Tasks </a:t>
            </a:r>
            <a:endParaRPr/>
          </a:p>
          <a:p>
            <a:pPr indent="0" lvl="0" marL="0" rtl="0" algn="ctr">
              <a:spcBef>
                <a:spcPts val="0"/>
              </a:spcBef>
              <a:spcAft>
                <a:spcPts val="0"/>
              </a:spcAft>
              <a:buNone/>
            </a:pPr>
            <a:r>
              <a:rPr lang="en-GB"/>
              <a:t>from </a:t>
            </a:r>
            <a:endParaRPr/>
          </a:p>
          <a:p>
            <a:pPr indent="0" lvl="0" marL="0" rtl="0" algn="ctr">
              <a:spcBef>
                <a:spcPts val="0"/>
              </a:spcBef>
              <a:spcAft>
                <a:spcPts val="0"/>
              </a:spcAft>
              <a:buNone/>
            </a:pPr>
            <a:r>
              <a:rPr lang="en-GB"/>
              <a:t>Irem and Paula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Encoding</a:t>
            </a:r>
            <a:endParaRPr/>
          </a:p>
        </p:txBody>
      </p:sp>
      <p:sp>
        <p:nvSpPr>
          <p:cNvPr id="122" name="Google Shape;122;p22"/>
          <p:cNvSpPr txBox="1"/>
          <p:nvPr>
            <p:ph idx="1" type="body"/>
          </p:nvPr>
        </p:nvSpPr>
        <p:spPr>
          <a:xfrm>
            <a:off x="311700" y="1152475"/>
            <a:ext cx="2820600" cy="19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RESEARCHED:</a:t>
            </a:r>
            <a:endParaRPr sz="1100"/>
          </a:p>
          <a:p>
            <a:pPr indent="0" lvl="0" marL="0" rtl="0" algn="l">
              <a:spcBef>
                <a:spcPts val="1200"/>
              </a:spcBef>
              <a:spcAft>
                <a:spcPts val="0"/>
              </a:spcAft>
              <a:buNone/>
            </a:pPr>
            <a:r>
              <a:rPr lang="en-GB" sz="1100"/>
              <a:t>Cyclical Encoding: Datetime64</a:t>
            </a:r>
            <a:endParaRPr sz="1100"/>
          </a:p>
          <a:p>
            <a:pPr indent="0" lvl="0" marL="0" rtl="0" algn="l">
              <a:spcBef>
                <a:spcPts val="1200"/>
              </a:spcBef>
              <a:spcAft>
                <a:spcPts val="0"/>
              </a:spcAft>
              <a:buNone/>
            </a:pPr>
            <a:r>
              <a:rPr lang="en-GB" sz="1100"/>
              <a:t>Label Encoding: other written columns like class</a:t>
            </a:r>
            <a:endParaRPr sz="1100"/>
          </a:p>
          <a:p>
            <a:pPr indent="0" lvl="0" marL="0" rtl="0" algn="l">
              <a:spcBef>
                <a:spcPts val="1200"/>
              </a:spcBef>
              <a:spcAft>
                <a:spcPts val="0"/>
              </a:spcAft>
              <a:buNone/>
            </a:pPr>
            <a:r>
              <a:rPr lang="en-GB" sz="1100"/>
              <a:t>ENCODED CONCRETLY: </a:t>
            </a:r>
            <a:endParaRPr sz="1100"/>
          </a:p>
          <a:p>
            <a:pPr indent="0" lvl="0" marL="0" rtl="0" algn="l">
              <a:spcBef>
                <a:spcPts val="1200"/>
              </a:spcBef>
              <a:spcAft>
                <a:spcPts val="1200"/>
              </a:spcAft>
              <a:buNone/>
            </a:pPr>
            <a:r>
              <a:rPr b="1" lang="en-GB" sz="1100"/>
              <a:t>manually by Indexing</a:t>
            </a:r>
            <a:endParaRPr b="1" sz="1100"/>
          </a:p>
        </p:txBody>
      </p:sp>
      <p:pic>
        <p:nvPicPr>
          <p:cNvPr id="123" name="Google Shape;123;p22"/>
          <p:cNvPicPr preferRelativeResize="0"/>
          <p:nvPr/>
        </p:nvPicPr>
        <p:blipFill>
          <a:blip r:embed="rId3">
            <a:alphaModFix/>
          </a:blip>
          <a:stretch>
            <a:fillRect/>
          </a:stretch>
        </p:blipFill>
        <p:spPr>
          <a:xfrm>
            <a:off x="3284700" y="1170125"/>
            <a:ext cx="5706900" cy="30180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Predictions</a:t>
            </a:r>
            <a:endParaRPr/>
          </a:p>
        </p:txBody>
      </p:sp>
      <p:sp>
        <p:nvSpPr>
          <p:cNvPr id="129" name="Google Shape;129;p23"/>
          <p:cNvSpPr txBox="1"/>
          <p:nvPr>
            <p:ph idx="1" type="body"/>
          </p:nvPr>
        </p:nvSpPr>
        <p:spPr>
          <a:xfrm>
            <a:off x="311700" y="1266650"/>
            <a:ext cx="8520600" cy="35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 KNearestNeigbours:					Predictions on Future Data: </a:t>
            </a:r>
            <a:endParaRPr/>
          </a:p>
          <a:p>
            <a:pPr indent="0" lvl="0" marL="0" rtl="0" algn="l">
              <a:spcBef>
                <a:spcPts val="1200"/>
              </a:spcBef>
              <a:spcAft>
                <a:spcPts val="1200"/>
              </a:spcAft>
              <a:buNone/>
            </a:pPr>
            <a:r>
              <a:rPr lang="en-GB"/>
              <a:t>Predictions on old/exisiting data: True</a:t>
            </a:r>
            <a:endParaRPr/>
          </a:p>
        </p:txBody>
      </p:sp>
      <p:pic>
        <p:nvPicPr>
          <p:cNvPr id="130" name="Google Shape;130;p23"/>
          <p:cNvPicPr preferRelativeResize="0"/>
          <p:nvPr/>
        </p:nvPicPr>
        <p:blipFill>
          <a:blip r:embed="rId3">
            <a:alphaModFix/>
          </a:blip>
          <a:stretch>
            <a:fillRect/>
          </a:stretch>
        </p:blipFill>
        <p:spPr>
          <a:xfrm>
            <a:off x="4572000" y="1732850"/>
            <a:ext cx="4139151" cy="3127624"/>
          </a:xfrm>
          <a:prstGeom prst="rect">
            <a:avLst/>
          </a:prstGeom>
          <a:noFill/>
          <a:ln>
            <a:noFill/>
          </a:ln>
        </p:spPr>
      </p:pic>
      <p:sp>
        <p:nvSpPr>
          <p:cNvPr id="131" name="Google Shape;131;p23"/>
          <p:cNvSpPr txBox="1"/>
          <p:nvPr/>
        </p:nvSpPr>
        <p:spPr>
          <a:xfrm>
            <a:off x="4202" y="2038350"/>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32" name="Google Shape;132;p23"/>
          <p:cNvPicPr preferRelativeResize="0"/>
          <p:nvPr/>
        </p:nvPicPr>
        <p:blipFill>
          <a:blip r:embed="rId4">
            <a:alphaModFix/>
          </a:blip>
          <a:stretch>
            <a:fillRect/>
          </a:stretch>
        </p:blipFill>
        <p:spPr>
          <a:xfrm>
            <a:off x="398125" y="2255225"/>
            <a:ext cx="3981702" cy="2378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Validation</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311700" y="1152475"/>
            <a:ext cx="4260301" cy="3416400"/>
          </a:xfrm>
          <a:prstGeom prst="rect">
            <a:avLst/>
          </a:prstGeom>
          <a:noFill/>
          <a:ln>
            <a:noFill/>
          </a:ln>
        </p:spPr>
      </p:pic>
      <p:pic>
        <p:nvPicPr>
          <p:cNvPr id="140" name="Google Shape;140;p24"/>
          <p:cNvPicPr preferRelativeResize="0"/>
          <p:nvPr/>
        </p:nvPicPr>
        <p:blipFill>
          <a:blip r:embed="rId4">
            <a:alphaModFix/>
          </a:blip>
          <a:stretch>
            <a:fillRect/>
          </a:stretch>
        </p:blipFill>
        <p:spPr>
          <a:xfrm>
            <a:off x="4665714" y="1152475"/>
            <a:ext cx="4166588" cy="3416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600"/>
              <a:t>C</a:t>
            </a:r>
            <a:r>
              <a:rPr lang="en-GB" sz="2600"/>
              <a:t>ollecting multiple JSONL files in DF and filtering out doubles</a:t>
            </a:r>
            <a:r>
              <a:rPr lang="en-GB"/>
              <a:t> </a:t>
            </a:r>
            <a:endParaRPr/>
          </a:p>
        </p:txBody>
      </p:sp>
      <p:sp>
        <p:nvSpPr>
          <p:cNvPr id="61" name="Google Shape;61;p14"/>
          <p:cNvSpPr txBox="1"/>
          <p:nvPr>
            <p:ph idx="1" type="body"/>
          </p:nvPr>
        </p:nvSpPr>
        <p:spPr>
          <a:xfrm>
            <a:off x="311710" y="1017727"/>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Verssammlungsbehörde Data:</a:t>
            </a:r>
            <a:endParaRPr/>
          </a:p>
          <a:p>
            <a:pPr indent="-298450" lvl="0" marL="457200" rtl="0" algn="l">
              <a:lnSpc>
                <a:spcPct val="115000"/>
              </a:lnSpc>
              <a:spcBef>
                <a:spcPts val="1200"/>
              </a:spcBef>
              <a:spcAft>
                <a:spcPts val="0"/>
              </a:spcAft>
              <a:buClr>
                <a:schemeClr val="dk1"/>
              </a:buClr>
              <a:buSzPts val="1100"/>
              <a:buAutoNum type="arabicPeriod"/>
            </a:pPr>
            <a:r>
              <a:rPr lang="en-GB" sz="1100" u="sng">
                <a:solidFill>
                  <a:srgbClr val="1155CC"/>
                </a:solidFill>
                <a:hlinkClick r:id="rId3">
                  <a:extLst>
                    <a:ext uri="{A12FA001-AC4F-418D-AE19-62706E023703}">
                      <ahyp:hlinkClr val="tx"/>
                    </a:ext>
                  </a:extLst>
                </a:hlinkClick>
              </a:rPr>
              <a:t>https://github.com/demodiff/berlin/tree/main/data%2Fjsonl</a:t>
            </a:r>
            <a:r>
              <a:rPr lang="en-GB" sz="1100">
                <a:solidFill>
                  <a:schemeClr val="dk1"/>
                </a:solidFill>
              </a:rPr>
              <a:t>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sz="1100">
                <a:solidFill>
                  <a:srgbClr val="FF0000"/>
                </a:solidFill>
              </a:rPr>
              <a:t>Json file</a:t>
            </a:r>
            <a:r>
              <a:rPr lang="en-GB" sz="1100">
                <a:solidFill>
                  <a:schemeClr val="dk1"/>
                </a:solidFill>
              </a:rPr>
              <a:t>: versammlungsbehörde -&gt;28.06-21-12-21 every day protest in berlin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sz="1100">
                <a:solidFill>
                  <a:schemeClr val="dk1"/>
                </a:solidFill>
              </a:rPr>
              <a:t>more data we could have from here: 2022 - now -&gt; not scraped jet !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sz="1100">
                <a:solidFill>
                  <a:schemeClr val="dk1"/>
                </a:solidFill>
              </a:rPr>
              <a:t>&gt; no participants information </a:t>
            </a:r>
            <a:endParaRPr sz="1100">
              <a:solidFill>
                <a:schemeClr val="dk1"/>
              </a:solidFill>
            </a:endParaRPr>
          </a:p>
          <a:p>
            <a:pPr indent="0" lvl="0" marL="457200" rtl="0" algn="l">
              <a:lnSpc>
                <a:spcPct val="115000"/>
              </a:lnSpc>
              <a:spcBef>
                <a:spcPts val="0"/>
              </a:spcBef>
              <a:spcAft>
                <a:spcPts val="0"/>
              </a:spcAft>
              <a:buNone/>
            </a:pPr>
            <a:r>
              <a:rPr lang="en-GB" sz="1100">
                <a:solidFill>
                  <a:schemeClr val="dk1"/>
                </a:solidFill>
              </a:rPr>
              <a:t>&gt; but:  location(start, end),route, date, time, topic</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Did it manually with Sheets in the end</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with Google Drive: Folders, Sheets, Colab, …</a:t>
            </a:r>
            <a:endParaRPr/>
          </a:p>
        </p:txBody>
      </p:sp>
      <p:sp>
        <p:nvSpPr>
          <p:cNvPr id="67" name="Google Shape;67;p15"/>
          <p:cNvSpPr txBox="1"/>
          <p:nvPr>
            <p:ph idx="1" type="body"/>
          </p:nvPr>
        </p:nvSpPr>
        <p:spPr>
          <a:xfrm>
            <a:off x="6480225" y="1360350"/>
            <a:ext cx="2132100" cy="287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1800">
                <a:solidFill>
                  <a:schemeClr val="accent1"/>
                </a:solidFill>
              </a:rPr>
              <a:t>LOADING THE SHEET AND CONVERTING IT INTO A  DATABASE</a:t>
            </a:r>
            <a:endParaRPr b="1" sz="1800">
              <a:solidFill>
                <a:schemeClr val="accent1"/>
              </a:solidFill>
            </a:endParaRPr>
          </a:p>
          <a:p>
            <a:pPr indent="0" lvl="0" marL="0" rtl="0" algn="l">
              <a:spcBef>
                <a:spcPts val="1200"/>
              </a:spcBef>
              <a:spcAft>
                <a:spcPts val="0"/>
              </a:spcAft>
              <a:buNone/>
            </a:pPr>
            <a:r>
              <a:rPr lang="en-GB"/>
              <a:t>import numpy as np</a:t>
            </a:r>
            <a:endParaRPr/>
          </a:p>
          <a:p>
            <a:pPr indent="0" lvl="0" marL="0" rtl="0" algn="l">
              <a:spcBef>
                <a:spcPts val="1200"/>
              </a:spcBef>
              <a:spcAft>
                <a:spcPts val="0"/>
              </a:spcAft>
              <a:buNone/>
            </a:pPr>
            <a:r>
              <a:rPr lang="en-GB"/>
              <a:t>import pandas as pd</a:t>
            </a:r>
            <a:endParaRPr/>
          </a:p>
          <a:p>
            <a:pPr indent="0" lvl="0" marL="0" rtl="0" algn="l">
              <a:spcBef>
                <a:spcPts val="1200"/>
              </a:spcBef>
              <a:spcAft>
                <a:spcPts val="0"/>
              </a:spcAft>
              <a:buNone/>
            </a:pPr>
            <a:r>
              <a:rPr lang="en-GB"/>
              <a:t>#defining my worksheet</a:t>
            </a:r>
            <a:endParaRPr/>
          </a:p>
          <a:p>
            <a:pPr indent="0" lvl="0" marL="0" rtl="0" algn="l">
              <a:spcBef>
                <a:spcPts val="1200"/>
              </a:spcBef>
              <a:spcAft>
                <a:spcPts val="0"/>
              </a:spcAft>
              <a:buNone/>
            </a:pPr>
            <a:r>
              <a:rPr lang="en-GB"/>
              <a:t>worksheet = gc.open('newspaper_data').sheet1</a:t>
            </a:r>
            <a:endParaRPr/>
          </a:p>
          <a:p>
            <a:pPr indent="0" lvl="0" marL="0" rtl="0" algn="l">
              <a:spcBef>
                <a:spcPts val="1200"/>
              </a:spcBef>
              <a:spcAft>
                <a:spcPts val="0"/>
              </a:spcAft>
              <a:buNone/>
            </a:pPr>
            <a:r>
              <a:rPr lang="en-GB"/>
              <a:t>#get_all_values gives a list of rows</a:t>
            </a:r>
            <a:endParaRPr/>
          </a:p>
          <a:p>
            <a:pPr indent="0" lvl="0" marL="0" rtl="0" algn="l">
              <a:spcBef>
                <a:spcPts val="1200"/>
              </a:spcBef>
              <a:spcAft>
                <a:spcPts val="0"/>
              </a:spcAft>
              <a:buNone/>
            </a:pPr>
            <a:r>
              <a:rPr lang="en-GB"/>
              <a:t>rows = worksheet.get_all_values()</a:t>
            </a:r>
            <a:endParaRPr/>
          </a:p>
          <a:p>
            <a:pPr indent="0" lvl="0" marL="0" rtl="0" algn="l">
              <a:spcBef>
                <a:spcPts val="1200"/>
              </a:spcBef>
              <a:spcAft>
                <a:spcPts val="0"/>
              </a:spcAft>
              <a:buNone/>
            </a:pPr>
            <a:r>
              <a:rPr lang="en-GB"/>
              <a:t>#Convert to a DataFrame</a:t>
            </a:r>
            <a:endParaRPr/>
          </a:p>
          <a:p>
            <a:pPr indent="0" lvl="0" marL="0" rtl="0" algn="l">
              <a:spcBef>
                <a:spcPts val="1200"/>
              </a:spcBef>
              <a:spcAft>
                <a:spcPts val="0"/>
              </a:spcAft>
              <a:buNone/>
            </a:pPr>
            <a:r>
              <a:rPr lang="en-GB"/>
              <a:t>df = pd.DataFrame(rows)</a:t>
            </a:r>
            <a:endParaRPr/>
          </a:p>
          <a:p>
            <a:pPr indent="0" lvl="0" marL="0" rtl="0" algn="l">
              <a:spcBef>
                <a:spcPts val="1200"/>
              </a:spcBef>
              <a:spcAft>
                <a:spcPts val="0"/>
              </a:spcAft>
              <a:buNone/>
            </a:pPr>
            <a:r>
              <a:rPr lang="en-GB"/>
              <a:t>pd.set_option('display.max_columns', 100) # Show all columns when looking at dataframe</a:t>
            </a:r>
            <a:endParaRPr/>
          </a:p>
          <a:p>
            <a:pPr indent="0" lvl="0" marL="0" rtl="0" algn="l">
              <a:spcBef>
                <a:spcPts val="1200"/>
              </a:spcBef>
              <a:spcAft>
                <a:spcPts val="0"/>
              </a:spcAft>
              <a:buNone/>
            </a:pPr>
            <a:r>
              <a:rPr lang="en-GB"/>
              <a:t>pd.set_option('display.max_colwidth', None) # show the whole column when looking at dataframe</a:t>
            </a:r>
            <a:endParaRPr/>
          </a:p>
          <a:p>
            <a:pPr indent="0" lvl="0" marL="0" rtl="0" algn="l">
              <a:spcBef>
                <a:spcPts val="1200"/>
              </a:spcBef>
              <a:spcAft>
                <a:spcPts val="0"/>
              </a:spcAft>
              <a:buNone/>
            </a:pPr>
            <a:r>
              <a:rPr lang="en-GB"/>
              <a:t>#creating columns name</a:t>
            </a:r>
            <a:endParaRPr/>
          </a:p>
          <a:p>
            <a:pPr indent="0" lvl="0" marL="0" rtl="0" algn="l">
              <a:spcBef>
                <a:spcPts val="1200"/>
              </a:spcBef>
              <a:spcAft>
                <a:spcPts val="0"/>
              </a:spcAft>
              <a:buNone/>
            </a:pPr>
            <a:r>
              <a:rPr lang="en-GB"/>
              <a:t>df.columns = df.iloc[0]</a:t>
            </a:r>
            <a:endParaRPr/>
          </a:p>
          <a:p>
            <a:pPr indent="0" lvl="0" marL="0" rtl="0" algn="l">
              <a:spcBef>
                <a:spcPts val="1200"/>
              </a:spcBef>
              <a:spcAft>
                <a:spcPts val="0"/>
              </a:spcAft>
              <a:buNone/>
            </a:pPr>
            <a:r>
              <a:rPr lang="en-GB"/>
              <a:t>df = df.iloc[1:]</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11700" y="1360350"/>
            <a:ext cx="1214499" cy="1390860"/>
          </a:xfrm>
          <a:prstGeom prst="rect">
            <a:avLst/>
          </a:prstGeom>
          <a:noFill/>
          <a:ln>
            <a:noFill/>
          </a:ln>
        </p:spPr>
      </p:pic>
      <p:pic>
        <p:nvPicPr>
          <p:cNvPr id="69" name="Google Shape;69;p15"/>
          <p:cNvPicPr preferRelativeResize="0"/>
          <p:nvPr/>
        </p:nvPicPr>
        <p:blipFill>
          <a:blip r:embed="rId4">
            <a:alphaModFix/>
          </a:blip>
          <a:stretch>
            <a:fillRect/>
          </a:stretch>
        </p:blipFill>
        <p:spPr>
          <a:xfrm>
            <a:off x="311700" y="3084325"/>
            <a:ext cx="1214497" cy="1529900"/>
          </a:xfrm>
          <a:prstGeom prst="rect">
            <a:avLst/>
          </a:prstGeom>
          <a:noFill/>
          <a:ln>
            <a:noFill/>
          </a:ln>
        </p:spPr>
      </p:pic>
      <p:pic>
        <p:nvPicPr>
          <p:cNvPr id="70" name="Google Shape;70;p15"/>
          <p:cNvPicPr preferRelativeResize="0"/>
          <p:nvPr/>
        </p:nvPicPr>
        <p:blipFill>
          <a:blip r:embed="rId5">
            <a:alphaModFix/>
          </a:blip>
          <a:stretch>
            <a:fillRect/>
          </a:stretch>
        </p:blipFill>
        <p:spPr>
          <a:xfrm>
            <a:off x="1845800" y="1360352"/>
            <a:ext cx="1214500" cy="1390889"/>
          </a:xfrm>
          <a:prstGeom prst="rect">
            <a:avLst/>
          </a:prstGeom>
          <a:noFill/>
          <a:ln>
            <a:noFill/>
          </a:ln>
        </p:spPr>
      </p:pic>
      <p:sp>
        <p:nvSpPr>
          <p:cNvPr id="71" name="Google Shape;71;p15"/>
          <p:cNvSpPr txBox="1"/>
          <p:nvPr>
            <p:ph idx="1" type="body"/>
          </p:nvPr>
        </p:nvSpPr>
        <p:spPr>
          <a:xfrm>
            <a:off x="3396025" y="1360350"/>
            <a:ext cx="2920800" cy="212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1800">
                <a:solidFill>
                  <a:schemeClr val="accent1"/>
                </a:solidFill>
              </a:rPr>
              <a:t>GOOGLE COLAB CONNECTING TO GOOGLE SHEET (GSPREAD)</a:t>
            </a:r>
            <a:endParaRPr b="1" sz="1800">
              <a:solidFill>
                <a:schemeClr val="accent1"/>
              </a:solidFill>
            </a:endParaRPr>
          </a:p>
          <a:p>
            <a:pPr indent="0" lvl="0" marL="0" rtl="0" algn="l">
              <a:spcBef>
                <a:spcPts val="1200"/>
              </a:spcBef>
              <a:spcAft>
                <a:spcPts val="0"/>
              </a:spcAft>
              <a:buNone/>
            </a:pPr>
            <a:r>
              <a:rPr lang="en-GB"/>
              <a:t>pip install gspread-dataframe</a:t>
            </a:r>
            <a:endParaRPr/>
          </a:p>
          <a:p>
            <a:pPr indent="0" lvl="0" marL="0" rtl="0" algn="l">
              <a:spcBef>
                <a:spcPts val="1200"/>
              </a:spcBef>
              <a:spcAft>
                <a:spcPts val="0"/>
              </a:spcAft>
              <a:buNone/>
            </a:pPr>
            <a:r>
              <a:rPr lang="en-GB"/>
              <a:t>from google.colab import auth</a:t>
            </a:r>
            <a:endParaRPr/>
          </a:p>
          <a:p>
            <a:pPr indent="0" lvl="0" marL="0" rtl="0" algn="l">
              <a:spcBef>
                <a:spcPts val="1200"/>
              </a:spcBef>
              <a:spcAft>
                <a:spcPts val="0"/>
              </a:spcAft>
              <a:buNone/>
            </a:pPr>
            <a:r>
              <a:rPr lang="en-GB"/>
              <a:t>import gspread</a:t>
            </a:r>
            <a:endParaRPr/>
          </a:p>
          <a:p>
            <a:pPr indent="0" lvl="0" marL="0" rtl="0" algn="l">
              <a:spcBef>
                <a:spcPts val="1200"/>
              </a:spcBef>
              <a:spcAft>
                <a:spcPts val="0"/>
              </a:spcAft>
              <a:buNone/>
            </a:pPr>
            <a:r>
              <a:rPr lang="en-GB"/>
              <a:t>from google.auth import default</a:t>
            </a:r>
            <a:endParaRPr/>
          </a:p>
          <a:p>
            <a:pPr indent="0" lvl="0" marL="0" rtl="0" algn="l">
              <a:spcBef>
                <a:spcPts val="1200"/>
              </a:spcBef>
              <a:spcAft>
                <a:spcPts val="0"/>
              </a:spcAft>
              <a:buNone/>
            </a:pPr>
            <a:r>
              <a:rPr lang="en-GB"/>
              <a:t>#autenticating to google</a:t>
            </a:r>
            <a:endParaRPr/>
          </a:p>
          <a:p>
            <a:pPr indent="0" lvl="0" marL="0" rtl="0" algn="l">
              <a:spcBef>
                <a:spcPts val="1200"/>
              </a:spcBef>
              <a:spcAft>
                <a:spcPts val="0"/>
              </a:spcAft>
              <a:buNone/>
            </a:pPr>
            <a:r>
              <a:rPr lang="en-GB"/>
              <a:t>auth.authenticate_user()</a:t>
            </a:r>
            <a:endParaRPr/>
          </a:p>
          <a:p>
            <a:pPr indent="0" lvl="0" marL="0" rtl="0" algn="l">
              <a:spcBef>
                <a:spcPts val="1200"/>
              </a:spcBef>
              <a:spcAft>
                <a:spcPts val="0"/>
              </a:spcAft>
              <a:buNone/>
            </a:pPr>
            <a:r>
              <a:rPr lang="en-GB"/>
              <a:t>creds, _ = default()</a:t>
            </a:r>
            <a:endParaRPr/>
          </a:p>
          <a:p>
            <a:pPr indent="0" lvl="0" marL="0" rtl="0" algn="l">
              <a:spcBef>
                <a:spcPts val="1200"/>
              </a:spcBef>
              <a:spcAft>
                <a:spcPts val="0"/>
              </a:spcAft>
              <a:buNone/>
            </a:pPr>
            <a:r>
              <a:rPr lang="en-GB"/>
              <a:t>gc = gspread.authorize(creds)</a:t>
            </a:r>
            <a:endParaRPr/>
          </a:p>
          <a:p>
            <a:pPr indent="0" lvl="0" marL="0" rtl="0" algn="l">
              <a:spcBef>
                <a:spcPts val="1200"/>
              </a:spcBef>
              <a:spcAft>
                <a:spcPts val="0"/>
              </a:spcAft>
              <a:buNone/>
            </a:pPr>
            <a:r>
              <a:rPr lang="en-GB"/>
              <a:t># With this code, Colab gives you a link: by clicking on it you will access your Google account and will be asked to copy a code and to paste it in the ‘Enter verification code’ box; just like that:</a:t>
            </a:r>
            <a:endParaRPr/>
          </a:p>
          <a:p>
            <a:pPr indent="0" lvl="0" marL="0" rtl="0" algn="l">
              <a:spcBef>
                <a:spcPts val="1200"/>
              </a:spcBef>
              <a:spcAft>
                <a:spcPts val="1200"/>
              </a:spcAft>
              <a:buNone/>
            </a:pPr>
            <a:r>
              <a:t/>
            </a:r>
            <a:endParaRPr/>
          </a:p>
        </p:txBody>
      </p:sp>
      <p:sp>
        <p:nvSpPr>
          <p:cNvPr id="72" name="Google Shape;72;p15"/>
          <p:cNvSpPr txBox="1"/>
          <p:nvPr>
            <p:ph idx="1" type="body"/>
          </p:nvPr>
        </p:nvSpPr>
        <p:spPr>
          <a:xfrm>
            <a:off x="3396025" y="3712432"/>
            <a:ext cx="2920800" cy="90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1800">
                <a:solidFill>
                  <a:schemeClr val="accent1"/>
                </a:solidFill>
              </a:rPr>
              <a:t>SAVING DATABASE INTO  GOOGLESHEET</a:t>
            </a:r>
            <a:endParaRPr b="1" sz="1800">
              <a:solidFill>
                <a:schemeClr val="accent1"/>
              </a:solidFill>
            </a:endParaRPr>
          </a:p>
          <a:p>
            <a:pPr indent="0" lvl="0" marL="0" rtl="0" algn="l">
              <a:spcBef>
                <a:spcPts val="1200"/>
              </a:spcBef>
              <a:spcAft>
                <a:spcPts val="0"/>
              </a:spcAft>
              <a:buNone/>
            </a:pPr>
            <a:r>
              <a:rPr lang="en-GB"/>
              <a:t>#ONLY RUN WHEN 100% SURE YOU WANNA CHANGE SHARED DATA SET !!!</a:t>
            </a:r>
            <a:endParaRPr/>
          </a:p>
          <a:p>
            <a:pPr indent="0" lvl="0" marL="0" rtl="0" algn="l">
              <a:spcBef>
                <a:spcPts val="1200"/>
              </a:spcBef>
              <a:spcAft>
                <a:spcPts val="0"/>
              </a:spcAft>
              <a:buNone/>
            </a:pPr>
            <a:r>
              <a:rPr lang="en-GB"/>
              <a:t>from gspread_dataframe import set_with_dataframe</a:t>
            </a:r>
            <a:endParaRPr/>
          </a:p>
          <a:p>
            <a:pPr indent="0" lvl="0" marL="0" rtl="0" algn="l">
              <a:spcBef>
                <a:spcPts val="1200"/>
              </a:spcBef>
              <a:spcAft>
                <a:spcPts val="0"/>
              </a:spcAft>
              <a:buNone/>
            </a:pPr>
            <a:r>
              <a:rPr lang="en-GB"/>
              <a:t>set_with_dataframe(worksheet, df)</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Filtering out and replacing or deleting words:</a:t>
            </a:r>
            <a:endParaRPr/>
          </a:p>
        </p:txBody>
      </p:sp>
      <p:sp>
        <p:nvSpPr>
          <p:cNvPr id="78" name="Google Shape;78;p16"/>
          <p:cNvSpPr txBox="1"/>
          <p:nvPr>
            <p:ph idx="1" type="body"/>
          </p:nvPr>
        </p:nvSpPr>
        <p:spPr>
          <a:xfrm>
            <a:off x="311700" y="1152475"/>
            <a:ext cx="2834700" cy="16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00"/>
              <a:t>'between', 'about', 'up to', 'around', 'more than', </a:t>
            </a:r>
            <a:endParaRPr sz="900"/>
          </a:p>
          <a:p>
            <a:pPr indent="0" lvl="0" marL="0" rtl="0" algn="l">
              <a:spcBef>
                <a:spcPts val="1200"/>
              </a:spcBef>
              <a:spcAft>
                <a:spcPts val="0"/>
              </a:spcAft>
              <a:buNone/>
            </a:pPr>
            <a:r>
              <a:rPr lang="en-GB" sz="900"/>
              <a:t>'at least', 'a', 'nearly', 'circa',  'at peak', </a:t>
            </a:r>
            <a:endParaRPr sz="900"/>
          </a:p>
          <a:p>
            <a:pPr indent="0" lvl="0" marL="0" rtl="0" algn="l">
              <a:spcBef>
                <a:spcPts val="1200"/>
              </a:spcBef>
              <a:spcAft>
                <a:spcPts val="0"/>
              </a:spcAft>
              <a:buNone/>
            </a:pPr>
            <a:r>
              <a:rPr lang="en-GB" sz="900"/>
              <a:t>'in total',  'aproximately', 'arroximately', 'almost', </a:t>
            </a:r>
            <a:endParaRPr sz="900"/>
          </a:p>
          <a:p>
            <a:pPr indent="0" lvl="0" marL="0" rtl="0" algn="l">
              <a:spcBef>
                <a:spcPts val="1200"/>
              </a:spcBef>
              <a:spcAft>
                <a:spcPts val="1200"/>
              </a:spcAft>
              <a:buNone/>
            </a:pPr>
            <a:r>
              <a:rPr lang="en-GB" sz="900"/>
              <a:t>'over', 'or so', ';  local administrators ', ‘,’</a:t>
            </a:r>
            <a:endParaRPr sz="900"/>
          </a:p>
        </p:txBody>
      </p:sp>
      <p:sp>
        <p:nvSpPr>
          <p:cNvPr id="79" name="Google Shape;79;p16"/>
          <p:cNvSpPr txBox="1"/>
          <p:nvPr>
            <p:ph idx="1" type="body"/>
          </p:nvPr>
        </p:nvSpPr>
        <p:spPr>
          <a:xfrm>
            <a:off x="311700" y="3106725"/>
            <a:ext cx="8520600" cy="16005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a:t>df['crowd_size'] = df['crowd_size'].replace('around 100','100')</a:t>
            </a:r>
            <a:endParaRPr/>
          </a:p>
          <a:p>
            <a:pPr indent="0" lvl="0" marL="0" rtl="0" algn="l">
              <a:spcBef>
                <a:spcPts val="1200"/>
              </a:spcBef>
              <a:spcAft>
                <a:spcPts val="0"/>
              </a:spcAft>
              <a:buNone/>
            </a:pPr>
            <a:r>
              <a:rPr lang="en-GB"/>
              <a:t># works with the whole column needs regex=True for single parts !!!</a:t>
            </a:r>
            <a:endParaRPr/>
          </a:p>
          <a:p>
            <a:pPr indent="0" lvl="0" marL="0" rtl="0" algn="l">
              <a:spcBef>
                <a:spcPts val="1200"/>
              </a:spcBef>
              <a:spcAft>
                <a:spcPts val="0"/>
              </a:spcAft>
              <a:buNone/>
            </a:pPr>
            <a:r>
              <a:rPr lang="en-GB"/>
              <a:t>df['crowd_size'] = df['crowd_size'].replace(</a:t>
            </a:r>
            <a:endParaRPr/>
          </a:p>
          <a:p>
            <a:pPr indent="0" lvl="0" marL="0" rtl="0" algn="l">
              <a:spcBef>
                <a:spcPts val="1200"/>
              </a:spcBef>
              <a:spcAft>
                <a:spcPts val="0"/>
              </a:spcAft>
              <a:buNone/>
            </a:pPr>
            <a:r>
              <a:rPr lang="en-GB"/>
              <a:t>    to_replace=['between ', 'about ', 'up to ', 'around ', 'more than ', 'at least ', 'nearly ', 'circa ', 'at peak ', 'aproximately ', 'approximately', 'arroximately ', 'in total ', 'over ', 'almost ', 'or so', ';  local administrators ', 'tractors ', 'caravans ', ‘,’</a:t>
            </a:r>
            <a:endParaRPr/>
          </a:p>
          <a:p>
            <a:pPr indent="0" lvl="0" marL="0" rtl="0" algn="l">
              <a:spcBef>
                <a:spcPts val="1200"/>
              </a:spcBef>
              <a:spcAft>
                <a:spcPts val="0"/>
              </a:spcAft>
              <a:buNone/>
            </a:pPr>
            <a:r>
              <a:rPr lang="en-GB"/>
              <a:t>    value='',</a:t>
            </a:r>
            <a:endParaRPr/>
          </a:p>
          <a:p>
            <a:pPr indent="0" lvl="0" marL="0" rtl="0" algn="l">
              <a:spcBef>
                <a:spcPts val="1200"/>
              </a:spcBef>
              <a:spcAft>
                <a:spcPts val="1200"/>
              </a:spcAft>
              <a:buNone/>
            </a:pPr>
            <a:r>
              <a:rPr lang="en-GB"/>
              <a:t>    regex=True )</a:t>
            </a:r>
            <a:endParaRPr/>
          </a:p>
        </p:txBody>
      </p:sp>
      <p:graphicFrame>
        <p:nvGraphicFramePr>
          <p:cNvPr id="80" name="Google Shape;80;p16"/>
          <p:cNvGraphicFramePr/>
          <p:nvPr/>
        </p:nvGraphicFramePr>
        <p:xfrm>
          <a:off x="3307500" y="1152475"/>
          <a:ext cx="3000000" cy="3000000"/>
        </p:xfrm>
        <a:graphic>
          <a:graphicData uri="http://schemas.openxmlformats.org/drawingml/2006/table">
            <a:tbl>
              <a:tblPr>
                <a:noFill/>
                <a:tableStyleId>{7778D369-6B0B-4D95-BA7C-703A284F7690}</a:tableStyleId>
              </a:tblPr>
              <a:tblGrid>
                <a:gridCol w="1381200"/>
                <a:gridCol w="1381200"/>
                <a:gridCol w="1381200"/>
                <a:gridCol w="1381200"/>
              </a:tblGrid>
              <a:tr h="333975">
                <a:tc>
                  <a:txBody>
                    <a:bodyPr/>
                    <a:lstStyle/>
                    <a:p>
                      <a:pPr indent="0" lvl="0" marL="0" rtl="0" algn="l">
                        <a:lnSpc>
                          <a:spcPct val="115000"/>
                        </a:lnSpc>
                        <a:spcBef>
                          <a:spcPts val="0"/>
                        </a:spcBef>
                        <a:spcAft>
                          <a:spcPts val="1200"/>
                        </a:spcAft>
                        <a:buNone/>
                      </a:pPr>
                      <a:r>
                        <a:rPr lang="en-GB" sz="600">
                          <a:solidFill>
                            <a:schemeClr val="dk2"/>
                          </a:solidFill>
                        </a:rPr>
                        <a:t>'dozen',  '12'</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'two  dozen',  '24'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'few dozen', '36'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'dozens', '72'</a:t>
                      </a:r>
                      <a:endParaRPr sz="600"/>
                    </a:p>
                  </a:txBody>
                  <a:tcPr marT="91425" marB="91425" marR="91425" marL="91425"/>
                </a:tc>
              </a:tr>
              <a:tr h="333975">
                <a:tc>
                  <a:txBody>
                    <a:bodyPr/>
                    <a:lstStyle/>
                    <a:p>
                      <a:pPr indent="0" lvl="0" marL="0" rtl="0" algn="l">
                        <a:lnSpc>
                          <a:spcPct val="115000"/>
                        </a:lnSpc>
                        <a:spcBef>
                          <a:spcPts val="0"/>
                        </a:spcBef>
                        <a:spcAft>
                          <a:spcPts val="1200"/>
                        </a:spcAft>
                        <a:buNone/>
                      </a:pPr>
                      <a:r>
                        <a:rPr lang="en-GB" sz="600">
                          <a:solidFill>
                            <a:schemeClr val="dk2"/>
                          </a:solidFill>
                        </a:rPr>
                        <a:t>'a low double-digit', '30'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'small group',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'quite few', ''</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'large group', '50'</a:t>
                      </a:r>
                      <a:endParaRPr sz="600"/>
                    </a:p>
                  </a:txBody>
                  <a:tcPr marT="91425" marB="91425" marR="91425" marL="91425"/>
                </a:tc>
              </a:tr>
              <a:tr h="355075">
                <a:tc>
                  <a:txBody>
                    <a:bodyPr/>
                    <a:lstStyle/>
                    <a:p>
                      <a:pPr indent="0" lvl="0" marL="0" rtl="0" algn="l">
                        <a:lnSpc>
                          <a:spcPct val="115000"/>
                        </a:lnSpc>
                        <a:spcBef>
                          <a:spcPts val="0"/>
                        </a:spcBef>
                        <a:spcAft>
                          <a:spcPts val="1200"/>
                        </a:spcAft>
                        <a:buNone/>
                      </a:pPr>
                      <a:r>
                        <a:rPr lang="en-GB" sz="600">
                          <a:solidFill>
                            <a:schemeClr val="dk2"/>
                          </a:solidFill>
                        </a:rPr>
                        <a:t>'in the low three-digit range', '150'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'few hundred', '300'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'several hundred', '400'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'hundreds', '600'</a:t>
                      </a:r>
                      <a:endParaRPr sz="600"/>
                    </a:p>
                  </a:txBody>
                  <a:tcPr marT="91425" marB="91425" marR="91425" marL="91425"/>
                </a:tc>
              </a:tr>
              <a:tr h="383250">
                <a:tc>
                  <a:txBody>
                    <a:bodyPr/>
                    <a:lstStyle/>
                    <a:p>
                      <a:pPr indent="0" lvl="0" marL="0" rtl="0" algn="l">
                        <a:lnSpc>
                          <a:spcPct val="115000"/>
                        </a:lnSpc>
                        <a:spcBef>
                          <a:spcPts val="0"/>
                        </a:spcBef>
                        <a:spcAft>
                          <a:spcPts val="1200"/>
                        </a:spcAft>
                        <a:buNone/>
                      </a:pPr>
                      <a:r>
                        <a:rPr lang="en-GB" sz="600">
                          <a:solidFill>
                            <a:schemeClr val="dk2"/>
                          </a:solidFill>
                        </a:rPr>
                        <a:t>'several thousand', '4000'</a:t>
                      </a:r>
                      <a:endParaRPr sz="600"/>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'thousands', '6000'</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t/>
                      </a:r>
                      <a:endParaRPr sz="600"/>
                    </a:p>
                  </a:txBody>
                  <a:tcPr marT="91425" marB="91425" marR="91425" marL="91425"/>
                </a:tc>
              </a:tr>
              <a:tr h="383250">
                <a:tc>
                  <a:txBody>
                    <a:bodyPr/>
                    <a:lstStyle/>
                    <a:p>
                      <a:pPr indent="0" lvl="0" marL="0" rtl="0" algn="l">
                        <a:lnSpc>
                          <a:spcPct val="115000"/>
                        </a:lnSpc>
                        <a:spcBef>
                          <a:spcPts val="0"/>
                        </a:spcBef>
                        <a:spcAft>
                          <a:spcPts val="1200"/>
                        </a:spcAft>
                        <a:buNone/>
                      </a:pPr>
                      <a:r>
                        <a:rPr lang="en-GB" sz="600">
                          <a:solidFill>
                            <a:schemeClr val="dk2"/>
                          </a:solidFill>
                        </a:rPr>
                        <a:t>'numerous small groups', '???'</a:t>
                      </a:r>
                      <a:endParaRPr sz="600">
                        <a:solidFill>
                          <a:schemeClr val="dk2"/>
                        </a:solidFill>
                      </a:endParaRPr>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'groups of[ 0-9]to[ 0-9]', '???'</a:t>
                      </a:r>
                      <a:endParaRPr sz="600">
                        <a:solidFill>
                          <a:schemeClr val="dk2"/>
                        </a:solidFill>
                      </a:endParaRPr>
                    </a:p>
                  </a:txBody>
                  <a:tcPr marT="91425" marB="91425" marR="91425" marL="91425"/>
                </a:tc>
                <a:tc>
                  <a:txBody>
                    <a:bodyPr/>
                    <a:lstStyle/>
                    <a:p>
                      <a:pPr indent="0" lvl="0" marL="0" rtl="0" algn="l">
                        <a:lnSpc>
                          <a:spcPct val="115000"/>
                        </a:lnSpc>
                        <a:spcBef>
                          <a:spcPts val="0"/>
                        </a:spcBef>
                        <a:spcAft>
                          <a:spcPts val="1200"/>
                        </a:spcAft>
                        <a:buNone/>
                      </a:pPr>
                      <a:r>
                        <a:rPr lang="en-GB" sz="600">
                          <a:solidFill>
                            <a:schemeClr val="dk2"/>
                          </a:solidFill>
                        </a:rPr>
                        <a:t>'70 across 6 locations', '410'</a:t>
                      </a:r>
                      <a:endParaRPr sz="600"/>
                    </a:p>
                  </a:txBody>
                  <a:tcPr marT="91425" marB="91425" marR="91425" marL="91425"/>
                </a:tc>
                <a:tc>
                  <a:txBody>
                    <a:bodyPr/>
                    <a:lstStyle/>
                    <a:p>
                      <a:pPr indent="0" lvl="0" marL="0" rtl="0" algn="l">
                        <a:lnSpc>
                          <a:spcPct val="115000"/>
                        </a:lnSpc>
                        <a:spcBef>
                          <a:spcPts val="0"/>
                        </a:spcBef>
                        <a:spcAft>
                          <a:spcPts val="1200"/>
                        </a:spcAft>
                        <a:buNone/>
                      </a:pPr>
                      <a:r>
                        <a:t/>
                      </a:r>
                      <a:endParaRPr sz="6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Filtering with pandas</a:t>
            </a:r>
            <a:endParaRPr/>
          </a:p>
        </p:txBody>
      </p:sp>
      <p:sp>
        <p:nvSpPr>
          <p:cNvPr id="86" name="Google Shape;86;p17"/>
          <p:cNvSpPr txBox="1"/>
          <p:nvPr>
            <p:ph idx="1" type="body"/>
          </p:nvPr>
        </p:nvSpPr>
        <p:spPr>
          <a:xfrm>
            <a:off x="311700" y="1539175"/>
            <a:ext cx="2277000" cy="30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800"/>
              <a:t>manually changed into mean for now:</a:t>
            </a:r>
            <a:endParaRPr sz="800"/>
          </a:p>
          <a:p>
            <a:pPr indent="0" lvl="0" marL="0" rtl="0" algn="l">
              <a:spcBef>
                <a:spcPts val="1200"/>
              </a:spcBef>
              <a:spcAft>
                <a:spcPts val="1200"/>
              </a:spcAft>
              <a:buClr>
                <a:schemeClr val="dk1"/>
              </a:buClr>
              <a:buSzPts val="1100"/>
              <a:buFont typeface="Arial"/>
              <a:buNone/>
            </a:pPr>
            <a:r>
              <a:rPr lang="en-GB" sz="800"/>
              <a:t>[0-9,.]to/and/or[0-9,.], 'x+y/2'</a:t>
            </a:r>
            <a:endParaRPr/>
          </a:p>
        </p:txBody>
      </p:sp>
      <p:sp>
        <p:nvSpPr>
          <p:cNvPr id="87" name="Google Shape;87;p17"/>
          <p:cNvSpPr txBox="1"/>
          <p:nvPr>
            <p:ph idx="1" type="body"/>
          </p:nvPr>
        </p:nvSpPr>
        <p:spPr>
          <a:xfrm>
            <a:off x="2983400" y="1539150"/>
            <a:ext cx="5848800" cy="30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filt = (df[‘crowd_size’] …) &amp;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df.loc[filt]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2" type="body"/>
          </p:nvPr>
        </p:nvSpPr>
        <p:spPr>
          <a:xfrm>
            <a:off x="4832388" y="1152475"/>
            <a:ext cx="39999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 deleting ‘crowd size =’ from the column</a:t>
            </a:r>
            <a:endParaRPr/>
          </a:p>
          <a:p>
            <a:pPr indent="0" lvl="0" marL="0" rtl="0" algn="l">
              <a:spcBef>
                <a:spcPts val="1200"/>
              </a:spcBef>
              <a:spcAft>
                <a:spcPts val="0"/>
              </a:spcAft>
              <a:buNone/>
            </a:pPr>
            <a:r>
              <a:rPr lang="en-GB"/>
              <a:t>df['crowd_size'] = df['crowd_size'].str.split('=').str[1]</a:t>
            </a:r>
            <a:endParaRPr/>
          </a:p>
          <a:p>
            <a:pPr indent="0" lvl="0" marL="0" rtl="0" algn="l">
              <a:spcBef>
                <a:spcPts val="1200"/>
              </a:spcBef>
              <a:spcAft>
                <a:spcPts val="0"/>
              </a:spcAft>
              <a:buNone/>
            </a:pPr>
            <a:r>
              <a:rPr lang="en-GB"/>
              <a:t># no report with NaN -&gt; NaN not json compliant?</a:t>
            </a:r>
            <a:endParaRPr/>
          </a:p>
          <a:p>
            <a:pPr indent="0" lvl="0" marL="0" rtl="0" algn="l">
              <a:spcBef>
                <a:spcPts val="1200"/>
              </a:spcBef>
              <a:spcAft>
                <a:spcPts val="0"/>
              </a:spcAft>
              <a:buNone/>
            </a:pPr>
            <a:r>
              <a:rPr lang="en-GB"/>
              <a:t>df = df.replace('no report', np.nan)</a:t>
            </a:r>
            <a:endParaRPr/>
          </a:p>
          <a:p>
            <a:pPr indent="0" lvl="0" marL="0" rtl="0" algn="l">
              <a:spcBef>
                <a:spcPts val="1200"/>
              </a:spcBef>
              <a:spcAft>
                <a:spcPts val="0"/>
              </a:spcAft>
              <a:buClr>
                <a:schemeClr val="dk1"/>
              </a:buClr>
              <a:buSzPct val="78571"/>
              <a:buFont typeface="Arial"/>
              <a:buNone/>
            </a:pPr>
            <a:r>
              <a:rPr lang="en-GB"/>
              <a:t> # you can change NaN in to anything with .fillna('')</a:t>
            </a:r>
            <a:endParaRPr/>
          </a:p>
          <a:p>
            <a:pPr indent="0" lvl="0" marL="0" rtl="0" algn="l">
              <a:spcBef>
                <a:spcPts val="1200"/>
              </a:spcBef>
              <a:spcAft>
                <a:spcPts val="0"/>
              </a:spcAft>
              <a:buNone/>
            </a:pPr>
            <a:r>
              <a:rPr lang="en-GB"/>
              <a:t>df['crowd_size'] = df['crowd_size'].fillna('zero')</a:t>
            </a:r>
            <a:endParaRPr/>
          </a:p>
          <a:p>
            <a:pPr indent="0" lvl="0" marL="0" rtl="0" algn="l">
              <a:spcBef>
                <a:spcPts val="1200"/>
              </a:spcBef>
              <a:spcAft>
                <a:spcPts val="0"/>
              </a:spcAft>
              <a:buNone/>
            </a:pPr>
            <a:r>
              <a:rPr lang="en-GB"/>
              <a:t># without the fear of NaN values !!</a:t>
            </a:r>
            <a:endParaRPr/>
          </a:p>
          <a:p>
            <a:pPr indent="0" lvl="0" marL="0" rtl="0" algn="l">
              <a:spcBef>
                <a:spcPts val="1200"/>
              </a:spcBef>
              <a:spcAft>
                <a:spcPts val="0"/>
              </a:spcAft>
              <a:buNone/>
            </a:pPr>
            <a:r>
              <a:rPr lang="en-GB"/>
              <a:t>df['crowd_size'] = df['crowd_size'].replace(</a:t>
            </a:r>
            <a:endParaRPr/>
          </a:p>
          <a:p>
            <a:pPr indent="0" lvl="0" marL="0" rtl="0" algn="l">
              <a:spcBef>
                <a:spcPts val="1200"/>
              </a:spcBef>
              <a:spcAft>
                <a:spcPts val="0"/>
              </a:spcAft>
              <a:buNone/>
            </a:pPr>
            <a:r>
              <a:rPr lang="en-GB"/>
              <a:t>    to_replace=['no report', 'numerous', 'crowds'],</a:t>
            </a:r>
            <a:endParaRPr/>
          </a:p>
          <a:p>
            <a:pPr indent="0" lvl="0" marL="0" rtl="0" algn="l">
              <a:spcBef>
                <a:spcPts val="1200"/>
              </a:spcBef>
              <a:spcAft>
                <a:spcPts val="0"/>
              </a:spcAft>
              <a:buNone/>
            </a:pPr>
            <a:r>
              <a:rPr lang="en-GB"/>
              <a:t>    value='',</a:t>
            </a:r>
            <a:endParaRPr/>
          </a:p>
          <a:p>
            <a:pPr indent="0" lvl="0" marL="0" rtl="0" algn="l">
              <a:spcBef>
                <a:spcPts val="1200"/>
              </a:spcBef>
              <a:spcAft>
                <a:spcPts val="0"/>
              </a:spcAft>
              <a:buNone/>
            </a:pPr>
            <a:r>
              <a:rPr lang="en-GB"/>
              <a:t>    regex=True )</a:t>
            </a:r>
            <a:endParaRPr/>
          </a:p>
          <a:p>
            <a:pPr indent="0" lvl="0" marL="0" rtl="0" algn="l">
              <a:spcBef>
                <a:spcPts val="1200"/>
              </a:spcBef>
              <a:spcAft>
                <a:spcPts val="1200"/>
              </a:spcAft>
              <a:buNone/>
            </a:pPr>
            <a:r>
              <a:t/>
            </a:r>
            <a:endParaRPr/>
          </a:p>
        </p:txBody>
      </p:sp>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deleting with .split().str[1] , conversion to NaN with np.nan </a:t>
            </a:r>
            <a:endParaRPr/>
          </a:p>
        </p:txBody>
      </p:sp>
      <p:sp>
        <p:nvSpPr>
          <p:cNvPr id="94" name="Google Shape;94;p18"/>
          <p:cNvSpPr txBox="1"/>
          <p:nvPr>
            <p:ph idx="1" type="body"/>
          </p:nvPr>
        </p:nvSpPr>
        <p:spPr>
          <a:xfrm>
            <a:off x="311700" y="1157125"/>
            <a:ext cx="3999900" cy="34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
              <a:t>to be  later deleted : </a:t>
            </a:r>
            <a:endParaRPr sz="800"/>
          </a:p>
          <a:p>
            <a:pPr indent="0" lvl="0" marL="0" rtl="0" algn="l">
              <a:spcBef>
                <a:spcPts val="1200"/>
              </a:spcBef>
              <a:spcAft>
                <a:spcPts val="0"/>
              </a:spcAft>
              <a:buNone/>
            </a:pPr>
            <a:r>
              <a:rPr lang="en-GB" sz="800"/>
              <a:t>'numerous', 'crowds'.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rPr lang="en-GB" sz="800"/>
              <a:t>'no report',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106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Converting columns</a:t>
            </a:r>
            <a:endParaRPr/>
          </a:p>
          <a:p>
            <a:pPr indent="0" lvl="0" marL="0" rtl="0" algn="ctr">
              <a:spcBef>
                <a:spcPts val="0"/>
              </a:spcBef>
              <a:spcAft>
                <a:spcPts val="0"/>
              </a:spcAft>
              <a:buNone/>
            </a:pPr>
            <a:r>
              <a:rPr lang="en-GB"/>
              <a:t>string into integer with w2n</a:t>
            </a:r>
            <a:endParaRPr/>
          </a:p>
        </p:txBody>
      </p:sp>
      <p:sp>
        <p:nvSpPr>
          <p:cNvPr id="100" name="Google Shape;100;p19"/>
          <p:cNvSpPr txBox="1"/>
          <p:nvPr>
            <p:ph idx="1" type="body"/>
          </p:nvPr>
        </p:nvSpPr>
        <p:spPr>
          <a:xfrm>
            <a:off x="311700" y="1815250"/>
            <a:ext cx="3125400" cy="28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800"/>
              <a:t>'two hundred', '200'</a:t>
            </a:r>
            <a:endParaRPr sz="800"/>
          </a:p>
          <a:p>
            <a:pPr indent="0" lvl="0" marL="0" rtl="0" algn="l">
              <a:spcBef>
                <a:spcPts val="1200"/>
              </a:spcBef>
              <a:spcAft>
                <a:spcPts val="0"/>
              </a:spcAft>
              <a:buNone/>
            </a:pPr>
            <a:r>
              <a:rPr lang="en-GB" sz="800"/>
              <a:t>'nine',  '9'</a:t>
            </a:r>
            <a:endParaRPr sz="8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r>
              <a:rPr lang="en-GB"/>
              <a:t>Not used in the 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converting string into to_datetime(), to_numeric()</a:t>
            </a:r>
            <a:endParaRPr/>
          </a:p>
        </p:txBody>
      </p:sp>
      <p:sp>
        <p:nvSpPr>
          <p:cNvPr id="106" name="Google Shape;106;p20"/>
          <p:cNvSpPr txBox="1"/>
          <p:nvPr>
            <p:ph idx="2" type="body"/>
          </p:nvPr>
        </p:nvSpPr>
        <p:spPr>
          <a:xfrm>
            <a:off x="3116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df['crowd_size'] = pd.to_numeric(df['crowd_size'])</a:t>
            </a:r>
            <a:endParaRPr/>
          </a:p>
          <a:p>
            <a:pPr indent="0" lvl="0" marL="0" rtl="0" algn="l">
              <a:spcBef>
                <a:spcPts val="1200"/>
              </a:spcBef>
              <a:spcAft>
                <a:spcPts val="0"/>
              </a:spcAft>
              <a:buNone/>
            </a:pPr>
            <a:r>
              <a:rPr lang="en-GB"/>
              <a:t>df['crowd_size_class'] = pd.to_numeric(df['crowd_size_class'])</a:t>
            </a:r>
            <a:endParaRPr/>
          </a:p>
          <a:p>
            <a:pPr indent="0" lvl="0" marL="0" rtl="0" algn="l">
              <a:spcBef>
                <a:spcPts val="1200"/>
              </a:spcBef>
              <a:spcAft>
                <a:spcPts val="0"/>
              </a:spcAft>
              <a:buNone/>
            </a:pPr>
            <a:r>
              <a:rPr lang="en-GB"/>
              <a:t>from datetime import datetime </a:t>
            </a:r>
            <a:endParaRPr/>
          </a:p>
          <a:p>
            <a:pPr indent="0" lvl="0" marL="0" rtl="0" algn="l">
              <a:spcBef>
                <a:spcPts val="1200"/>
              </a:spcBef>
              <a:spcAft>
                <a:spcPts val="1200"/>
              </a:spcAft>
              <a:buNone/>
            </a:pPr>
            <a:r>
              <a:rPr lang="en-GB"/>
              <a:t>df['event_date'] = pd.to_datetime(df['event_date'])</a:t>
            </a:r>
            <a:endParaRPr/>
          </a:p>
        </p:txBody>
      </p:sp>
      <p:pic>
        <p:nvPicPr>
          <p:cNvPr id="107" name="Google Shape;107;p20"/>
          <p:cNvPicPr preferRelativeResize="0"/>
          <p:nvPr/>
        </p:nvPicPr>
        <p:blipFill>
          <a:blip r:embed="rId3">
            <a:alphaModFix/>
          </a:blip>
          <a:stretch>
            <a:fillRect/>
          </a:stretch>
        </p:blipFill>
        <p:spPr>
          <a:xfrm>
            <a:off x="1441125" y="4123450"/>
            <a:ext cx="5192824" cy="445425"/>
          </a:xfrm>
          <a:prstGeom prst="rect">
            <a:avLst/>
          </a:prstGeom>
          <a:noFill/>
          <a:ln>
            <a:noFill/>
          </a:ln>
        </p:spPr>
      </p:pic>
      <p:pic>
        <p:nvPicPr>
          <p:cNvPr id="108" name="Google Shape;108;p20"/>
          <p:cNvPicPr preferRelativeResize="0"/>
          <p:nvPr/>
        </p:nvPicPr>
        <p:blipFill>
          <a:blip r:embed="rId4">
            <a:alphaModFix/>
          </a:blip>
          <a:stretch>
            <a:fillRect/>
          </a:stretch>
        </p:blipFill>
        <p:spPr>
          <a:xfrm>
            <a:off x="311694" y="2838375"/>
            <a:ext cx="5192825" cy="10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5448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Plotting with matplotlib</a:t>
            </a:r>
            <a:endParaRPr/>
          </a:p>
        </p:txBody>
      </p:sp>
      <p:sp>
        <p:nvSpPr>
          <p:cNvPr id="114" name="Google Shape;114;p21"/>
          <p:cNvSpPr txBox="1"/>
          <p:nvPr>
            <p:ph idx="1" type="body"/>
          </p:nvPr>
        </p:nvSpPr>
        <p:spPr>
          <a:xfrm>
            <a:off x="311700" y="1145950"/>
            <a:ext cx="2234700" cy="142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SEE CODE HERE: </a:t>
            </a:r>
            <a:endParaRPr/>
          </a:p>
          <a:p>
            <a:pPr indent="0" lvl="0" marL="0" rtl="0" algn="l">
              <a:spcBef>
                <a:spcPts val="1200"/>
              </a:spcBef>
              <a:spcAft>
                <a:spcPts val="1200"/>
              </a:spcAft>
              <a:buNone/>
            </a:pPr>
            <a:r>
              <a:rPr lang="en-GB" u="sng">
                <a:solidFill>
                  <a:schemeClr val="hlink"/>
                </a:solidFill>
                <a:hlinkClick r:id="rId3"/>
              </a:rPr>
              <a:t>https://colab.research.google.com/drive/1AU56fPviJ4X2-WLx2e_iZoEja8S2M7vL</a:t>
            </a:r>
            <a:r>
              <a:rPr lang="en-GB"/>
              <a:t> </a:t>
            </a:r>
            <a:endParaRPr/>
          </a:p>
        </p:txBody>
      </p:sp>
      <p:sp>
        <p:nvSpPr>
          <p:cNvPr id="115" name="Google Shape;115;p21"/>
          <p:cNvSpPr txBox="1"/>
          <p:nvPr/>
        </p:nvSpPr>
        <p:spPr>
          <a:xfrm>
            <a:off x="311700" y="2684648"/>
            <a:ext cx="2234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SEE MORE RESULTS HERE: </a:t>
            </a:r>
            <a:endParaRPr>
              <a:solidFill>
                <a:schemeClr val="dk2"/>
              </a:solidFill>
            </a:endParaRPr>
          </a:p>
          <a:p>
            <a:pPr indent="0" lvl="0" marL="0" rtl="0" algn="l">
              <a:spcBef>
                <a:spcPts val="0"/>
              </a:spcBef>
              <a:spcAft>
                <a:spcPts val="0"/>
              </a:spcAft>
              <a:buNone/>
            </a:pPr>
            <a:r>
              <a:rPr lang="en-GB" u="sng">
                <a:solidFill>
                  <a:schemeClr val="hlink"/>
                </a:solidFill>
                <a:hlinkClick r:id="rId4"/>
              </a:rPr>
              <a:t>https://docs.google.com/document/d/1R9ezp4YOWTB7N85i3CFqCH7Q-v66ctY09d4ncuwPiH4/edit?usp=drivesdk</a:t>
            </a:r>
            <a:r>
              <a:rPr lang="en-GB">
                <a:solidFill>
                  <a:schemeClr val="dk2"/>
                </a:solidFill>
              </a:rPr>
              <a:t> </a:t>
            </a:r>
            <a:endParaRPr>
              <a:solidFill>
                <a:schemeClr val="dk2"/>
              </a:solidFill>
            </a:endParaRPr>
          </a:p>
        </p:txBody>
      </p:sp>
      <p:pic>
        <p:nvPicPr>
          <p:cNvPr id="116" name="Google Shape;116;p21"/>
          <p:cNvPicPr preferRelativeResize="0"/>
          <p:nvPr/>
        </p:nvPicPr>
        <p:blipFill>
          <a:blip r:embed="rId5">
            <a:alphaModFix/>
          </a:blip>
          <a:stretch>
            <a:fillRect/>
          </a:stretch>
        </p:blipFill>
        <p:spPr>
          <a:xfrm>
            <a:off x="2698800" y="1179580"/>
            <a:ext cx="6292800" cy="373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