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72" r:id="rId10"/>
    <p:sldId id="263" r:id="rId11"/>
    <p:sldId id="264" r:id="rId12"/>
    <p:sldId id="265" r:id="rId13"/>
    <p:sldId id="266" r:id="rId14"/>
    <p:sldId id="267"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ltLang="en-US" dirty="0"/>
              <a:t>SkillSwap</a:t>
            </a:r>
            <a:endParaRPr lang="en-GB" altLang="en-US" dirty="0"/>
          </a:p>
        </p:txBody>
      </p:sp>
      <p:sp>
        <p:nvSpPr>
          <p:cNvPr id="3" name="Subtitle 2"/>
          <p:cNvSpPr>
            <a:spLocks noGrp="1"/>
          </p:cNvSpPr>
          <p:nvPr>
            <p:ph type="subTitle" idx="1"/>
          </p:nvPr>
        </p:nvSpPr>
        <p:spPr/>
        <p:txBody>
          <a:bodyPr/>
          <a:lstStyle/>
          <a:p>
            <a:r>
              <a:rPr lang="en-GB" altLang="en-US"/>
              <a:t>Key findings from the user interviews</a:t>
            </a:r>
            <a:endParaRPr lang="en-GB" altLang="en-US"/>
          </a:p>
          <a:p>
            <a:r>
              <a:rPr lang="en-US" altLang="zh-CN"/>
              <a:t>Conducted by Faith Jegede </a:t>
            </a:r>
            <a:r>
              <a:rPr lang="zh-CN" altLang="en-US"/>
              <a:t>&amp; </a:t>
            </a:r>
            <a:r>
              <a:rPr lang="en-US" altLang="zh-CN"/>
              <a:t>Isabella Oelofse</a:t>
            </a:r>
            <a:endParaRPr lang="en-GB"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upload_post_object_v2_075542856"/>
          <p:cNvPicPr>
            <a:picLocks noChangeAspect="1"/>
          </p:cNvPicPr>
          <p:nvPr/>
        </p:nvPicPr>
        <p:blipFill>
          <a:blip r:embed="rId1"/>
          <a:stretch>
            <a:fillRect/>
          </a:stretch>
        </p:blipFill>
        <p:spPr>
          <a:xfrm>
            <a:off x="388121" y="602184"/>
            <a:ext cx="11295981" cy="57405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upload_post_object_v2_672606094"/>
          <p:cNvPicPr>
            <a:picLocks noChangeAspect="1"/>
          </p:cNvPicPr>
          <p:nvPr/>
        </p:nvPicPr>
        <p:blipFill>
          <a:blip r:embed="rId1"/>
          <a:stretch>
            <a:fillRect/>
          </a:stretch>
        </p:blipFill>
        <p:spPr>
          <a:xfrm>
            <a:off x="177800" y="615430"/>
            <a:ext cx="11836400" cy="562714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upload_post_object_v2_750108303"/>
          <p:cNvPicPr>
            <a:picLocks noChangeAspect="1"/>
          </p:cNvPicPr>
          <p:nvPr/>
        </p:nvPicPr>
        <p:blipFill>
          <a:blip r:embed="rId1"/>
          <a:stretch>
            <a:fillRect/>
          </a:stretch>
        </p:blipFill>
        <p:spPr>
          <a:xfrm>
            <a:off x="876300" y="947503"/>
            <a:ext cx="10439400" cy="496299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upload_post_object_v2_108704930"/>
          <p:cNvPicPr>
            <a:picLocks noChangeAspect="1"/>
          </p:cNvPicPr>
          <p:nvPr/>
        </p:nvPicPr>
        <p:blipFill>
          <a:blip r:embed="rId1"/>
          <a:stretch>
            <a:fillRect/>
          </a:stretch>
        </p:blipFill>
        <p:spPr>
          <a:xfrm>
            <a:off x="701067" y="698159"/>
            <a:ext cx="10519383" cy="500101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upload_post_object_v2_268143923"/>
          <p:cNvPicPr>
            <a:picLocks noChangeAspect="1"/>
          </p:cNvPicPr>
          <p:nvPr/>
        </p:nvPicPr>
        <p:blipFill>
          <a:blip r:embed="rId1"/>
          <a:stretch>
            <a:fillRect/>
          </a:stretch>
        </p:blipFill>
        <p:spPr>
          <a:xfrm>
            <a:off x="749300" y="773919"/>
            <a:ext cx="11169650" cy="531016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upload_post_object_v2_318970614"/>
          <p:cNvPicPr>
            <a:picLocks noChangeAspect="1"/>
          </p:cNvPicPr>
          <p:nvPr/>
        </p:nvPicPr>
        <p:blipFill>
          <a:blip r:embed="rId1"/>
          <a:stretch>
            <a:fillRect/>
          </a:stretch>
        </p:blipFill>
        <p:spPr>
          <a:xfrm>
            <a:off x="690875" y="512714"/>
            <a:ext cx="10751825" cy="546404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upload_post_object_v2_516510173"/>
          <p:cNvPicPr>
            <a:picLocks noChangeAspect="1"/>
          </p:cNvPicPr>
          <p:nvPr/>
        </p:nvPicPr>
        <p:blipFill>
          <a:blip r:embed="rId1"/>
          <a:stretch>
            <a:fillRect/>
          </a:stretch>
        </p:blipFill>
        <p:spPr>
          <a:xfrm>
            <a:off x="917903" y="1028700"/>
            <a:ext cx="11032797" cy="52451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Diverse Experiences:</a:t>
            </a:r>
            <a:endParaRPr lang="en-GB" altLang="en-US"/>
          </a:p>
        </p:txBody>
      </p:sp>
      <p:sp>
        <p:nvSpPr>
          <p:cNvPr id="3" name="Content Placeholder 2"/>
          <p:cNvSpPr>
            <a:spLocks noGrp="1"/>
          </p:cNvSpPr>
          <p:nvPr>
            <p:ph idx="1"/>
          </p:nvPr>
        </p:nvSpPr>
        <p:spPr/>
        <p:txBody>
          <a:bodyPr/>
          <a:p>
            <a:pPr marL="0" indent="0">
              <a:buNone/>
            </a:pPr>
            <a:r>
              <a:rPr lang="en-GB" altLang="en-US"/>
              <a:t>Users have varied experiences with skill exchange platforms, ranging from positive to mixed. This indicates a need for platforms to cater to different user preferences and address various challenges faced by users.</a:t>
            </a:r>
            <a:endParaRPr lang="en-GB"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Challenges in Finding Matches:</a:t>
            </a:r>
            <a:endParaRPr lang="en-GB" altLang="en-US"/>
          </a:p>
        </p:txBody>
      </p:sp>
      <p:sp>
        <p:nvSpPr>
          <p:cNvPr id="3" name="Content Placeholder 2"/>
          <p:cNvSpPr>
            <a:spLocks noGrp="1"/>
          </p:cNvSpPr>
          <p:nvPr>
            <p:ph idx="1"/>
          </p:nvPr>
        </p:nvSpPr>
        <p:spPr/>
        <p:txBody>
          <a:bodyPr/>
          <a:p>
            <a:pPr marL="0" indent="0">
              <a:buNone/>
            </a:pPr>
            <a:r>
              <a:rPr lang="en-GB" altLang="en-US"/>
              <a:t>Challenges in Finding Matches: Users commonly face challenges in finding suitable matches for skill exchange, including difficulties in finding matches that align with their specific interests, availability, and geographic location.</a:t>
            </a:r>
            <a:endParaRPr lang="en-GB"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Expectations from Ideal Platforms: </a:t>
            </a:r>
            <a:endParaRPr lang="en-GB" altLang="en-US"/>
          </a:p>
        </p:txBody>
      </p:sp>
      <p:sp>
        <p:nvSpPr>
          <p:cNvPr id="3" name="Content Placeholder 2"/>
          <p:cNvSpPr>
            <a:spLocks noGrp="1"/>
          </p:cNvSpPr>
          <p:nvPr>
            <p:ph idx="1"/>
          </p:nvPr>
        </p:nvSpPr>
        <p:spPr/>
        <p:txBody>
          <a:bodyPr/>
          <a:p>
            <a:r>
              <a:rPr lang="en-GB" altLang="en-US"/>
              <a:t>Users expect ideal skill exchange platforms to have user-friendly interfaces, comprehensive search functionality, robust feedback systems, and clear communication channels. These features enhance the user experience and facilitate meaningfu</a:t>
            </a:r>
            <a:endParaRPr lang="en-GB"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Preferred Connection Methods:</a:t>
            </a:r>
            <a:endParaRPr lang="en-GB" altLang="en-US"/>
          </a:p>
        </p:txBody>
      </p:sp>
      <p:sp>
        <p:nvSpPr>
          <p:cNvPr id="3" name="Content Placeholder 2"/>
          <p:cNvSpPr>
            <a:spLocks noGrp="1"/>
          </p:cNvSpPr>
          <p:nvPr>
            <p:ph idx="1"/>
          </p:nvPr>
        </p:nvSpPr>
        <p:spPr/>
        <p:txBody>
          <a:bodyPr/>
          <a:p>
            <a:r>
              <a:rPr lang="en-GB" altLang="en-US"/>
              <a:t>Users have varying preferences for connecting with others for skill exchange, with online messaging and video calls being the most popular methods due to their convenience and flexibility. other method include meeting in person</a:t>
            </a:r>
            <a:endParaRPr lang="en-GB"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Concerns About Privacy and Security:</a:t>
            </a:r>
            <a:endParaRPr lang="en-GB" altLang="en-US"/>
          </a:p>
        </p:txBody>
      </p:sp>
      <p:sp>
        <p:nvSpPr>
          <p:cNvPr id="3" name="Content Placeholder 2"/>
          <p:cNvSpPr>
            <a:spLocks noGrp="1"/>
          </p:cNvSpPr>
          <p:nvPr>
            <p:ph idx="1"/>
          </p:nvPr>
        </p:nvSpPr>
        <p:spPr/>
        <p:txBody>
          <a:bodyPr/>
          <a:p>
            <a:r>
              <a:rPr lang="en-US" altLang="zh-CN"/>
              <a:t>u</a:t>
            </a:r>
            <a:r>
              <a:rPr lang="en-GB" altLang="en-US"/>
              <a:t>sers express concerns about privacy and security when participating in skill exchange through online platforms. They expect platforms to prioritize data security and implement measures to protect users' personal information.</a:t>
            </a:r>
            <a:endParaRPr lang="en-GB"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zh-CN"/>
              <a:t>Part two: results from second survey conducting</a:t>
            </a:r>
            <a:br>
              <a:rPr lang="en-US" altLang="zh-CN"/>
            </a:br>
            <a:r>
              <a:rPr lang="en-US" altLang="zh-CN"/>
              <a:t>by Isabella Oelofse</a:t>
            </a:r>
            <a:endParaRPr lang="en-US"/>
          </a:p>
        </p:txBody>
      </p:sp>
      <p:sp>
        <p:nvSpPr>
          <p:cNvPr id="8" name="Text Box 7"/>
          <p:cNvSpPr txBox="1"/>
          <p:nvPr userDrawn="1"/>
        </p:nvSpPr>
        <p:spPr>
          <a:xfrm>
            <a:off x="1045097" y="1569784"/>
            <a:ext cx="10431780" cy="4615815"/>
          </a:xfrm>
          <a:prstGeom prst="rect">
            <a:avLst/>
          </a:prstGeom>
        </p:spPr>
        <p:txBody>
          <a:bodyPr wrap="none" rtlCol="0">
            <a:spAutoFit/>
          </a:bodyPr>
          <a:p>
            <a:r>
              <a:rPr lang="en-US" altLang="zh-CN" sz="2000" b="1" u="sng"/>
              <a:t>Demographics: </a:t>
            </a:r>
            <a:endParaRPr lang="en-US" altLang="zh-CN" sz="2000" b="1" u="sng"/>
          </a:p>
          <a:p>
            <a:r>
              <a:rPr lang="en-US" altLang="zh-CN"/>
              <a:t>Age group: 23</a:t>
            </a:r>
            <a:r>
              <a:rPr lang="zh-CN" altLang="en-US"/>
              <a:t>-</a:t>
            </a:r>
            <a:r>
              <a:rPr lang="en-US" altLang="zh-CN"/>
              <a:t>60</a:t>
            </a:r>
            <a:endParaRPr lang="en-US" altLang="zh-CN"/>
          </a:p>
          <a:p>
            <a:r>
              <a:rPr lang="en-US" altLang="zh-CN"/>
              <a:t>location: Berlin, Germany and Cape Town, South Africa </a:t>
            </a:r>
            <a:endParaRPr lang="en-US" altLang="zh-CN"/>
          </a:p>
          <a:p>
            <a:endParaRPr lang="en-US" altLang="zh-CN"/>
          </a:p>
          <a:p>
            <a:r>
              <a:rPr lang="en-US" altLang="zh-CN" sz="2000" b="1" u="sng"/>
              <a:t>Exisitng skill exchange preferences: </a:t>
            </a:r>
            <a:endParaRPr lang="en-US" altLang="zh-CN" sz="2000" b="1" u="sng"/>
          </a:p>
          <a:p>
            <a:r>
              <a:rPr lang="en-US" altLang="zh-CN"/>
              <a:t>Majority of participants often engage in </a:t>
            </a:r>
            <a:r>
              <a:rPr lang="en-US" altLang="zh-CN" u="sng"/>
              <a:t>one</a:t>
            </a:r>
            <a:r>
              <a:rPr lang="zh-CN" altLang="en-US" u="sng"/>
              <a:t>-</a:t>
            </a:r>
            <a:r>
              <a:rPr lang="en-US" altLang="zh-CN" u="sng"/>
              <a:t>on</a:t>
            </a:r>
            <a:r>
              <a:rPr lang="zh-CN" altLang="en-US" u="sng"/>
              <a:t>-</a:t>
            </a:r>
            <a:r>
              <a:rPr lang="en-US" altLang="zh-CN" u="sng"/>
              <a:t>one coaching </a:t>
            </a:r>
            <a:r>
              <a:rPr lang="en-US" altLang="zh-CN"/>
              <a:t>as a form of sharing skills. </a:t>
            </a:r>
            <a:endParaRPr lang="en-US" altLang="zh-CN"/>
          </a:p>
          <a:p>
            <a:r>
              <a:rPr lang="en-US" altLang="zh-CN"/>
              <a:t>Majority of participants felt existing options for skill sharing were: </a:t>
            </a:r>
            <a:r>
              <a:rPr lang="en-US" altLang="zh-CN" u="sng"/>
              <a:t>not entertaining enough</a:t>
            </a:r>
            <a:r>
              <a:rPr lang="en-US" altLang="zh-CN"/>
              <a:t> and </a:t>
            </a:r>
            <a:r>
              <a:rPr lang="en-US" altLang="zh-CN" u="sng"/>
              <a:t>not free</a:t>
            </a:r>
            <a:endParaRPr lang="en-US" altLang="zh-CN" u="sng"/>
          </a:p>
          <a:p>
            <a:endParaRPr lang="en-US" altLang="zh-CN" u="sng"/>
          </a:p>
          <a:p>
            <a:r>
              <a:rPr lang="en-US" altLang="zh-CN" sz="2000" b="1" u="sng"/>
              <a:t>Features that were desired from a skill sharing platform:</a:t>
            </a:r>
            <a:r>
              <a:rPr lang="en-US" altLang="zh-CN" sz="2000" b="1"/>
              <a:t> </a:t>
            </a:r>
            <a:endParaRPr lang="en-US" altLang="zh-CN" sz="2000" b="1"/>
          </a:p>
          <a:p>
            <a:pPr marL="285750" indent="-285750">
              <a:buChar char="•"/>
            </a:pPr>
            <a:r>
              <a:rPr lang="en-US" altLang="zh-CN"/>
              <a:t>outcome based</a:t>
            </a:r>
            <a:endParaRPr lang="en-US" altLang="zh-CN"/>
          </a:p>
          <a:p>
            <a:pPr marL="285750" indent="-285750">
              <a:buChar char="•"/>
            </a:pPr>
            <a:r>
              <a:rPr lang="en-US" altLang="zh-CN"/>
              <a:t>videos and photos </a:t>
            </a:r>
            <a:endParaRPr lang="en-US" altLang="zh-CN"/>
          </a:p>
          <a:p>
            <a:pPr marL="285750" indent="-285750">
              <a:buChar char="•"/>
            </a:pPr>
            <a:r>
              <a:rPr lang="en-US" altLang="zh-CN"/>
              <a:t>informal</a:t>
            </a:r>
            <a:endParaRPr lang="en-US" altLang="zh-CN"/>
          </a:p>
          <a:p>
            <a:pPr marL="285750" indent="-285750">
              <a:buChar char="•"/>
            </a:pPr>
            <a:r>
              <a:rPr lang="en-US" altLang="zh-CN"/>
              <a:t>easy to use </a:t>
            </a:r>
            <a:endParaRPr lang="en-US" altLang="zh-CN"/>
          </a:p>
          <a:p>
            <a:pPr marL="285750" indent="-285750">
              <a:buChar char="•"/>
            </a:pPr>
            <a:endParaRPr lang="en-US" altLang="zh-CN"/>
          </a:p>
          <a:p>
            <a:pPr marL="285750" indent="-285750">
              <a:buChar char="•"/>
            </a:pPr>
            <a:endParaRPr lang="en-US" altLang="zh-CN"/>
          </a:p>
          <a:p>
            <a:pPr marL="285750" indent="-285750"/>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userDrawn="1"/>
        </p:nvSpPr>
        <p:spPr>
          <a:xfrm>
            <a:off x="961828" y="902612"/>
            <a:ext cx="6742430" cy="2061210"/>
          </a:xfrm>
          <a:prstGeom prst="rect">
            <a:avLst/>
          </a:prstGeom>
        </p:spPr>
        <p:txBody>
          <a:bodyPr wrap="none" rtlCol="0">
            <a:spAutoFit/>
          </a:bodyPr>
          <a:p>
            <a:r>
              <a:rPr lang="en-US" altLang="zh-CN" sz="2000" b="1" u="sng"/>
              <a:t>Additional resources or tools that are desired:</a:t>
            </a:r>
            <a:endParaRPr lang="en-US" altLang="zh-CN" sz="2000" b="1" u="sng"/>
          </a:p>
          <a:p>
            <a:pPr marL="285750" indent="-285750">
              <a:buChar char="•"/>
            </a:pPr>
            <a:r>
              <a:rPr lang="en-US" altLang="zh-CN"/>
              <a:t>a way of making friends through the platform and skill sharing </a:t>
            </a:r>
            <a:endParaRPr lang="en-US" altLang="zh-CN"/>
          </a:p>
          <a:p>
            <a:pPr marL="285750" indent="-285750">
              <a:buChar char="•"/>
            </a:pPr>
            <a:r>
              <a:rPr lang="en-US" altLang="zh-CN"/>
              <a:t>saving money </a:t>
            </a:r>
            <a:endParaRPr lang="en-US" altLang="zh-CN"/>
          </a:p>
          <a:p>
            <a:pPr marL="285750" indent="-285750">
              <a:buChar char="•"/>
            </a:pPr>
            <a:r>
              <a:rPr lang="en-US" altLang="zh-CN"/>
              <a:t>video content </a:t>
            </a:r>
            <a:endParaRPr lang="en-US" altLang="zh-CN"/>
          </a:p>
          <a:p>
            <a:pPr marL="285750" indent="-285750"/>
            <a:endParaRPr lang="en-US"/>
          </a:p>
          <a:p>
            <a:endParaRPr lang="en-US"/>
          </a:p>
          <a:p>
            <a:endParaRPr lang="en-US"/>
          </a:p>
        </p:txBody>
      </p:sp>
      <p:sp>
        <p:nvSpPr>
          <p:cNvPr id="3" name="Text Box 2"/>
          <p:cNvSpPr txBox="1"/>
          <p:nvPr userDrawn="1"/>
        </p:nvSpPr>
        <p:spPr>
          <a:xfrm>
            <a:off x="799284" y="2564454"/>
            <a:ext cx="10593359" cy="368300"/>
          </a:xfrm>
          <a:prstGeom prst="rect">
            <a:avLst/>
          </a:prstGeom>
        </p:spPr>
        <p:txBody>
          <a:bodyPr wrap="none" rtlCol="0">
            <a:noAutofit/>
          </a:bodyPr>
          <a:p>
            <a:pPr algn="l"/>
            <a:r>
              <a:rPr lang="en-US" altLang="zh-CN" sz="2000" b="1" u="sng" spc="3">
                <a:solidFill>
                  <a:srgbClr val="202124"/>
                </a:solidFill>
                <a:latin typeface="Calibri" charset="0"/>
                <a:ea typeface="Calibri" charset="0"/>
                <a:cs typeface="Calibri" charset="0"/>
              </a:rPr>
              <a:t>Reasons for sharing skills or learning from others: </a:t>
            </a:r>
            <a:endParaRPr lang="en-US" altLang="zh-CN" sz="2000" b="1" u="sng" spc="3">
              <a:solidFill>
                <a:srgbClr val="202124"/>
              </a:solidFill>
              <a:latin typeface="Calibri" charset="0"/>
              <a:ea typeface="Calibri" charset="0"/>
              <a:cs typeface="Calibri" charset="0"/>
            </a:endParaRPr>
          </a:p>
          <a:p>
            <a:pPr algn="l"/>
            <a:endParaRPr lang="en-US" altLang="zh-CN" sz="2000" b="1" u="sng" spc="3">
              <a:solidFill>
                <a:srgbClr val="202124"/>
              </a:solidFill>
              <a:latin typeface="Calibri" charset="0"/>
              <a:ea typeface="Calibri" charset="0"/>
              <a:cs typeface="Calibri" charset="0"/>
            </a:endParaRPr>
          </a:p>
          <a:p>
            <a:pPr marL="285750" indent="-285750" algn="l">
              <a:buChar char="•"/>
            </a:pPr>
            <a:r>
              <a:rPr lang="en-US" b="0" spc="3">
                <a:solidFill>
                  <a:srgbClr val="202124"/>
                </a:solidFill>
                <a:latin typeface="Calibri" charset="0"/>
                <a:ea typeface="Calibri" charset="0"/>
                <a:cs typeface="Calibri" charset="0"/>
              </a:rPr>
              <a:t>It’s just cool to have some skills and help yourself, it’s cheaper than paying for a </a:t>
            </a:r>
            <a:endParaRPr lang="en-US" b="0" spc="3">
              <a:solidFill>
                <a:srgbClr val="202124"/>
              </a:solidFill>
              <a:latin typeface="Calibri" charset="0"/>
              <a:ea typeface="Calibri" charset="0"/>
              <a:cs typeface="Calibri" charset="0"/>
            </a:endParaRPr>
          </a:p>
          <a:p>
            <a:pPr indent="0" algn="l">
              <a:buNone/>
            </a:pPr>
            <a:r>
              <a:rPr lang="en-US" spc="3">
                <a:solidFill>
                  <a:srgbClr val="202124"/>
                </a:solidFill>
                <a:latin typeface="Calibri" charset="0"/>
                <a:ea typeface="Calibri" charset="0"/>
                <a:cs typeface="Calibri" charset="0"/>
              </a:rPr>
              <a:t>     </a:t>
            </a:r>
            <a:r>
              <a:rPr lang="en-US" b="0" spc="3">
                <a:solidFill>
                  <a:srgbClr val="202124"/>
                </a:solidFill>
                <a:latin typeface="Calibri" charset="0"/>
                <a:ea typeface="Calibri" charset="0"/>
                <a:cs typeface="Calibri" charset="0"/>
              </a:rPr>
              <a:t>professional, low barrier for FLINTA people to try some crafting</a:t>
            </a:r>
            <a:endParaRPr lang="en-US" b="0" spc="3">
              <a:solidFill>
                <a:srgbClr val="202124"/>
              </a:solidFill>
              <a:latin typeface="Calibri" charset="0"/>
              <a:ea typeface="Calibri" charset="0"/>
              <a:cs typeface="Calibri" charset="0"/>
            </a:endParaRPr>
          </a:p>
          <a:p>
            <a:pPr marL="285750" indent="-285750" algn="l">
              <a:buChar char="•"/>
            </a:pPr>
            <a:r>
              <a:rPr lang="en-US" b="0" spc="3">
                <a:solidFill>
                  <a:srgbClr val="202124"/>
                </a:solidFill>
                <a:latin typeface="Calibri" charset="0"/>
                <a:ea typeface="Calibri" charset="0"/>
                <a:cs typeface="Calibri" charset="0"/>
              </a:rPr>
              <a:t>How it could help someone else find a career that is more fulfilling to them</a:t>
            </a:r>
            <a:endParaRPr lang="en-US" b="0" spc="3">
              <a:solidFill>
                <a:srgbClr val="202124"/>
              </a:solidFill>
              <a:latin typeface="Calibri" charset="0"/>
              <a:ea typeface="Calibri" charset="0"/>
              <a:cs typeface="Calibri" charset="0"/>
            </a:endParaRPr>
          </a:p>
          <a:p>
            <a:pPr marL="285750" indent="-285750" algn="l">
              <a:buChar char="•"/>
            </a:pPr>
            <a:r>
              <a:rPr lang="en-US" b="0" spc="3">
                <a:solidFill>
                  <a:srgbClr val="202124"/>
                </a:solidFill>
                <a:latin typeface="Calibri" charset="0"/>
                <a:ea typeface="Calibri" charset="0"/>
                <a:cs typeface="Calibri" charset="0"/>
              </a:rPr>
              <a:t>There a very few people/organisations that can teach you everything in one field, </a:t>
            </a:r>
            <a:endParaRPr lang="en-US" b="0" spc="3">
              <a:solidFill>
                <a:srgbClr val="202124"/>
              </a:solidFill>
              <a:latin typeface="Calibri" charset="0"/>
              <a:ea typeface="Calibri" charset="0"/>
              <a:cs typeface="Calibri" charset="0"/>
            </a:endParaRPr>
          </a:p>
          <a:p>
            <a:pPr indent="0" algn="l">
              <a:buNone/>
            </a:pPr>
            <a:r>
              <a:rPr lang="en-US" spc="3">
                <a:solidFill>
                  <a:srgbClr val="202124"/>
                </a:solidFill>
                <a:latin typeface="Calibri" charset="0"/>
                <a:ea typeface="Calibri" charset="0"/>
                <a:cs typeface="Calibri" charset="0"/>
              </a:rPr>
              <a:t>      </a:t>
            </a:r>
            <a:r>
              <a:rPr lang="en-US" b="0" spc="3">
                <a:solidFill>
                  <a:srgbClr val="202124"/>
                </a:solidFill>
                <a:latin typeface="Calibri" charset="0"/>
                <a:ea typeface="Calibri" charset="0"/>
                <a:cs typeface="Calibri" charset="0"/>
              </a:rPr>
              <a:t>so therefore it is best to learn from lots of different people and through their experiences.</a:t>
            </a:r>
            <a:endParaRPr lang="en-US" b="0" spc="3">
              <a:solidFill>
                <a:srgbClr val="202124"/>
              </a:solidFill>
              <a:latin typeface="Calibri" charset="0"/>
              <a:ea typeface="Calibri" charset="0"/>
              <a:cs typeface="Calibri" charset="0"/>
            </a:endParaRPr>
          </a:p>
          <a:p>
            <a:pPr marL="285750" indent="-285750" algn="l">
              <a:buChar char="•"/>
            </a:pPr>
            <a:r>
              <a:rPr lang="en-US" b="0" spc="3">
                <a:solidFill>
                  <a:srgbClr val="202124"/>
                </a:solidFill>
                <a:latin typeface="Calibri" charset="0"/>
                <a:ea typeface="Calibri" charset="0"/>
                <a:cs typeface="Calibri" charset="0"/>
              </a:rPr>
              <a:t>I would love to learn more handywork skills and languages and it’s more fun with someone else</a:t>
            </a:r>
            <a:endParaRPr lang="en-US" b="0" spc="3">
              <a:solidFill>
                <a:srgbClr val="202124"/>
              </a:solidFill>
              <a:latin typeface="Calibri" charset="0"/>
              <a:ea typeface="Calibri" charset="0"/>
              <a:cs typeface="Calibri" charset="0"/>
            </a:endParaRPr>
          </a:p>
          <a:p>
            <a:pPr marL="285750" indent="-285750" algn="l">
              <a:buChar char="•"/>
            </a:pPr>
            <a:r>
              <a:rPr lang="en-US" b="0" spc="3">
                <a:solidFill>
                  <a:srgbClr val="202124"/>
                </a:solidFill>
                <a:latin typeface="Calibri" charset="0"/>
                <a:ea typeface="Calibri" charset="0"/>
                <a:cs typeface="Calibri" charset="0"/>
              </a:rPr>
              <a:t>Enjoy sharing knowledge and experience and to see others progress as a result</a:t>
            </a:r>
            <a:endParaRPr lang="en-US" b="0" spc="3">
              <a:solidFill>
                <a:srgbClr val="202124"/>
              </a:solidFill>
              <a:latin typeface="Calibri" charset="0"/>
              <a:ea typeface="Calibri" charset="0"/>
              <a:cs typeface="Calibri" charset="0"/>
            </a:endParaRPr>
          </a:p>
          <a:p>
            <a:pPr marL="285750" indent="-285750" algn="l">
              <a:buChar char="•"/>
            </a:pPr>
            <a:r>
              <a:rPr lang="en-US" b="0" spc="3">
                <a:solidFill>
                  <a:srgbClr val="202124"/>
                </a:solidFill>
                <a:latin typeface="Calibri" charset="0"/>
                <a:ea typeface="Calibri" charset="0"/>
                <a:cs typeface="Calibri" charset="0"/>
              </a:rPr>
              <a:t>feels good to learn something new and it also feels nice to share with others</a:t>
            </a:r>
            <a:endParaRPr lang="en-US" b="0">
              <a:solidFill>
                <a:srgbClr val="202124"/>
              </a:solidFill>
              <a:latin typeface="Calibri" charset="0"/>
              <a:ea typeface="Calibri" charset="0"/>
              <a:cs typeface="Calibri"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upload_post_object_v2_508431907"/>
          <p:cNvPicPr>
            <a:picLocks noChangeAspect="1"/>
          </p:cNvPicPr>
          <p:nvPr/>
        </p:nvPicPr>
        <p:blipFill>
          <a:blip r:embed="rId1"/>
          <a:stretch>
            <a:fillRect/>
          </a:stretch>
        </p:blipFill>
        <p:spPr>
          <a:xfrm>
            <a:off x="301765" y="611088"/>
            <a:ext cx="11677750" cy="555171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2719</Words>
  <Application>WPS Office WWO_wpscloud_20230707210828-148622b8ac</Application>
  <PresentationFormat>Widescreen</PresentationFormat>
  <Paragraphs>63</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Arial</vt:lpstr>
      <vt:lpstr>SimSun</vt:lpstr>
      <vt:lpstr>Wingdings</vt:lpstr>
      <vt:lpstr>Calibri</vt:lpstr>
      <vt:lpstr>Calibri Light</vt:lpstr>
      <vt:lpstr>汉仪书宋二KW</vt:lpstr>
      <vt:lpstr>Kingsoft Confetti</vt:lpstr>
      <vt:lpstr>Office Theme</vt:lpstr>
      <vt:lpstr>SkillSwap</vt:lpstr>
      <vt:lpstr>Diverse Experiences:</vt:lpstr>
      <vt:lpstr>Challenges in Finding Matches:</vt:lpstr>
      <vt:lpstr>Expectations from Ideal Platforms: </vt:lpstr>
      <vt:lpstr>Preferred Connection Methods:</vt:lpstr>
      <vt:lpstr>Concerns About Privacy and Security:</vt:lpstr>
      <vt:lpstr>Part two: results from second survey conducting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SkillSwap</dc:title>
  <dc:creator/>
  <cp:lastModifiedBy>joe_j</cp:lastModifiedBy>
  <dcterms:created xsi:type="dcterms:W3CDTF">2024-03-26T10:37:22Z</dcterms:created>
  <dcterms:modified xsi:type="dcterms:W3CDTF">2024-03-26T10:37:22Z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228FD11B74B54E0CA53C5DA37964B6DE_11</vt:lpwstr>
  </property>
  <property fmtid="{D5CDD505-2E9C-101B-9397-08002B2CF9AE}" pid="3" name="KSOProductBuildVer">
    <vt:lpwstr>1033-0.0.0.0</vt:lpwstr>
  </property>
</Properties>
</file>