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890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783B6-366A-498C-9004-4D408C4B2EA4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D710-6720-469A-9645-AB4469C5C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1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F62D9F-827E-E77E-35E2-6A729940531A}"/>
              </a:ext>
            </a:extLst>
          </p:cNvPr>
          <p:cNvGrpSpPr/>
          <p:nvPr userDrawn="1"/>
        </p:nvGrpSpPr>
        <p:grpSpPr>
          <a:xfrm>
            <a:off x="0" y="-78516"/>
            <a:ext cx="13139113" cy="6936516"/>
            <a:chOff x="0" y="-11841"/>
            <a:chExt cx="13139113" cy="693651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A2773DF-C75C-501B-F7EE-DBBE4D44889D}"/>
                </a:ext>
              </a:extLst>
            </p:cNvPr>
            <p:cNvSpPr/>
            <p:nvPr/>
          </p:nvSpPr>
          <p:spPr>
            <a:xfrm>
              <a:off x="9331491" y="1235353"/>
              <a:ext cx="741576" cy="7121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1F51163-0482-F94B-BE9C-F2F6EA304217}"/>
                </a:ext>
              </a:extLst>
            </p:cNvPr>
            <p:cNvSpPr/>
            <p:nvPr/>
          </p:nvSpPr>
          <p:spPr>
            <a:xfrm>
              <a:off x="9129590" y="1019493"/>
              <a:ext cx="1151249" cy="114400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BFC6591-0C2F-F68A-AD03-B69F666B670E}"/>
                </a:ext>
              </a:extLst>
            </p:cNvPr>
            <p:cNvSpPr/>
            <p:nvPr/>
          </p:nvSpPr>
          <p:spPr>
            <a:xfrm>
              <a:off x="8943790" y="835774"/>
              <a:ext cx="1529207" cy="149039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78BC20C-A46C-784C-DD8B-DB0729CC8707}"/>
                </a:ext>
              </a:extLst>
            </p:cNvPr>
            <p:cNvGrpSpPr/>
            <p:nvPr/>
          </p:nvGrpSpPr>
          <p:grpSpPr>
            <a:xfrm>
              <a:off x="0" y="1011426"/>
              <a:ext cx="13139113" cy="5913249"/>
              <a:chOff x="-2527" y="944751"/>
              <a:chExt cx="13139113" cy="591324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09D0DD06-D64C-4A0D-9189-448690E40A1F}"/>
                  </a:ext>
                </a:extLst>
              </p:cNvPr>
              <p:cNvSpPr/>
              <p:nvPr/>
            </p:nvSpPr>
            <p:spPr>
              <a:xfrm>
                <a:off x="2961929" y="2866046"/>
                <a:ext cx="318644" cy="3203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4" name="Grafik 13" descr="Teleskop mit einfarbiger Füllung">
                <a:extLst>
                  <a:ext uri="{FF2B5EF4-FFF2-40B4-BE49-F238E27FC236}">
                    <a16:creationId xmlns:a16="http://schemas.microsoft.com/office/drawing/2014/main" id="{844A35D9-52DA-EB60-3712-C1F6FBFEF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50" y="2531115"/>
                <a:ext cx="2941853" cy="294185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48FDA518-5B0B-E5DA-4854-A6FC8FD68511}"/>
                  </a:ext>
                </a:extLst>
              </p:cNvPr>
              <p:cNvGrpSpPr/>
              <p:nvPr/>
            </p:nvGrpSpPr>
            <p:grpSpPr>
              <a:xfrm>
                <a:off x="0" y="1467227"/>
                <a:ext cx="13136586" cy="5390773"/>
                <a:chOff x="-7050" y="1533005"/>
                <a:chExt cx="13136586" cy="5390773"/>
              </a:xfrm>
              <a:solidFill>
                <a:srgbClr val="002060"/>
              </a:solidFill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8A1FEF79-94AB-5D1A-D2C9-3A0053505864}"/>
                    </a:ext>
                  </a:extLst>
                </p:cNvPr>
                <p:cNvGrpSpPr/>
                <p:nvPr/>
              </p:nvGrpSpPr>
              <p:grpSpPr>
                <a:xfrm>
                  <a:off x="190219" y="1533005"/>
                  <a:ext cx="12939317" cy="5321389"/>
                  <a:chOff x="190219" y="1533005"/>
                  <a:chExt cx="12939317" cy="5321389"/>
                </a:xfrm>
                <a:grpFill/>
              </p:grpSpPr>
              <p:sp>
                <p:nvSpPr>
                  <p:cNvPr id="36" name="Rechteck 68">
                    <a:extLst>
                      <a:ext uri="{FF2B5EF4-FFF2-40B4-BE49-F238E27FC236}">
                        <a16:creationId xmlns:a16="http://schemas.microsoft.com/office/drawing/2014/main" id="{51D6EBAA-04B7-FCB0-195D-D09F9FFC2DAD}"/>
                      </a:ext>
                    </a:extLst>
                  </p:cNvPr>
                  <p:cNvSpPr/>
                  <p:nvPr/>
                </p:nvSpPr>
                <p:spPr>
                  <a:xfrm rot="8124944">
                    <a:off x="190219" y="5190738"/>
                    <a:ext cx="1712241" cy="1218653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7" name="Rechteck 68">
                    <a:extLst>
                      <a:ext uri="{FF2B5EF4-FFF2-40B4-BE49-F238E27FC236}">
                        <a16:creationId xmlns:a16="http://schemas.microsoft.com/office/drawing/2014/main" id="{041D0E96-ECEF-D136-7C90-A4F405FA5F4E}"/>
                      </a:ext>
                    </a:extLst>
                  </p:cNvPr>
                  <p:cNvSpPr/>
                  <p:nvPr/>
                </p:nvSpPr>
                <p:spPr>
                  <a:xfrm rot="1229795">
                    <a:off x="929649" y="5069496"/>
                    <a:ext cx="2067339" cy="1434906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8" name="Rechteck 68">
                    <a:extLst>
                      <a:ext uri="{FF2B5EF4-FFF2-40B4-BE49-F238E27FC236}">
                        <a16:creationId xmlns:a16="http://schemas.microsoft.com/office/drawing/2014/main" id="{946E615F-FCF0-7E86-26E7-80369F0BDCE8}"/>
                      </a:ext>
                    </a:extLst>
                  </p:cNvPr>
                  <p:cNvSpPr/>
                  <p:nvPr/>
                </p:nvSpPr>
                <p:spPr>
                  <a:xfrm rot="19230671">
                    <a:off x="2798562" y="4456286"/>
                    <a:ext cx="1464013" cy="2133292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9" name="Rechteck 68">
                    <a:extLst>
                      <a:ext uri="{FF2B5EF4-FFF2-40B4-BE49-F238E27FC236}">
                        <a16:creationId xmlns:a16="http://schemas.microsoft.com/office/drawing/2014/main" id="{B590B342-C417-09D9-7E9D-A66F4ECBBFBE}"/>
                      </a:ext>
                    </a:extLst>
                  </p:cNvPr>
                  <p:cNvSpPr/>
                  <p:nvPr/>
                </p:nvSpPr>
                <p:spPr>
                  <a:xfrm rot="1849760">
                    <a:off x="2850204" y="4513937"/>
                    <a:ext cx="1616762" cy="1859489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0" name="Rechteck 68">
                    <a:extLst>
                      <a:ext uri="{FF2B5EF4-FFF2-40B4-BE49-F238E27FC236}">
                        <a16:creationId xmlns:a16="http://schemas.microsoft.com/office/drawing/2014/main" id="{37F08B99-52D0-93BD-3DBD-1E4BF927A5B0}"/>
                      </a:ext>
                    </a:extLst>
                  </p:cNvPr>
                  <p:cNvSpPr/>
                  <p:nvPr/>
                </p:nvSpPr>
                <p:spPr>
                  <a:xfrm rot="14571341">
                    <a:off x="5351668" y="2636001"/>
                    <a:ext cx="2067339" cy="4258259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1" name="Rechteck 68">
                    <a:extLst>
                      <a:ext uri="{FF2B5EF4-FFF2-40B4-BE49-F238E27FC236}">
                        <a16:creationId xmlns:a16="http://schemas.microsoft.com/office/drawing/2014/main" id="{3FED8122-6946-F314-C60D-048AA886F3E7}"/>
                      </a:ext>
                    </a:extLst>
                  </p:cNvPr>
                  <p:cNvSpPr/>
                  <p:nvPr/>
                </p:nvSpPr>
                <p:spPr>
                  <a:xfrm rot="13546317">
                    <a:off x="6201405" y="3002330"/>
                    <a:ext cx="1912188" cy="3680884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2" name="Rechteck 68">
                    <a:extLst>
                      <a:ext uri="{FF2B5EF4-FFF2-40B4-BE49-F238E27FC236}">
                        <a16:creationId xmlns:a16="http://schemas.microsoft.com/office/drawing/2014/main" id="{2C0D5947-8EE1-DCA4-CB29-86B81C4395C1}"/>
                      </a:ext>
                    </a:extLst>
                  </p:cNvPr>
                  <p:cNvSpPr/>
                  <p:nvPr/>
                </p:nvSpPr>
                <p:spPr>
                  <a:xfrm rot="1994697">
                    <a:off x="8262738" y="1902085"/>
                    <a:ext cx="2067339" cy="4258259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3" name="Rechteck 68">
                    <a:extLst>
                      <a:ext uri="{FF2B5EF4-FFF2-40B4-BE49-F238E27FC236}">
                        <a16:creationId xmlns:a16="http://schemas.microsoft.com/office/drawing/2014/main" id="{08BDAE7D-CBBA-A1A0-2D7B-44C8D8FDA659}"/>
                      </a:ext>
                    </a:extLst>
                  </p:cNvPr>
                  <p:cNvSpPr/>
                  <p:nvPr/>
                </p:nvSpPr>
                <p:spPr>
                  <a:xfrm rot="3631656" flipV="1">
                    <a:off x="10510379" y="1061808"/>
                    <a:ext cx="2147959" cy="3090354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4" name="Rechtwinkliges Dreieck 43">
                    <a:extLst>
                      <a:ext uri="{FF2B5EF4-FFF2-40B4-BE49-F238E27FC236}">
                        <a16:creationId xmlns:a16="http://schemas.microsoft.com/office/drawing/2014/main" id="{A06F21F1-F5BB-5A88-F094-9B1DFBE2D403}"/>
                      </a:ext>
                    </a:extLst>
                  </p:cNvPr>
                  <p:cNvSpPr/>
                  <p:nvPr/>
                </p:nvSpPr>
                <p:spPr>
                  <a:xfrm>
                    <a:off x="9686897" y="1552575"/>
                    <a:ext cx="795396" cy="690562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5" name="Rechtwinkliges Dreieck 78">
                    <a:extLst>
                      <a:ext uri="{FF2B5EF4-FFF2-40B4-BE49-F238E27FC236}">
                        <a16:creationId xmlns:a16="http://schemas.microsoft.com/office/drawing/2014/main" id="{E223F15F-5CEA-A320-DC2E-8DDA2B648704}"/>
                      </a:ext>
                    </a:extLst>
                  </p:cNvPr>
                  <p:cNvSpPr/>
                  <p:nvPr/>
                </p:nvSpPr>
                <p:spPr>
                  <a:xfrm rot="2240477">
                    <a:off x="9599712" y="1586597"/>
                    <a:ext cx="176154" cy="235801"/>
                  </a:xfrm>
                  <a:custGeom>
                    <a:avLst/>
                    <a:gdLst>
                      <a:gd name="connsiteX0" fmla="*/ 0 w 166492"/>
                      <a:gd name="connsiteY0" fmla="*/ 219211 h 219211"/>
                      <a:gd name="connsiteX1" fmla="*/ 0 w 166492"/>
                      <a:gd name="connsiteY1" fmla="*/ 0 h 219211"/>
                      <a:gd name="connsiteX2" fmla="*/ 166492 w 166492"/>
                      <a:gd name="connsiteY2" fmla="*/ 219211 h 219211"/>
                      <a:gd name="connsiteX3" fmla="*/ 0 w 166492"/>
                      <a:gd name="connsiteY3" fmla="*/ 219211 h 219211"/>
                      <a:gd name="connsiteX0" fmla="*/ 9662 w 176154"/>
                      <a:gd name="connsiteY0" fmla="*/ 235801 h 235801"/>
                      <a:gd name="connsiteX1" fmla="*/ 0 w 176154"/>
                      <a:gd name="connsiteY1" fmla="*/ 0 h 235801"/>
                      <a:gd name="connsiteX2" fmla="*/ 176154 w 176154"/>
                      <a:gd name="connsiteY2" fmla="*/ 235801 h 235801"/>
                      <a:gd name="connsiteX3" fmla="*/ 9662 w 176154"/>
                      <a:gd name="connsiteY3" fmla="*/ 235801 h 235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154" h="235801">
                        <a:moveTo>
                          <a:pt x="9662" y="235801"/>
                        </a:moveTo>
                        <a:lnTo>
                          <a:pt x="0" y="0"/>
                        </a:lnTo>
                        <a:lnTo>
                          <a:pt x="176154" y="235801"/>
                        </a:lnTo>
                        <a:lnTo>
                          <a:pt x="9662" y="23580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6" name="Rechteck 68">
                    <a:extLst>
                      <a:ext uri="{FF2B5EF4-FFF2-40B4-BE49-F238E27FC236}">
                        <a16:creationId xmlns:a16="http://schemas.microsoft.com/office/drawing/2014/main" id="{34035FEC-B673-3421-4141-0A904B52E2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777393" y="2937378"/>
                    <a:ext cx="2067339" cy="3006860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47" name="Rechteck 68">
                    <a:extLst>
                      <a:ext uri="{FF2B5EF4-FFF2-40B4-BE49-F238E27FC236}">
                        <a16:creationId xmlns:a16="http://schemas.microsoft.com/office/drawing/2014/main" id="{0503D8F6-C954-E770-2350-A0320156F2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87340" y="4662536"/>
                    <a:ext cx="1481777" cy="2901940"/>
                  </a:xfrm>
                  <a:custGeom>
                    <a:avLst/>
                    <a:gdLst>
                      <a:gd name="connsiteX0" fmla="*/ 0 w 2067339"/>
                      <a:gd name="connsiteY0" fmla="*/ 0 h 2497014"/>
                      <a:gd name="connsiteX1" fmla="*/ 2067339 w 2067339"/>
                      <a:gd name="connsiteY1" fmla="*/ 0 h 2497014"/>
                      <a:gd name="connsiteX2" fmla="*/ 2067339 w 2067339"/>
                      <a:gd name="connsiteY2" fmla="*/ 2497014 h 2497014"/>
                      <a:gd name="connsiteX3" fmla="*/ 0 w 2067339"/>
                      <a:gd name="connsiteY3" fmla="*/ 2497014 h 2497014"/>
                      <a:gd name="connsiteX4" fmla="*/ 0 w 2067339"/>
                      <a:gd name="connsiteY4" fmla="*/ 0 h 2497014"/>
                      <a:gd name="connsiteX0" fmla="*/ 0 w 2067339"/>
                      <a:gd name="connsiteY0" fmla="*/ 19068 h 2516082"/>
                      <a:gd name="connsiteX1" fmla="*/ 1487662 w 2067339"/>
                      <a:gd name="connsiteY1" fmla="*/ 0 h 2516082"/>
                      <a:gd name="connsiteX2" fmla="*/ 2067339 w 2067339"/>
                      <a:gd name="connsiteY2" fmla="*/ 19068 h 2516082"/>
                      <a:gd name="connsiteX3" fmla="*/ 2067339 w 2067339"/>
                      <a:gd name="connsiteY3" fmla="*/ 2516082 h 2516082"/>
                      <a:gd name="connsiteX4" fmla="*/ 0 w 2067339"/>
                      <a:gd name="connsiteY4" fmla="*/ 2516082 h 2516082"/>
                      <a:gd name="connsiteX5" fmla="*/ 0 w 2067339"/>
                      <a:gd name="connsiteY5" fmla="*/ 19068 h 2516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7339" h="2516082">
                        <a:moveTo>
                          <a:pt x="0" y="19068"/>
                        </a:moveTo>
                        <a:lnTo>
                          <a:pt x="1487662" y="0"/>
                        </a:lnTo>
                        <a:lnTo>
                          <a:pt x="2067339" y="19068"/>
                        </a:lnTo>
                        <a:lnTo>
                          <a:pt x="2067339" y="2516082"/>
                        </a:lnTo>
                        <a:lnTo>
                          <a:pt x="0" y="2516082"/>
                        </a:lnTo>
                        <a:lnTo>
                          <a:pt x="0" y="190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18EE57D-27A8-EC57-5899-A358C5194A88}"/>
                    </a:ext>
                  </a:extLst>
                </p:cNvPr>
                <p:cNvSpPr/>
                <p:nvPr/>
              </p:nvSpPr>
              <p:spPr>
                <a:xfrm>
                  <a:off x="5058523" y="5440589"/>
                  <a:ext cx="7255506" cy="14831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12DD737D-27C7-FAC2-EC3D-71C13D33D9CA}"/>
                    </a:ext>
                  </a:extLst>
                </p:cNvPr>
                <p:cNvSpPr/>
                <p:nvPr/>
              </p:nvSpPr>
              <p:spPr>
                <a:xfrm>
                  <a:off x="-7050" y="5962619"/>
                  <a:ext cx="7162163" cy="959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C0F1D3-2269-85E0-21A0-44350B610C24}"/>
                  </a:ext>
                </a:extLst>
              </p:cNvPr>
              <p:cNvSpPr/>
              <p:nvPr/>
            </p:nvSpPr>
            <p:spPr>
              <a:xfrm>
                <a:off x="1126042" y="4611985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FD267A45-41A7-973B-A1C5-080BDF01E5A6}"/>
                  </a:ext>
                </a:extLst>
              </p:cNvPr>
              <p:cNvSpPr/>
              <p:nvPr/>
            </p:nvSpPr>
            <p:spPr>
              <a:xfrm>
                <a:off x="3358448" y="4098262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3D9F6618-7641-176B-165D-C8F480C1FF87}"/>
                  </a:ext>
                </a:extLst>
              </p:cNvPr>
              <p:cNvSpPr/>
              <p:nvPr/>
            </p:nvSpPr>
            <p:spPr>
              <a:xfrm>
                <a:off x="2225631" y="4981422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697EFC5-2801-E7AE-5C78-B047EBBFDB51}"/>
                  </a:ext>
                </a:extLst>
              </p:cNvPr>
              <p:cNvSpPr/>
              <p:nvPr/>
            </p:nvSpPr>
            <p:spPr>
              <a:xfrm>
                <a:off x="4135516" y="4533124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017BA86-501F-8D19-F44E-2A6AD1CED3CC}"/>
                  </a:ext>
                </a:extLst>
              </p:cNvPr>
              <p:cNvSpPr/>
              <p:nvPr/>
            </p:nvSpPr>
            <p:spPr>
              <a:xfrm>
                <a:off x="7712031" y="2747809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893F498-AD99-AC2B-F3C8-697B29D3AF45}"/>
                  </a:ext>
                </a:extLst>
              </p:cNvPr>
              <p:cNvSpPr/>
              <p:nvPr/>
            </p:nvSpPr>
            <p:spPr>
              <a:xfrm>
                <a:off x="9597744" y="1425367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131E9AEA-E745-2CAB-D981-CB7109A6F6BE}"/>
                  </a:ext>
                </a:extLst>
              </p:cNvPr>
              <p:cNvSpPr/>
              <p:nvPr/>
            </p:nvSpPr>
            <p:spPr>
              <a:xfrm>
                <a:off x="8302354" y="3306107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94D73F5-D65F-6943-35C2-EBAF2BA45359}"/>
                  </a:ext>
                </a:extLst>
              </p:cNvPr>
              <p:cNvSpPr/>
              <p:nvPr/>
            </p:nvSpPr>
            <p:spPr>
              <a:xfrm>
                <a:off x="10209762" y="1894801"/>
                <a:ext cx="192405" cy="190346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BE6414A4-D9E5-3BA6-F79B-67E17FFAAD3A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V="1">
                <a:off x="-2527" y="4774455"/>
                <a:ext cx="1156746" cy="11209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435CA7BA-5ACE-EA29-B3A4-9C679E474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353" y="4719064"/>
                <a:ext cx="908022" cy="3482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A85BC0CC-430E-FDE4-1247-15629E46B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444" y="4233863"/>
                <a:ext cx="959644" cy="7881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6559753A-C158-A8DF-9E80-955BC9EA8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628" y="4225185"/>
                <a:ext cx="612840" cy="36756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D1A374C-F6CB-30F6-D2EE-ABF9A46A3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1096" y="2870200"/>
                <a:ext cx="3374629" cy="171548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F68D08D3-D4FF-86F3-452C-2A3B4B6A8FD4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908925" y="2892425"/>
                <a:ext cx="421606" cy="44155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1DC41B7-2DBB-7536-3E3C-BEA35055EE6D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8466582" y="1579396"/>
                <a:ext cx="1151249" cy="175458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C13C26C9-B417-558D-91B1-65388CB37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81022" y="1583075"/>
                <a:ext cx="431281" cy="36489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10E09B0-F651-80B1-2557-E5E632795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6919" y="944751"/>
                <a:ext cx="1798256" cy="102133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658BCF8-F28D-8D07-41F9-44BD557D1730}"/>
                </a:ext>
              </a:extLst>
            </p:cNvPr>
            <p:cNvCxnSpPr/>
            <p:nvPr/>
          </p:nvCxnSpPr>
          <p:spPr>
            <a:xfrm>
              <a:off x="9696473" y="-11841"/>
              <a:ext cx="0" cy="6923263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Inhaltsplatzhalter 28">
            <a:extLst>
              <a:ext uri="{FF2B5EF4-FFF2-40B4-BE49-F238E27FC236}">
                <a16:creationId xmlns:a16="http://schemas.microsoft.com/office/drawing/2014/main" id="{25797809-FDED-3A55-51CB-597F5D5D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73" y="420223"/>
            <a:ext cx="7000410" cy="16608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6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F80BA-B393-B627-81EF-72DA5F8E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F5BB20-889D-C07A-5681-4F8A2B8B7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5D8291-B435-7D22-ED78-2F23080F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EA7793-3F16-62DB-AD83-76A07D3F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6F0-5A2E-4455-8088-EAAB168B56F8}" type="datetime1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68A62-2326-9347-44C3-EE87025C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544C0-1406-9F5F-FF6A-3AC3D17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7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F970B-BFE3-139B-9E72-C1E5D24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ACBD2B-4D00-03A2-6452-7690DBF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885DC-4E66-901B-BED5-E1CCF240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2B3-E185-4FC5-BC13-834F0BDD7C2A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90AC5-1B80-4AC1-D428-22ED4002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319B0-EBE5-2194-9953-9E7095DF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28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DFED5A-A15D-FFEF-749C-751AEB034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26A7F-D6DA-B74F-A502-BD4889C1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380D4-8ADF-42C1-7233-741528F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7D18-B7DD-4859-A851-6E29DCE4D477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6A0E5-1AC3-D82B-8833-D4F8DC4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49DA7-D8D6-29E3-C2DF-16C0661F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1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eiß, Schwarz, Schwarzweiß, Verschwommen enthält.">
            <a:extLst>
              <a:ext uri="{FF2B5EF4-FFF2-40B4-BE49-F238E27FC236}">
                <a16:creationId xmlns:a16="http://schemas.microsoft.com/office/drawing/2014/main" id="{03594925-09F5-FBB9-5F9B-870CFCF0B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F8229-EBB0-C42E-C297-E99BF58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9CCC-965B-4E34-BCBB-E1356B1BE008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FC637-A38D-58AB-5C77-4B0B970B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0EA32-4698-6F8B-8CCE-C6A21781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42FDF7-D772-A11F-4739-3CC9AA32A7F6}"/>
              </a:ext>
            </a:extLst>
          </p:cNvPr>
          <p:cNvSpPr/>
          <p:nvPr userDrawn="1"/>
        </p:nvSpPr>
        <p:spPr>
          <a:xfrm>
            <a:off x="0" y="6019799"/>
            <a:ext cx="12192000" cy="847725"/>
          </a:xfrm>
          <a:custGeom>
            <a:avLst/>
            <a:gdLst>
              <a:gd name="connsiteX0" fmla="*/ 0 w 12192000"/>
              <a:gd name="connsiteY0" fmla="*/ 0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0 w 12192000"/>
              <a:gd name="connsiteY4" fmla="*/ 0 h 1042147"/>
              <a:gd name="connsiteX0" fmla="*/ 2381 w 12192000"/>
              <a:gd name="connsiteY0" fmla="*/ 197644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2381 w 12192000"/>
              <a:gd name="connsiteY4" fmla="*/ 197644 h 1042147"/>
              <a:gd name="connsiteX0" fmla="*/ 2381 w 12192000"/>
              <a:gd name="connsiteY0" fmla="*/ 197644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2381 w 12192000"/>
              <a:gd name="connsiteY4" fmla="*/ 197644 h 1042147"/>
              <a:gd name="connsiteX0" fmla="*/ 2381 w 12192000"/>
              <a:gd name="connsiteY0" fmla="*/ 204443 h 1048946"/>
              <a:gd name="connsiteX1" fmla="*/ 3299460 w 12192000"/>
              <a:gd name="connsiteY1" fmla="*/ 703357 h 1048946"/>
              <a:gd name="connsiteX2" fmla="*/ 12192000 w 12192000"/>
              <a:gd name="connsiteY2" fmla="*/ 6799 h 1048946"/>
              <a:gd name="connsiteX3" fmla="*/ 12192000 w 12192000"/>
              <a:gd name="connsiteY3" fmla="*/ 1048946 h 1048946"/>
              <a:gd name="connsiteX4" fmla="*/ 0 w 12192000"/>
              <a:gd name="connsiteY4" fmla="*/ 1048946 h 1048946"/>
              <a:gd name="connsiteX5" fmla="*/ 2381 w 12192000"/>
              <a:gd name="connsiteY5" fmla="*/ 204443 h 1048946"/>
              <a:gd name="connsiteX0" fmla="*/ 2381 w 12192000"/>
              <a:gd name="connsiteY0" fmla="*/ 251233 h 1095736"/>
              <a:gd name="connsiteX1" fmla="*/ 3299460 w 12192000"/>
              <a:gd name="connsiteY1" fmla="*/ 750147 h 1095736"/>
              <a:gd name="connsiteX2" fmla="*/ 8328660 w 12192000"/>
              <a:gd name="connsiteY2" fmla="*/ 224367 h 1095736"/>
              <a:gd name="connsiteX3" fmla="*/ 12192000 w 12192000"/>
              <a:gd name="connsiteY3" fmla="*/ 53589 h 1095736"/>
              <a:gd name="connsiteX4" fmla="*/ 12192000 w 12192000"/>
              <a:gd name="connsiteY4" fmla="*/ 1095736 h 1095736"/>
              <a:gd name="connsiteX5" fmla="*/ 0 w 12192000"/>
              <a:gd name="connsiteY5" fmla="*/ 1095736 h 1095736"/>
              <a:gd name="connsiteX6" fmla="*/ 2381 w 12192000"/>
              <a:gd name="connsiteY6" fmla="*/ 251233 h 109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095736">
                <a:moveTo>
                  <a:pt x="2381" y="251233"/>
                </a:moveTo>
                <a:cubicBezTo>
                  <a:pt x="545941" y="165695"/>
                  <a:pt x="1267857" y="783088"/>
                  <a:pt x="3299460" y="750147"/>
                </a:cubicBezTo>
                <a:cubicBezTo>
                  <a:pt x="4915773" y="739319"/>
                  <a:pt x="6846570" y="340460"/>
                  <a:pt x="8328660" y="224367"/>
                </a:cubicBezTo>
                <a:cubicBezTo>
                  <a:pt x="9810750" y="108274"/>
                  <a:pt x="11776710" y="-97989"/>
                  <a:pt x="12192000" y="53589"/>
                </a:cubicBezTo>
                <a:lnTo>
                  <a:pt x="12192000" y="1095736"/>
                </a:lnTo>
                <a:lnTo>
                  <a:pt x="0" y="1095736"/>
                </a:lnTo>
                <a:cubicBezTo>
                  <a:pt x="794" y="814235"/>
                  <a:pt x="1587" y="532734"/>
                  <a:pt x="2381" y="251233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DDCD2D51-3596-AC2B-9D8C-C4EE3769B536}"/>
              </a:ext>
            </a:extLst>
          </p:cNvPr>
          <p:cNvSpPr/>
          <p:nvPr userDrawn="1"/>
        </p:nvSpPr>
        <p:spPr>
          <a:xfrm>
            <a:off x="0" y="0"/>
            <a:ext cx="12192000" cy="109573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27">
            <a:extLst>
              <a:ext uri="{FF2B5EF4-FFF2-40B4-BE49-F238E27FC236}">
                <a16:creationId xmlns:a16="http://schemas.microsoft.com/office/drawing/2014/main" id="{FFC0E178-589E-4E6B-9083-9B296C5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1"/>
            <a:ext cx="10515600" cy="853440"/>
          </a:xfrm>
        </p:spPr>
        <p:txBody>
          <a:bodyPr>
            <a:normAutofit/>
          </a:bodyPr>
          <a:lstStyle/>
          <a:p>
            <a:endParaRPr lang="de-DE" b="1" dirty="0">
              <a:latin typeface="+mn-lt"/>
            </a:endParaRPr>
          </a:p>
        </p:txBody>
      </p:sp>
      <p:sp>
        <p:nvSpPr>
          <p:cNvPr id="11" name="Inhaltsplatzhalter 28">
            <a:extLst>
              <a:ext uri="{FF2B5EF4-FFF2-40B4-BE49-F238E27FC236}">
                <a16:creationId xmlns:a16="http://schemas.microsoft.com/office/drawing/2014/main" id="{227853AB-1BA7-7472-D521-9CF12814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2839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3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eiß, Schwarz, Schwarzweiß, Verschwommen enthält.">
            <a:extLst>
              <a:ext uri="{FF2B5EF4-FFF2-40B4-BE49-F238E27FC236}">
                <a16:creationId xmlns:a16="http://schemas.microsoft.com/office/drawing/2014/main" id="{03594925-09F5-FBB9-5F9B-870CFCF0B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F8229-EBB0-C42E-C297-E99BF58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6FA6-535C-4034-B04C-E4B4F1BBBDC0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FC637-A38D-58AB-5C77-4B0B970B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0EA32-4698-6F8B-8CCE-C6A21781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42FDF7-D772-A11F-4739-3CC9AA32A7F6}"/>
              </a:ext>
            </a:extLst>
          </p:cNvPr>
          <p:cNvSpPr/>
          <p:nvPr userDrawn="1"/>
        </p:nvSpPr>
        <p:spPr>
          <a:xfrm>
            <a:off x="0" y="6019799"/>
            <a:ext cx="12192000" cy="847725"/>
          </a:xfrm>
          <a:custGeom>
            <a:avLst/>
            <a:gdLst>
              <a:gd name="connsiteX0" fmla="*/ 0 w 12192000"/>
              <a:gd name="connsiteY0" fmla="*/ 0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0 w 12192000"/>
              <a:gd name="connsiteY4" fmla="*/ 0 h 1042147"/>
              <a:gd name="connsiteX0" fmla="*/ 2381 w 12192000"/>
              <a:gd name="connsiteY0" fmla="*/ 197644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2381 w 12192000"/>
              <a:gd name="connsiteY4" fmla="*/ 197644 h 1042147"/>
              <a:gd name="connsiteX0" fmla="*/ 2381 w 12192000"/>
              <a:gd name="connsiteY0" fmla="*/ 197644 h 1042147"/>
              <a:gd name="connsiteX1" fmla="*/ 12192000 w 12192000"/>
              <a:gd name="connsiteY1" fmla="*/ 0 h 1042147"/>
              <a:gd name="connsiteX2" fmla="*/ 12192000 w 12192000"/>
              <a:gd name="connsiteY2" fmla="*/ 1042147 h 1042147"/>
              <a:gd name="connsiteX3" fmla="*/ 0 w 12192000"/>
              <a:gd name="connsiteY3" fmla="*/ 1042147 h 1042147"/>
              <a:gd name="connsiteX4" fmla="*/ 2381 w 12192000"/>
              <a:gd name="connsiteY4" fmla="*/ 197644 h 1042147"/>
              <a:gd name="connsiteX0" fmla="*/ 2381 w 12192000"/>
              <a:gd name="connsiteY0" fmla="*/ 204443 h 1048946"/>
              <a:gd name="connsiteX1" fmla="*/ 3299460 w 12192000"/>
              <a:gd name="connsiteY1" fmla="*/ 703357 h 1048946"/>
              <a:gd name="connsiteX2" fmla="*/ 12192000 w 12192000"/>
              <a:gd name="connsiteY2" fmla="*/ 6799 h 1048946"/>
              <a:gd name="connsiteX3" fmla="*/ 12192000 w 12192000"/>
              <a:gd name="connsiteY3" fmla="*/ 1048946 h 1048946"/>
              <a:gd name="connsiteX4" fmla="*/ 0 w 12192000"/>
              <a:gd name="connsiteY4" fmla="*/ 1048946 h 1048946"/>
              <a:gd name="connsiteX5" fmla="*/ 2381 w 12192000"/>
              <a:gd name="connsiteY5" fmla="*/ 204443 h 1048946"/>
              <a:gd name="connsiteX0" fmla="*/ 2381 w 12192000"/>
              <a:gd name="connsiteY0" fmla="*/ 251233 h 1095736"/>
              <a:gd name="connsiteX1" fmla="*/ 3299460 w 12192000"/>
              <a:gd name="connsiteY1" fmla="*/ 750147 h 1095736"/>
              <a:gd name="connsiteX2" fmla="*/ 8328660 w 12192000"/>
              <a:gd name="connsiteY2" fmla="*/ 224367 h 1095736"/>
              <a:gd name="connsiteX3" fmla="*/ 12192000 w 12192000"/>
              <a:gd name="connsiteY3" fmla="*/ 53589 h 1095736"/>
              <a:gd name="connsiteX4" fmla="*/ 12192000 w 12192000"/>
              <a:gd name="connsiteY4" fmla="*/ 1095736 h 1095736"/>
              <a:gd name="connsiteX5" fmla="*/ 0 w 12192000"/>
              <a:gd name="connsiteY5" fmla="*/ 1095736 h 1095736"/>
              <a:gd name="connsiteX6" fmla="*/ 2381 w 12192000"/>
              <a:gd name="connsiteY6" fmla="*/ 251233 h 109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095736">
                <a:moveTo>
                  <a:pt x="2381" y="251233"/>
                </a:moveTo>
                <a:cubicBezTo>
                  <a:pt x="545941" y="165695"/>
                  <a:pt x="1267857" y="783088"/>
                  <a:pt x="3299460" y="750147"/>
                </a:cubicBezTo>
                <a:cubicBezTo>
                  <a:pt x="4915773" y="739319"/>
                  <a:pt x="6846570" y="340460"/>
                  <a:pt x="8328660" y="224367"/>
                </a:cubicBezTo>
                <a:cubicBezTo>
                  <a:pt x="9810750" y="108274"/>
                  <a:pt x="11776710" y="-97989"/>
                  <a:pt x="12192000" y="53589"/>
                </a:cubicBezTo>
                <a:lnTo>
                  <a:pt x="12192000" y="1095736"/>
                </a:lnTo>
                <a:lnTo>
                  <a:pt x="0" y="1095736"/>
                </a:lnTo>
                <a:cubicBezTo>
                  <a:pt x="794" y="814235"/>
                  <a:pt x="1587" y="532734"/>
                  <a:pt x="2381" y="251233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DDCD2D51-3596-AC2B-9D8C-C4EE3769B536}"/>
              </a:ext>
            </a:extLst>
          </p:cNvPr>
          <p:cNvSpPr/>
          <p:nvPr userDrawn="1"/>
        </p:nvSpPr>
        <p:spPr>
          <a:xfrm>
            <a:off x="0" y="0"/>
            <a:ext cx="12192000" cy="109573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27">
            <a:extLst>
              <a:ext uri="{FF2B5EF4-FFF2-40B4-BE49-F238E27FC236}">
                <a16:creationId xmlns:a16="http://schemas.microsoft.com/office/drawing/2014/main" id="{FFC0E178-589E-4E6B-9083-9B296C5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1"/>
            <a:ext cx="10515600" cy="853440"/>
          </a:xfrm>
        </p:spPr>
        <p:txBody>
          <a:bodyPr>
            <a:normAutofit/>
          </a:bodyPr>
          <a:lstStyle/>
          <a:p>
            <a:endParaRPr lang="de-DE" b="1" dirty="0">
              <a:latin typeface="+mn-lt"/>
            </a:endParaRPr>
          </a:p>
        </p:txBody>
      </p:sp>
      <p:sp>
        <p:nvSpPr>
          <p:cNvPr id="11" name="Inhaltsplatzhalter 28">
            <a:extLst>
              <a:ext uri="{FF2B5EF4-FFF2-40B4-BE49-F238E27FC236}">
                <a16:creationId xmlns:a16="http://schemas.microsoft.com/office/drawing/2014/main" id="{227853AB-1BA7-7472-D521-9CF12814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5143500" cy="42839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Inhaltsplatzhalter 28">
            <a:extLst>
              <a:ext uri="{FF2B5EF4-FFF2-40B4-BE49-F238E27FC236}">
                <a16:creationId xmlns:a16="http://schemas.microsoft.com/office/drawing/2014/main" id="{1ECBF72B-8FF1-ECC5-F34E-755777CA059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0300" y="1600202"/>
            <a:ext cx="5143500" cy="42839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01B0-A465-3708-26DF-69D49544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80E0A-441A-6DFD-A7F4-3D73AE9A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6EE7D-7DEB-3464-ACE8-77E4ED2A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E74-43CB-453C-84F9-C15A4841365F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FAFAC-0ED9-EFD8-ABE3-492E927F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02B36-5BE9-5F7C-46C5-052BC3C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82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02F70-2BF5-9EAC-DBC2-399854C5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1554C-DC9E-672D-0F03-3BAA7D144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E502A-2C07-13D7-4E93-57954D8B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CDC7F6-2C35-197F-0442-B86F3AA5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4F88-6C47-4267-B0E5-6EF083A0A8A9}" type="datetime1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76015-1B50-65E3-DA6B-D764B082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1AD83-EB55-0C66-18DE-93EC0B9F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CA7C-7735-1E4A-3F60-4FD0671B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2C1F9-7A5D-8F79-31B1-24108626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622E54-954D-319D-E558-94B48F46E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16FF3-870B-E951-FFF1-C7CFAFAF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DC37DF-4DD6-A706-3BBE-E8C78E4E6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3449ED-F0DD-FD55-C80F-357F3AED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16DB-EF5A-47A5-9DAD-08EA7BCE7A7A}" type="datetime1">
              <a:rPr lang="de-DE" smtClean="0"/>
              <a:t>20.08.2023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74F765-7C39-C611-FFC7-896F4F5A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EACB-DB9E-DF82-8F62-4B71B13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C5D02-FBAF-0A6B-690A-3C0B82A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93B7AA-9F01-C8B5-10A7-2165C5E6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4AF8-2333-435C-96AB-9C09CED3F3D6}" type="datetime1">
              <a:rPr lang="de-DE" smtClean="0"/>
              <a:t>20.08.2023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F490CD-4FBE-5899-F297-A32CD286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64BDA-E821-3360-4FFD-6CDDADC1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6170DC-23FD-F729-9630-584958D4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1B0-12B7-46E0-80E9-3E9E953211EA}" type="datetime1">
              <a:rPr lang="de-DE" smtClean="0"/>
              <a:t>20.08.2023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757CCC-8FE5-5ADA-3673-1D7F5D6B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93C2DE-590D-4FDA-E1F2-326ED83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0DCC3-C658-AA13-B5B0-9075ABD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FE9F2-A14D-4B43-2925-A76EB06E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DE80DB-52AE-C1D8-A5A1-A0F2BC5F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FE187-0FB6-DED8-1E29-3B2C7A7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8385-23CC-4D38-A99E-213873819697}" type="datetime1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02CF24-AE42-6032-79A4-677E5E89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61B1CB-5C7F-383C-CA7E-5F0EB59B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59505-A804-FD5E-7383-2D4AA49C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A2CC20-F924-5EE9-B34E-E0715B10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D650C-0D0A-FBBE-FFB1-69D8CF59B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6DF3-5746-414C-8B94-F1AE07F55DFE}" type="datetime1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7DF90-B86C-2CF0-51BE-0C0FAE4A5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2FDA3-D28E-8950-E65A-EC02DB38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F438-620F-4798-96ED-888281C24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3EEE15-8B49-1F94-0BFD-A81A3930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9600" b="1" dirty="0">
                <a:solidFill>
                  <a:schemeClr val="bg1"/>
                </a:solidFill>
                <a:cs typeface="Times New Roman" panose="02020603050405020304" pitchFamily="18" charset="0"/>
              </a:rPr>
              <a:t>Food price forecast</a:t>
            </a:r>
          </a:p>
          <a:p>
            <a:endParaRPr lang="en-A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By Lydia, Niklas, Peter, Richard, Steffen, Jakob and Tom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836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47443-118F-C270-5A0E-C5CF7A72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Table </a:t>
            </a:r>
            <a:r>
              <a:rPr lang="de-DE" b="1" dirty="0" err="1">
                <a:latin typeface="+mn-lt"/>
              </a:rPr>
              <a:t>of</a:t>
            </a:r>
            <a:r>
              <a:rPr lang="de-DE" b="1" dirty="0">
                <a:latin typeface="+mn-lt"/>
              </a:rPr>
              <a:t> 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5BB8A-06A8-FA17-0E8E-5E9412C5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Overall Goal and MVP</a:t>
            </a:r>
          </a:p>
          <a:p>
            <a:r>
              <a:rPr lang="en-AU" dirty="0"/>
              <a:t>Data Base</a:t>
            </a:r>
          </a:p>
          <a:p>
            <a:r>
              <a:rPr lang="en-AU" dirty="0"/>
              <a:t>Forecasting</a:t>
            </a:r>
          </a:p>
          <a:p>
            <a:r>
              <a:rPr lang="en-AU" dirty="0"/>
              <a:t>Problems and next steps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16EE38-B664-21AE-C7CD-9A2F91E2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3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932E3-210D-B0E4-865F-0CF6F7C0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3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647443-118F-C270-5A0E-C5CF7A72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Overall Goal and MVP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A551F2-7858-4E9C-A592-498AAA4C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C5E71E9-C6E2-E904-F804-86F085F50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205CF8-2299-174A-48FE-11BB3072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Data Base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9B52D8D-F598-D139-4346-00730FDD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b="1" dirty="0"/>
              <a:t>What factors affect the food price?</a:t>
            </a:r>
          </a:p>
          <a:p>
            <a:r>
              <a:rPr lang="en-AU" sz="2400" dirty="0"/>
              <a:t>Temperature</a:t>
            </a:r>
          </a:p>
          <a:p>
            <a:r>
              <a:rPr lang="en-AU" sz="2400" dirty="0"/>
              <a:t>Precipitation</a:t>
            </a:r>
          </a:p>
          <a:p>
            <a:r>
              <a:rPr lang="en-AU" sz="2400" dirty="0"/>
              <a:t>Electricity price</a:t>
            </a:r>
          </a:p>
          <a:p>
            <a:r>
              <a:rPr lang="en-AU" sz="2400" dirty="0"/>
              <a:t>Exchange rate</a:t>
            </a:r>
          </a:p>
          <a:p>
            <a:r>
              <a:rPr lang="en-AU" sz="2400" dirty="0"/>
              <a:t>Oil price (Brent)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F32238-3FF6-8538-3ECF-F90D177DE9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Where did we find data?</a:t>
            </a:r>
          </a:p>
          <a:p>
            <a:r>
              <a:rPr lang="en-AU" sz="2400" dirty="0"/>
              <a:t>Deutscher Wetterdienst</a:t>
            </a:r>
          </a:p>
          <a:p>
            <a:r>
              <a:rPr lang="en-AU" sz="2400" dirty="0"/>
              <a:t>Eurostat</a:t>
            </a:r>
          </a:p>
          <a:p>
            <a:r>
              <a:rPr lang="en-AU" sz="2400" dirty="0"/>
              <a:t>Investing.com</a:t>
            </a:r>
          </a:p>
          <a:p>
            <a:endParaRPr lang="en-AU" sz="24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CABD94-F462-A0D3-3F6F-4ABA3985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47443-118F-C270-5A0E-C5CF7A72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Forecasting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5BB8A-06A8-FA17-0E8E-5E9412C5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 analysis/ Granger causality test</a:t>
            </a:r>
          </a:p>
          <a:p>
            <a:r>
              <a:rPr lang="en-AU" dirty="0"/>
              <a:t>Time series analysis</a:t>
            </a:r>
          </a:p>
          <a:p>
            <a:r>
              <a:rPr lang="en-AU" dirty="0"/>
              <a:t>Long short-term memory (univariate/</a:t>
            </a:r>
            <a:r>
              <a:rPr lang="en-AU" dirty="0" err="1"/>
              <a:t>mutlivariate</a:t>
            </a:r>
            <a:r>
              <a:rPr lang="en-AU" dirty="0"/>
              <a:t>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51A9B-B9AC-6F19-DDB1-3A4A0F54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4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51A9B-B9AC-6F19-DDB1-3A4A0F54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438-620F-4798-96ED-888281C246DE}" type="slidenum">
              <a:rPr lang="de-DE" smtClean="0"/>
              <a:t>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647443-118F-C270-5A0E-C5CF7A72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+mn-lt"/>
              </a:rPr>
              <a:t>Problems and next steps</a:t>
            </a:r>
            <a:endParaRPr lang="en-AU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E1B92A-E0C8-65DD-FD76-96BF873E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Problems</a:t>
            </a:r>
          </a:p>
          <a:p>
            <a:r>
              <a:rPr lang="en-AU" dirty="0"/>
              <a:t>Good data sources</a:t>
            </a:r>
          </a:p>
          <a:p>
            <a:r>
              <a:rPr lang="en-AU" dirty="0"/>
              <a:t>Finding the “right“ time series forecasting model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639B94-8277-C74D-A96A-7FB4AD944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Next steps</a:t>
            </a:r>
          </a:p>
          <a:p>
            <a:r>
              <a:rPr lang="en-AU" dirty="0"/>
              <a:t>Finding more influential factors</a:t>
            </a:r>
          </a:p>
          <a:p>
            <a:r>
              <a:rPr lang="en-AU" dirty="0"/>
              <a:t>Testing and comparing different forecasting models</a:t>
            </a:r>
          </a:p>
          <a:p>
            <a:r>
              <a:rPr lang="en-AU" dirty="0"/>
              <a:t>Finding the right visualisation tool</a:t>
            </a:r>
          </a:p>
        </p:txBody>
      </p:sp>
    </p:spTree>
    <p:extLst>
      <p:ext uri="{BB962C8B-B14F-4D97-AF65-F5344CB8AC3E}">
        <p14:creationId xmlns:p14="http://schemas.microsoft.com/office/powerpoint/2010/main" val="55598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Table of Contents</vt:lpstr>
      <vt:lpstr>Overall Goal and MVP</vt:lpstr>
      <vt:lpstr>Data Base</vt:lpstr>
      <vt:lpstr>Forecasting</vt:lpstr>
      <vt:lpstr>Problems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Schlicher</dc:creator>
  <cp:lastModifiedBy>Jakob Schlicher</cp:lastModifiedBy>
  <cp:revision>1</cp:revision>
  <dcterms:created xsi:type="dcterms:W3CDTF">2023-08-20T15:33:43Z</dcterms:created>
  <dcterms:modified xsi:type="dcterms:W3CDTF">2023-08-20T16:04:02Z</dcterms:modified>
</cp:coreProperties>
</file>