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95" r:id="rId3"/>
    <p:sldId id="294" r:id="rId4"/>
    <p:sldId id="264" r:id="rId5"/>
    <p:sldId id="300" r:id="rId6"/>
    <p:sldId id="296" r:id="rId7"/>
    <p:sldId id="298" r:id="rId8"/>
    <p:sldId id="299" r:id="rId9"/>
  </p:sldIdLst>
  <p:sldSz cx="18288000" cy="1028541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Light" panose="020B0604020202020204" charset="0"/>
      <p:regular r:id="rId19"/>
      <p:bold r:id="rId20"/>
      <p:italic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3E4ECC-F91E-48F6-87C1-D8AE5FD50AF9}">
  <a:tblStyle styleId="{1C3E4ECC-F91E-48F6-87C1-D8AE5FD50A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320" y="1143000"/>
            <a:ext cx="5487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2baf7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2baf7f0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d2baf7f0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30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13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8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00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93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2138e753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2138e753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g4a2138e753_1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51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Title slide 1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880" t="13994" r="227" b="775"/>
          <a:stretch/>
        </p:blipFill>
        <p:spPr>
          <a:xfrm>
            <a:off x="-86550" y="-80561"/>
            <a:ext cx="18461102" cy="1193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066090" y="5290193"/>
            <a:ext cx="8155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"/>
              <a:buNone/>
              <a:defRPr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838171" y="2777872"/>
            <a:ext cx="12578100" cy="237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pic>
        <p:nvPicPr>
          <p:cNvPr id="17" name="Google Shape;17;p2" descr="Treatwell_Logotype_White_RG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82" y="324666"/>
            <a:ext cx="2754753" cy="110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- Title slide 3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t="15840" b="-2025"/>
          <a:stretch/>
        </p:blipFill>
        <p:spPr>
          <a:xfrm>
            <a:off x="-86550" y="-80561"/>
            <a:ext cx="18461102" cy="11932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5066090" y="5290193"/>
            <a:ext cx="8155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ontserrat"/>
              <a:buNone/>
              <a:defRPr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838171" y="2777872"/>
            <a:ext cx="12578100" cy="237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Montserrat SemiBold"/>
              <a:buNone/>
              <a:defRPr sz="5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pic>
        <p:nvPicPr>
          <p:cNvPr id="27" name="Google Shape;27;p4" descr="Treatwell_Logotype_White_RG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82" y="324666"/>
            <a:ext cx="2754753" cy="110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- Basic text on white">
  <p:cSld name="CUSTOM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18288000" cy="10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7875" tIns="117875" rIns="117875" bIns="117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7" descr="Treatwell_Logotype_Blue_RGB-0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74419" y="241667"/>
            <a:ext cx="1677606" cy="67312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40000" y="919339"/>
            <a:ext cx="10755000" cy="8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1pPr>
            <a:lvl2pPr marL="914400" marR="0" lvl="1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2pPr>
            <a:lvl3pPr marL="1371600" marR="0" lvl="2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3pPr>
            <a:lvl4pPr marL="1828800" marR="0" lvl="3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4pPr>
            <a:lvl5pPr marL="2286000" marR="0" lvl="4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5pPr>
            <a:lvl6pPr marL="2743200" marR="0" lvl="5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6pPr>
            <a:lvl7pPr marL="3200400" marR="0" lvl="6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7pPr>
            <a:lvl8pPr marL="3657600" marR="0" lvl="7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8pPr>
            <a:lvl9pPr marL="4114800" marR="0" lvl="8" indent="-3556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3600"/>
              <a:buFont typeface="Montserrat SemiBold"/>
              <a:buNone/>
              <a:defRPr i="0" u="none" strike="noStrike" cap="none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- Left column and title on white">
  <p:cSld name="CUSTOM_2_1_4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18288000" cy="10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7875" tIns="117875" rIns="117875" bIns="117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8" descr="Treatwell_Logotype_Blue_RGB-0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74419" y="241667"/>
            <a:ext cx="1677606" cy="67312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40000" y="3375583"/>
            <a:ext cx="77148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i="0" u="none" strike="noStrike" cap="none">
                <a:solidFill>
                  <a:schemeClr val="dk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 idx="2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3600"/>
              <a:buFont typeface="Montserrat SemiBold"/>
              <a:buNone/>
              <a:defRPr i="0" u="none" strike="noStrike" cap="none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40000" y="5280276"/>
            <a:ext cx="107550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1pPr>
            <a:lvl2pPr marL="914400" marR="0" lvl="1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2pPr>
            <a:lvl3pPr marL="1371600" marR="0" lvl="2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3pPr>
            <a:lvl4pPr marL="1828800" marR="0" lvl="3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4pPr>
            <a:lvl5pPr marL="2286000" marR="0" lvl="4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5pPr>
            <a:lvl6pPr marL="2743200" marR="0" lvl="5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6pPr>
            <a:lvl7pPr marL="3200400" marR="0" lvl="6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7pPr>
            <a:lvl8pPr marL="3657600" marR="0" lvl="7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8pPr>
            <a:lvl9pPr marL="4114800" marR="0" lvl="8" indent="-3556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- Right column and title on white">
  <p:cSld name="CUSTOM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18288000" cy="102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7875" tIns="117875" rIns="117875" bIns="117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9" descr="Treatwell_Logotype_Blue_RGB-0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74419" y="241667"/>
            <a:ext cx="1677606" cy="6731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9935550" y="3393135"/>
            <a:ext cx="77148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i="0" u="none" strike="noStrike" cap="none">
                <a:solidFill>
                  <a:schemeClr val="dk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Montserrat"/>
              <a:buNone/>
              <a:defRPr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3600"/>
              <a:buFont typeface="Montserrat SemiBold"/>
              <a:buNone/>
              <a:defRPr i="0" u="none" strike="noStrike" cap="none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700"/>
              <a:buFont typeface="Montserrat SemiBold"/>
              <a:buNone/>
              <a:defRPr sz="2700">
                <a:solidFill>
                  <a:srgbClr val="001E6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9935550" y="5280276"/>
            <a:ext cx="6861300" cy="4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1pPr>
            <a:lvl2pPr marL="914400" marR="0" lvl="1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2pPr>
            <a:lvl3pPr marL="1371600" marR="0" lvl="2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3pPr>
            <a:lvl4pPr marL="1828800" marR="0" lvl="3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4pPr>
            <a:lvl5pPr marL="2286000" marR="0" lvl="4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5pPr>
            <a:lvl6pPr marL="2743200" marR="0" lvl="5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6pPr>
            <a:lvl7pPr marL="3200400" marR="0" lvl="6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7pPr>
            <a:lvl8pPr marL="3657600" marR="0" lvl="7" indent="-355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1E62"/>
              </a:buClr>
              <a:buSzPts val="2000"/>
              <a:buChar char="○"/>
              <a:defRPr i="0" u="none" strike="noStrike" cap="none">
                <a:solidFill>
                  <a:srgbClr val="001E62"/>
                </a:solidFill>
              </a:defRPr>
            </a:lvl8pPr>
            <a:lvl9pPr marL="4114800" marR="0" lvl="8" indent="-3556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1E62"/>
              </a:buClr>
              <a:buSzPts val="2000"/>
              <a:buChar char="●"/>
              <a:defRPr i="0" u="none" strike="noStrike" cap="none">
                <a:solidFill>
                  <a:srgbClr val="001E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-  Empty slide on colour">
  <p:cSld name="TITLE_AND_BODY_3">
    <p:bg>
      <p:bgPr>
        <a:solidFill>
          <a:srgbClr val="3BA15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- Single number">
  <p:cSld name="CUSTOM_6_1_1_1_1">
    <p:bg>
      <p:bgPr>
        <a:solidFill>
          <a:srgbClr val="3BA15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i="0" u="none" strike="noStrike" cap="non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 SemiBold"/>
              <a:buNone/>
              <a:defRPr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●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○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●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○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●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○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●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1181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0"/>
              <a:buFont typeface="Montserrat SemiBold"/>
              <a:buChar char="○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1181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0"/>
              <a:buFont typeface="Montserrat SemiBold"/>
              <a:buChar char="●"/>
              <a:defRPr sz="1500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543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Treatwell_Logotype_White_RGB-01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74817" y="324640"/>
            <a:ext cx="1678169" cy="673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SemiBold"/>
              <a:buNone/>
              <a:defRPr sz="36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sz="3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40000" y="1147899"/>
            <a:ext cx="10526400" cy="8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08000" anchor="ctr" anchorCtr="0">
            <a:noAutofit/>
          </a:bodyPr>
          <a:lstStyle>
            <a:lvl1pPr marL="457200" marR="0" lvl="0" indent="-35560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5560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○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55600" rtl="0">
              <a:lnSpc>
                <a:spcPct val="113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2000"/>
              <a:buFont typeface="Montserrat"/>
              <a:buChar char="●"/>
              <a:defRPr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666666"/>
          </p15:clr>
        </p15:guide>
        <p15:guide id="2" pos="340">
          <p15:clr>
            <a:srgbClr val="666666"/>
          </p15:clr>
        </p15:guide>
        <p15:guide id="3" pos="11180">
          <p15:clr>
            <a:srgbClr val="666666"/>
          </p15:clr>
        </p15:guide>
        <p15:guide id="4" orient="horz" pos="6139">
          <p15:clr>
            <a:srgbClr val="666666"/>
          </p15:clr>
        </p15:guide>
        <p15:guide id="5" pos="5760">
          <p15:clr>
            <a:srgbClr val="666666"/>
          </p15:clr>
        </p15:guide>
        <p15:guide id="6" orient="horz" pos="3239">
          <p15:clr>
            <a:srgbClr val="666666"/>
          </p15:clr>
        </p15:guide>
        <p15:guide id="7" pos="3050">
          <p15:clr>
            <a:srgbClr val="666666"/>
          </p15:clr>
        </p15:guide>
        <p15:guide id="8" pos="8470">
          <p15:clr>
            <a:srgbClr val="666666"/>
          </p15:clr>
        </p15:guide>
        <p15:guide id="9" orient="horz" pos="4689">
          <p15:clr>
            <a:srgbClr val="666666"/>
          </p15:clr>
        </p15:guide>
        <p15:guide id="10" orient="horz" pos="1790">
          <p15:clr>
            <a:srgbClr val="666666"/>
          </p15:clr>
        </p15:guide>
        <p15:guide id="11" pos="2963">
          <p15:clr>
            <a:srgbClr val="666666"/>
          </p15:clr>
        </p15:guide>
        <p15:guide id="12" pos="3137">
          <p15:clr>
            <a:srgbClr val="666666"/>
          </p15:clr>
        </p15:guide>
        <p15:guide id="13" pos="5673">
          <p15:clr>
            <a:srgbClr val="666666"/>
          </p15:clr>
        </p15:guide>
        <p15:guide id="14" pos="5847">
          <p15:clr>
            <a:srgbClr val="666666"/>
          </p15:clr>
        </p15:guide>
        <p15:guide id="15" pos="8383">
          <p15:clr>
            <a:srgbClr val="666666"/>
          </p15:clr>
        </p15:guide>
        <p15:guide id="16" pos="8561">
          <p15:clr>
            <a:srgbClr val="666666"/>
          </p15:clr>
        </p15:guide>
        <p15:guide id="17" orient="horz" pos="3153">
          <p15:clr>
            <a:srgbClr val="666666"/>
          </p15:clr>
        </p15:guide>
        <p15:guide id="18" orient="horz" pos="3326">
          <p15:clr>
            <a:srgbClr val="666666"/>
          </p15:clr>
        </p15:guide>
        <p15:guide id="19" orient="horz" pos="1703">
          <p15:clr>
            <a:srgbClr val="666666"/>
          </p15:clr>
        </p15:guide>
        <p15:guide id="20" orient="horz" pos="4602">
          <p15:clr>
            <a:srgbClr val="666666"/>
          </p15:clr>
        </p15:guide>
        <p15:guide id="21" orient="horz" pos="4776">
          <p15:clr>
            <a:srgbClr val="666666"/>
          </p15:clr>
        </p15:guide>
        <p15:guide id="22" pos="415">
          <p15:clr>
            <a:srgbClr val="666666"/>
          </p15:clr>
        </p15:guide>
        <p15:guide id="23" pos="11093">
          <p15:clr>
            <a:srgbClr val="666666"/>
          </p15:clr>
        </p15:guide>
        <p15:guide id="24" orient="horz" pos="427">
          <p15:clr>
            <a:srgbClr val="666666"/>
          </p15:clr>
        </p15:guide>
        <p15:guide id="25" orient="horz" pos="6052">
          <p15:clr>
            <a:srgbClr val="666666"/>
          </p15:clr>
        </p15:guide>
        <p15:guide id="26" pos="1689">
          <p15:clr>
            <a:srgbClr val="666666"/>
          </p15:clr>
        </p15:guide>
        <p15:guide id="27" pos="9825">
          <p15:clr>
            <a:srgbClr val="666666"/>
          </p15:clr>
        </p15:guide>
        <p15:guide id="28" pos="4411">
          <p15:clr>
            <a:srgbClr val="666666"/>
          </p15:clr>
        </p15:guide>
        <p15:guide id="29" pos="7115">
          <p15:clr>
            <a:srgbClr val="666666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reatwellTe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subTitle" idx="1"/>
          </p:nvPr>
        </p:nvSpPr>
        <p:spPr>
          <a:xfrm>
            <a:off x="9656563" y="8770649"/>
            <a:ext cx="8155800" cy="8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By Ornela, Agile Coach @treatwell</a:t>
            </a:r>
            <a:endParaRPr sz="2400" dirty="0"/>
          </a:p>
        </p:txBody>
      </p:sp>
      <p:sp>
        <p:nvSpPr>
          <p:cNvPr id="194" name="Google Shape;194;p39"/>
          <p:cNvSpPr txBox="1">
            <a:spLocks noGrp="1"/>
          </p:cNvSpPr>
          <p:nvPr>
            <p:ph type="title"/>
          </p:nvPr>
        </p:nvSpPr>
        <p:spPr>
          <a:xfrm>
            <a:off x="5234263" y="6038308"/>
            <a:ext cx="12578100" cy="237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 </a:t>
            </a:r>
            <a:r>
              <a:rPr lang="en-US" sz="9600" dirty="0"/>
              <a:t>About Culture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buNone/>
            </a:pPr>
            <a:r>
              <a:rPr lang="en-GB" sz="9600" dirty="0">
                <a:solidFill>
                  <a:schemeClr val="bg2"/>
                </a:solidFill>
                <a:sym typeface="Montserrat SemiBold"/>
              </a:rPr>
              <a:t>Culture</a:t>
            </a: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-GB" sz="9600" dirty="0">
                <a:solidFill>
                  <a:schemeClr val="bg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+</a:t>
            </a:r>
          </a:p>
          <a:p>
            <a:pPr marL="457200" lvl="0" indent="0" algn="ctr" rtl="0">
              <a:spcBef>
                <a:spcPts val="0"/>
              </a:spcBef>
              <a:buNone/>
            </a:pPr>
            <a:r>
              <a:rPr lang="en-GB" sz="9600" dirty="0">
                <a:solidFill>
                  <a:schemeClr val="bg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Strategy</a:t>
            </a:r>
            <a:endParaRPr sz="9600" dirty="0">
              <a:solidFill>
                <a:schemeClr val="bg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3601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pic>
        <p:nvPicPr>
          <p:cNvPr id="8" name="Google Shape;398;p60">
            <a:extLst>
              <a:ext uri="{FF2B5EF4-FFF2-40B4-BE49-F238E27FC236}">
                <a16:creationId xmlns:a16="http://schemas.microsoft.com/office/drawing/2014/main" id="{A57E8645-A46A-4F94-A755-B44063CAC4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8658" r="-15852"/>
          <a:stretch/>
        </p:blipFill>
        <p:spPr>
          <a:xfrm>
            <a:off x="-522655" y="2437402"/>
            <a:ext cx="7911745" cy="5410607"/>
          </a:xfrm>
          <a:prstGeom prst="rect">
            <a:avLst/>
          </a:prstGeom>
          <a:noFill/>
          <a:ln w="9525" cap="flat" cmpd="sng">
            <a:noFill/>
            <a:prstDash val="dot"/>
            <a:round/>
            <a:headEnd type="none" w="sm" len="sm"/>
            <a:tailEnd type="none" w="sm" len="sm"/>
          </a:ln>
        </p:spPr>
      </p:pic>
      <p:pic>
        <p:nvPicPr>
          <p:cNvPr id="9" name="Google Shape;400;p60">
            <a:extLst>
              <a:ext uri="{FF2B5EF4-FFF2-40B4-BE49-F238E27FC236}">
                <a16:creationId xmlns:a16="http://schemas.microsoft.com/office/drawing/2014/main" id="{28DD2140-0EB2-439D-BFC5-63E385FB12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7232" r="-27232"/>
          <a:stretch/>
        </p:blipFill>
        <p:spPr>
          <a:xfrm>
            <a:off x="5361709" y="2437402"/>
            <a:ext cx="7564582" cy="5410607"/>
          </a:xfrm>
          <a:prstGeom prst="rect">
            <a:avLst/>
          </a:prstGeom>
          <a:noFill/>
          <a:ln w="9525" cap="flat" cmpd="sng">
            <a:noFill/>
            <a:prstDash val="dot"/>
            <a:round/>
            <a:headEnd type="none" w="sm" len="sm"/>
            <a:tailEnd type="none" w="sm" len="sm"/>
          </a:ln>
        </p:spPr>
      </p:pic>
      <p:pic>
        <p:nvPicPr>
          <p:cNvPr id="10" name="Google Shape;399;p60">
            <a:extLst>
              <a:ext uri="{FF2B5EF4-FFF2-40B4-BE49-F238E27FC236}">
                <a16:creationId xmlns:a16="http://schemas.microsoft.com/office/drawing/2014/main" id="{ACB074B3-C0EA-4A85-A8AD-FC424AA8575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26728" r="-27236"/>
          <a:stretch/>
        </p:blipFill>
        <p:spPr>
          <a:xfrm>
            <a:off x="10631055" y="2437402"/>
            <a:ext cx="7832439" cy="5410607"/>
          </a:xfrm>
          <a:prstGeom prst="rect">
            <a:avLst/>
          </a:prstGeom>
          <a:noFill/>
          <a:ln w="9525" cap="flat" cmpd="sng">
            <a:noFill/>
            <a:prstDash val="dot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6767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5000" dirty="0">
                <a:solidFill>
                  <a:schemeClr val="bg2"/>
                </a:solidFill>
                <a:sym typeface="Montserrat SemiBold"/>
              </a:rPr>
              <a:t>M &amp; O</a:t>
            </a:r>
            <a:endParaRPr sz="15000" dirty="0">
              <a:solidFill>
                <a:schemeClr val="bg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9600" dirty="0">
                <a:solidFill>
                  <a:schemeClr val="bg2"/>
                </a:solidFill>
                <a:sym typeface="Montserrat SemiBold"/>
              </a:rPr>
              <a:t>Tech at treatwell</a:t>
            </a:r>
            <a:endParaRPr lang="en-GB" sz="9600" dirty="0">
              <a:solidFill>
                <a:schemeClr val="bg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CF784-ED67-4359-A19F-C381D02BA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67" y="1996121"/>
            <a:ext cx="2007466" cy="20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buNone/>
            </a:pPr>
            <a:r>
              <a:rPr lang="en-GB" sz="9600" dirty="0">
                <a:solidFill>
                  <a:schemeClr val="bg2"/>
                </a:solidFill>
                <a:sym typeface="Montserrat SemiBold"/>
              </a:rPr>
              <a:t>So what?</a:t>
            </a:r>
            <a:endParaRPr sz="9600" dirty="0">
              <a:solidFill>
                <a:schemeClr val="bg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5428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buNone/>
            </a:pPr>
            <a:r>
              <a:rPr lang="en-GB" sz="9600" dirty="0">
                <a:solidFill>
                  <a:schemeClr val="bg2"/>
                </a:solidFill>
                <a:sym typeface="Montserrat SemiBold"/>
              </a:rPr>
              <a:t>Now what?</a:t>
            </a:r>
            <a:endParaRPr sz="9600" dirty="0">
              <a:solidFill>
                <a:schemeClr val="bg2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20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544131" y="236286"/>
            <a:ext cx="15217200" cy="9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Single number</a:t>
            </a:r>
            <a:endParaRPr sz="36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1"/>
          </p:nvPr>
        </p:nvSpPr>
        <p:spPr>
          <a:xfrm>
            <a:off x="540000" y="919350"/>
            <a:ext cx="17208000" cy="86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buNone/>
            </a:pPr>
            <a:r>
              <a:rPr lang="en-US" sz="9600" dirty="0">
                <a:solidFill>
                  <a:schemeClr val="bg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E578C-F7C0-4684-BD2D-0D7429C37FA7}"/>
              </a:ext>
            </a:extLst>
          </p:cNvPr>
          <p:cNvSpPr txBox="1"/>
          <p:nvPr/>
        </p:nvSpPr>
        <p:spPr>
          <a:xfrm>
            <a:off x="6887854" y="9145985"/>
            <a:ext cx="451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2"/>
                </a:solidFill>
                <a:latin typeface="Montserrat ExtraLight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GB" sz="4000" u="sng" dirty="0">
                <a:solidFill>
                  <a:schemeClr val="bg2"/>
                </a:solidFill>
                <a:latin typeface="Montserrat ExtraLight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TreatwellTech</a:t>
            </a:r>
            <a:endParaRPr lang="en-GB" sz="4000" u="sng" dirty="0">
              <a:solidFill>
                <a:schemeClr val="bg2"/>
              </a:solidFill>
              <a:latin typeface="Montserrat ExtraLight" panose="020B060402020202020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73881"/>
      </p:ext>
    </p:extLst>
  </p:cSld>
  <p:clrMapOvr>
    <a:masterClrMapping/>
  </p:clrMapOvr>
</p:sld>
</file>

<file path=ppt/theme/theme1.xml><?xml version="1.0" encoding="utf-8"?>
<a:theme xmlns:a="http://schemas.openxmlformats.org/drawingml/2006/main" name="TW Autumn '18 updated">
  <a:themeElements>
    <a:clrScheme name="Treatwell theme colours 1">
      <a:dk1>
        <a:srgbClr val="001E62"/>
      </a:dk1>
      <a:lt1>
        <a:srgbClr val="FFFFFF"/>
      </a:lt1>
      <a:dk2>
        <a:srgbClr val="001E62"/>
      </a:dk2>
      <a:lt2>
        <a:srgbClr val="FFFFFF"/>
      </a:lt2>
      <a:accent1>
        <a:srgbClr val="D6CF8D"/>
      </a:accent1>
      <a:accent2>
        <a:srgbClr val="001E62"/>
      </a:accent2>
      <a:accent3>
        <a:srgbClr val="00B0B9"/>
      </a:accent3>
      <a:accent4>
        <a:srgbClr val="FF808B"/>
      </a:accent4>
      <a:accent5>
        <a:srgbClr val="FFB500"/>
      </a:accent5>
      <a:accent6>
        <a:srgbClr val="3BA150"/>
      </a:accent6>
      <a:hlink>
        <a:srgbClr val="001E62"/>
      </a:hlink>
      <a:folHlink>
        <a:srgbClr val="FF5C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51</Words>
  <Application>Microsoft Office PowerPoint</Application>
  <PresentationFormat>Custom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</vt:lpstr>
      <vt:lpstr>Montserrat ExtraLight</vt:lpstr>
      <vt:lpstr>Calibri</vt:lpstr>
      <vt:lpstr>Arial</vt:lpstr>
      <vt:lpstr>Montserrat SemiBold</vt:lpstr>
      <vt:lpstr>TW Autumn '18 updated</vt:lpstr>
      <vt:lpstr> About Culture</vt:lpstr>
      <vt:lpstr>Single number</vt:lpstr>
      <vt:lpstr>Single number</vt:lpstr>
      <vt:lpstr>Single number</vt:lpstr>
      <vt:lpstr>Single number</vt:lpstr>
      <vt:lpstr>Single number</vt:lpstr>
      <vt:lpstr>Single number</vt:lpstr>
      <vt:lpstr>Single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One about Culture</dc:title>
  <cp:lastModifiedBy>Ornela Vasiliauskaite</cp:lastModifiedBy>
  <cp:revision>7</cp:revision>
  <dcterms:modified xsi:type="dcterms:W3CDTF">2019-10-17T10:36:26Z</dcterms:modified>
</cp:coreProperties>
</file>