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66" r:id="rId4"/>
    <p:sldId id="268" r:id="rId5"/>
    <p:sldId id="270" r:id="rId6"/>
    <p:sldId id="276" r:id="rId7"/>
    <p:sldId id="272" r:id="rId8"/>
    <p:sldId id="277" r:id="rId9"/>
    <p:sldId id="275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AFE648-31D6-4118-B573-563E56BAFDBE}">
          <p14:sldIdLst>
            <p14:sldId id="256"/>
            <p14:sldId id="264"/>
            <p14:sldId id="266"/>
            <p14:sldId id="268"/>
            <p14:sldId id="270"/>
            <p14:sldId id="276"/>
            <p14:sldId id="272"/>
            <p14:sldId id="277"/>
            <p14:sldId id="275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4875" autoAdjust="0"/>
  </p:normalViewPr>
  <p:slideViewPr>
    <p:cSldViewPr snapToGrid="0">
      <p:cViewPr varScale="1">
        <p:scale>
          <a:sx n="64" d="100"/>
          <a:sy n="6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Job title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B-469C-ABCD-6F13B6B44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Job title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B-469C-ABCD-6F13B6B447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Job title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B-469C-ABCD-6F13B6B4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8279472"/>
        <c:axId val="268277176"/>
      </c:barChart>
      <c:catAx>
        <c:axId val="26827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277176"/>
        <c:crosses val="autoZero"/>
        <c:auto val="1"/>
        <c:lblAlgn val="ctr"/>
        <c:lblOffset val="100"/>
        <c:noMultiLvlLbl val="0"/>
      </c:catAx>
      <c:valAx>
        <c:axId val="268277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2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EC7EE-CFD8-4422-ADD0-55C5528484EC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A172-0560-4847-AB11-62DD265FC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A172-0560-4847-AB11-62DD265FCE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7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A172-0560-4847-AB11-62DD265FCE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1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A172-0560-4847-AB11-62DD265FCE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A172-0560-4847-AB11-62DD265FCE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5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A172-0560-4847-AB11-62DD265FCE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ment30.com/practice/moving-motivator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7ADF-3381-4A34-A581-BA2702639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one with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15396-6DE2-4922-AF74-01A3C11F1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b="1" dirty="0"/>
              <a:t>&amp; MOVING MOTIVATORS</a:t>
            </a:r>
          </a:p>
          <a:p>
            <a:r>
              <a:rPr lang="en-US" sz="1900" dirty="0"/>
              <a:t>&amp; Ornela (Team Manager | Scrum Master @ Adform)</a:t>
            </a:r>
          </a:p>
        </p:txBody>
      </p:sp>
    </p:spTree>
    <p:extLst>
      <p:ext uri="{BB962C8B-B14F-4D97-AF65-F5344CB8AC3E}">
        <p14:creationId xmlns:p14="http://schemas.microsoft.com/office/powerpoint/2010/main" val="250312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4AC2F8-3718-455D-82C3-8A286A4F2D6C}"/>
              </a:ext>
            </a:extLst>
          </p:cNvPr>
          <p:cNvSpPr txBox="1"/>
          <p:nvPr/>
        </p:nvSpPr>
        <p:spPr>
          <a:xfrm>
            <a:off x="5660994" y="2644170"/>
            <a:ext cx="2010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6123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69A83-3956-4D68-9F41-C2783F2DBD2F}"/>
              </a:ext>
            </a:extLst>
          </p:cNvPr>
          <p:cNvSpPr txBox="1"/>
          <p:nvPr/>
        </p:nvSpPr>
        <p:spPr>
          <a:xfrm>
            <a:off x="1065320" y="1411550"/>
            <a:ext cx="9347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more about Moving Motivators here: </a:t>
            </a:r>
            <a:r>
              <a:rPr lang="en-US" dirty="0">
                <a:hlinkClick r:id="rId2"/>
              </a:rPr>
              <a:t>https://management30.com/practice/moving-motivators/</a:t>
            </a:r>
            <a:endParaRPr lang="en-US" dirty="0"/>
          </a:p>
          <a:p>
            <a:r>
              <a:rPr lang="en-US" dirty="0"/>
              <a:t>Scroll down for DYI card sets or purchase pre-made set</a:t>
            </a:r>
          </a:p>
          <a:p>
            <a:r>
              <a:rPr lang="en-US" dirty="0"/>
              <a:t>Find even more in Jurgen’s Appelo book “Managing for Happiness”</a:t>
            </a:r>
          </a:p>
        </p:txBody>
      </p:sp>
    </p:spTree>
    <p:extLst>
      <p:ext uri="{BB962C8B-B14F-4D97-AF65-F5344CB8AC3E}">
        <p14:creationId xmlns:p14="http://schemas.microsoft.com/office/powerpoint/2010/main" val="14485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967B0-0B0F-4EB5-B1DC-8E581AE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chemeClr val="tx1"/>
                </a:solidFill>
              </a:rPr>
              <a:t>A bit of context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02951B-9EA6-4D6E-8B0C-36C0FF5E6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137" y="2732457"/>
            <a:ext cx="2545050" cy="2158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B9D3D-424F-47DA-9F20-C77950121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813" y="2732456"/>
            <a:ext cx="2545050" cy="2158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D45A4-283E-4F06-AC32-F6EC12F79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87" y="2732457"/>
            <a:ext cx="2639626" cy="21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506-865D-4E58-B16D-AD97530A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Management 3.0 practice: Moving motivators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B015-FB79-40B0-B068-B2C46DEA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and Extrinsic motivators are merely an extremes on the same scale</a:t>
            </a:r>
          </a:p>
          <a:p>
            <a:r>
              <a:rPr lang="en-US" dirty="0"/>
              <a:t>CHAMPFROGS – they are just words!</a:t>
            </a:r>
          </a:p>
          <a:p>
            <a:r>
              <a:rPr lang="en-US" dirty="0"/>
              <a:t>Simple set of 10 cards, each representing intrinsic motivator</a:t>
            </a:r>
          </a:p>
          <a:p>
            <a:r>
              <a:rPr lang="en-US" dirty="0"/>
              <a:t>Arrange from most important to least important</a:t>
            </a:r>
          </a:p>
          <a:p>
            <a:r>
              <a:rPr lang="en-US" dirty="0"/>
              <a:t>Based on defined situation, move cards up or down</a:t>
            </a:r>
          </a:p>
          <a:p>
            <a:r>
              <a:rPr lang="en-US" dirty="0"/>
              <a:t>Reflect and collect insights</a:t>
            </a:r>
          </a:p>
          <a:p>
            <a:r>
              <a:rPr lang="en-US" dirty="0"/>
              <a:t>There are no “wright” or “wrong” in this exercise</a:t>
            </a:r>
          </a:p>
        </p:txBody>
      </p:sp>
    </p:spTree>
    <p:extLst>
      <p:ext uri="{BB962C8B-B14F-4D97-AF65-F5344CB8AC3E}">
        <p14:creationId xmlns:p14="http://schemas.microsoft.com/office/powerpoint/2010/main" val="137408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7BFC-688A-4140-BB79-6DBCC829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with moving motivators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B554-09AC-4807-AD57-C406A7A7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4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Scenario: yearly performance review 1 on 1 session</a:t>
            </a:r>
          </a:p>
          <a:p>
            <a:pPr marL="0" indent="0">
              <a:buNone/>
            </a:pPr>
            <a:r>
              <a:rPr lang="en-US" dirty="0"/>
              <a:t>Participants: 14</a:t>
            </a:r>
          </a:p>
          <a:p>
            <a:pPr marL="0" indent="0">
              <a:buNone/>
            </a:pPr>
            <a:r>
              <a:rPr lang="en-US" dirty="0"/>
              <a:t>Data: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B3536D-81A9-45B3-B58A-05474EE37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66"/>
              </p:ext>
            </p:extLst>
          </p:nvPr>
        </p:nvGraphicFramePr>
        <p:xfrm>
          <a:off x="2231136" y="3656131"/>
          <a:ext cx="7729728" cy="143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1" descr="image002">
            <a:extLst>
              <a:ext uri="{FF2B5EF4-FFF2-40B4-BE49-F238E27FC236}">
                <a16:creationId xmlns:a16="http://schemas.microsoft.com/office/drawing/2014/main" id="{18A8EB8C-D59F-43E9-9040-63D58311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8" y="5089875"/>
            <a:ext cx="7729726" cy="85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5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323-3855-4200-AF6A-663948A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one time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D9DA-8EA8-461B-BE6F-2D70500B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internal onboarding</a:t>
            </a:r>
          </a:p>
          <a:p>
            <a:r>
              <a:rPr lang="en-US" dirty="0"/>
              <a:t>1 newcomer onboarding</a:t>
            </a:r>
          </a:p>
          <a:p>
            <a:r>
              <a:rPr lang="en-US" dirty="0"/>
              <a:t>5 new additions to “yearly performance 1 on 1” club</a:t>
            </a:r>
            <a:r>
              <a:rPr lang="en-US" i="1" dirty="0"/>
              <a:t>     </a:t>
            </a:r>
            <a:r>
              <a:rPr lang="en-US" sz="1600" i="1" dirty="0"/>
              <a:t>Waiting!</a:t>
            </a:r>
            <a:r>
              <a:rPr lang="en-US" sz="1600" dirty="0"/>
              <a:t> </a:t>
            </a:r>
          </a:p>
          <a:p>
            <a:r>
              <a:rPr lang="en-US" dirty="0"/>
              <a:t>6 follow-up sessions     </a:t>
            </a:r>
            <a:r>
              <a:rPr lang="en-US" sz="1600" i="1" dirty="0"/>
              <a:t>Waiting!</a:t>
            </a:r>
            <a:r>
              <a:rPr lang="en-US" sz="1600" dirty="0"/>
              <a:t> </a:t>
            </a:r>
          </a:p>
          <a:p>
            <a:r>
              <a:rPr lang="en-US" dirty="0"/>
              <a:t>Other possible variations:</a:t>
            </a:r>
          </a:p>
          <a:p>
            <a:pPr lvl="1"/>
            <a:r>
              <a:rPr lang="en-US" dirty="0"/>
              <a:t>Check-in on introduced change</a:t>
            </a:r>
          </a:p>
          <a:p>
            <a:pPr lvl="1"/>
            <a:r>
              <a:rPr lang="en-US" dirty="0"/>
              <a:t>During hiring interviews</a:t>
            </a:r>
          </a:p>
          <a:p>
            <a:pPr lvl="1"/>
            <a:r>
              <a:rPr lang="en-US" dirty="0"/>
              <a:t>As a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43067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BC7-DBED-4247-98C4-F81D34A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10E3-C7C3-4CB9-A9C7-184AAEA4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86% success rate</a:t>
            </a:r>
            <a:endParaRPr lang="lt-LT" dirty="0"/>
          </a:p>
          <a:p>
            <a:r>
              <a:rPr lang="en-US" dirty="0"/>
              <a:t>Make participation optional</a:t>
            </a:r>
          </a:p>
          <a:p>
            <a:r>
              <a:rPr lang="en-US" dirty="0"/>
              <a:t>Explain the rules </a:t>
            </a:r>
            <a:r>
              <a:rPr lang="en-US" b="1" dirty="0"/>
              <a:t>briefly</a:t>
            </a:r>
            <a:r>
              <a:rPr lang="en-US" dirty="0"/>
              <a:t> and </a:t>
            </a:r>
            <a:r>
              <a:rPr lang="en-US" b="1" dirty="0"/>
              <a:t>encourage</a:t>
            </a:r>
            <a:r>
              <a:rPr lang="en-US" dirty="0"/>
              <a:t> asking questions during the exercise</a:t>
            </a:r>
          </a:p>
          <a:p>
            <a:r>
              <a:rPr lang="en-US" dirty="0"/>
              <a:t>Facilitation and listening</a:t>
            </a:r>
            <a:r>
              <a:rPr lang="lt-LT" dirty="0"/>
              <a:t> – something I needed to improve the most</a:t>
            </a:r>
          </a:p>
          <a:p>
            <a:r>
              <a:rPr lang="lt-LT" dirty="0"/>
              <a:t>Effective way to collect and summarize insights is something yet to be achieved</a:t>
            </a:r>
          </a:p>
          <a:p>
            <a:r>
              <a:rPr lang="lt-LT" dirty="0"/>
              <a:t>Put it in action</a:t>
            </a:r>
          </a:p>
          <a:p>
            <a:endParaRPr lang="lt-L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6FC72E-7F2B-43BB-85DF-649E4752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65750"/>
              </p:ext>
            </p:extLst>
          </p:nvPr>
        </p:nvGraphicFramePr>
        <p:xfrm>
          <a:off x="300672" y="0"/>
          <a:ext cx="11590656" cy="68580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14686">
                  <a:extLst>
                    <a:ext uri="{9D8B030D-6E8A-4147-A177-3AD203B41FA5}">
                      <a16:colId xmlns:a16="http://schemas.microsoft.com/office/drawing/2014/main" val="1064213788"/>
                    </a:ext>
                  </a:extLst>
                </a:gridCol>
                <a:gridCol w="1809769">
                  <a:extLst>
                    <a:ext uri="{9D8B030D-6E8A-4147-A177-3AD203B41FA5}">
                      <a16:colId xmlns:a16="http://schemas.microsoft.com/office/drawing/2014/main" val="1509066746"/>
                    </a:ext>
                  </a:extLst>
                </a:gridCol>
                <a:gridCol w="1098063">
                  <a:extLst>
                    <a:ext uri="{9D8B030D-6E8A-4147-A177-3AD203B41FA5}">
                      <a16:colId xmlns:a16="http://schemas.microsoft.com/office/drawing/2014/main" val="3894412284"/>
                    </a:ext>
                  </a:extLst>
                </a:gridCol>
                <a:gridCol w="4440508">
                  <a:extLst>
                    <a:ext uri="{9D8B030D-6E8A-4147-A177-3AD203B41FA5}">
                      <a16:colId xmlns:a16="http://schemas.microsoft.com/office/drawing/2014/main" val="4254317585"/>
                    </a:ext>
                  </a:extLst>
                </a:gridCol>
                <a:gridCol w="2627630">
                  <a:extLst>
                    <a:ext uri="{9D8B030D-6E8A-4147-A177-3AD203B41FA5}">
                      <a16:colId xmlns:a16="http://schemas.microsoft.com/office/drawing/2014/main" val="21022069"/>
                    </a:ext>
                  </a:extLst>
                </a:gridCol>
              </a:tblGrid>
              <a:tr h="5218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Importance*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Motivator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Reflection***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Improvements****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83334"/>
                  </a:ext>
                </a:extLst>
              </a:tr>
              <a:tr h="5218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ACCEPTANCE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feels accepted in the team and in all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2273"/>
                  </a:ext>
                </a:extLst>
              </a:tr>
              <a:tr h="5218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enjoys that position was changed to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09478"/>
                  </a:ext>
                </a:extLst>
              </a:tr>
              <a:tr h="5218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MASTERY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can contribute in own level of competence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58627"/>
                  </a:ext>
                </a:extLst>
              </a:tr>
              <a:tr h="359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2596"/>
                  </a:ext>
                </a:extLst>
              </a:tr>
              <a:tr h="745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CURIOSITY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there are always areas to investigate and deep dive, contribute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5503"/>
                  </a:ext>
                </a:extLst>
              </a:tr>
              <a:tr h="745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experienced people around helps to achieve personal professional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can be improved by personal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28630"/>
                  </a:ext>
                </a:extLst>
              </a:tr>
              <a:tr h="1416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lot of changes, hard to follow, does not like top-down push (e.g. Jira workflows), does not like that team members are not involved in team 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involve team in decision making, try to minimize chaos, QA in team would improve overall performance and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03439"/>
                  </a:ext>
                </a:extLst>
              </a:tr>
              <a:tr h="6213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importance of the product and quality requirements motivate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09039"/>
                  </a:ext>
                </a:extLst>
              </a:tr>
              <a:tr h="5218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RELATEDENESS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sees as a benefit, good team relationship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7573"/>
                  </a:ext>
                </a:extLst>
              </a:tr>
              <a:tr h="359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can influence team if have a better proposition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8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6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DB971-105F-43F1-80FC-07AFF149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43033"/>
              </p:ext>
            </p:extLst>
          </p:nvPr>
        </p:nvGraphicFramePr>
        <p:xfrm>
          <a:off x="300788" y="0"/>
          <a:ext cx="11333747" cy="6865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7380">
                  <a:extLst>
                    <a:ext uri="{9D8B030D-6E8A-4147-A177-3AD203B41FA5}">
                      <a16:colId xmlns:a16="http://schemas.microsoft.com/office/drawing/2014/main" val="1064213788"/>
                    </a:ext>
                  </a:extLst>
                </a:gridCol>
                <a:gridCol w="1383632">
                  <a:extLst>
                    <a:ext uri="{9D8B030D-6E8A-4147-A177-3AD203B41FA5}">
                      <a16:colId xmlns:a16="http://schemas.microsoft.com/office/drawing/2014/main" val="1509066746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3894412284"/>
                    </a:ext>
                  </a:extLst>
                </a:gridCol>
                <a:gridCol w="4969042">
                  <a:extLst>
                    <a:ext uri="{9D8B030D-6E8A-4147-A177-3AD203B41FA5}">
                      <a16:colId xmlns:a16="http://schemas.microsoft.com/office/drawing/2014/main" val="4254317585"/>
                    </a:ext>
                  </a:extLst>
                </a:gridCol>
                <a:gridCol w="2695072">
                  <a:extLst>
                    <a:ext uri="{9D8B030D-6E8A-4147-A177-3AD203B41FA5}">
                      <a16:colId xmlns:a16="http://schemas.microsoft.com/office/drawing/2014/main" val="21022069"/>
                    </a:ext>
                  </a:extLst>
                </a:gridCol>
              </a:tblGrid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Importance*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Motivator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Reflection***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Improvements****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83334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6-10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ACCEPTANCE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get along with like minded people, does not see need to get along with people, who are not an A player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2273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6-10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feels like status (</a:t>
                      </a:r>
                      <a:r>
                        <a:rPr lang="en-US" sz="1400" dirty="0" err="1"/>
                        <a:t>jr</a:t>
                      </a:r>
                      <a:r>
                        <a:rPr lang="en-US" sz="1400" dirty="0"/>
                        <a:t>, regular, </a:t>
                      </a:r>
                      <a:r>
                        <a:rPr lang="en-US" sz="1400" dirty="0" err="1"/>
                        <a:t>sr</a:t>
                      </a:r>
                      <a:r>
                        <a:rPr lang="en-US" sz="1400" dirty="0"/>
                        <a:t>) makes harder to communicate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09478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feels satisfied, when are in the state of "flow" - work fits competence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58627"/>
                  </a:ext>
                </a:extLst>
              </a:tr>
              <a:tr h="724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flexible work schedule, happy about company choosing stack, can impact company wide decisions, freedom of speech - people can communicate freely, code is separated from personal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2596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CURIOSITY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time to learn at work, feels like expectations to bring back/present information from different conferences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feels like it is not promoted in Adform to learn more at work</a:t>
                      </a:r>
                      <a:endParaRPr lang="lt-L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5503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felt like had to compensate for PO in the sense of WHAT needs to be done, it is improved with </a:t>
                      </a:r>
                      <a:r>
                        <a:rPr lang="lt-LT" sz="1400" dirty="0"/>
                        <a:t>new PO</a:t>
                      </a:r>
                      <a:r>
                        <a:rPr lang="en-US" sz="1400" dirty="0"/>
                        <a:t> joining the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28630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6-10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bureaucracy may be annoying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03439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6-10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importance of the product and quality requirements motivate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09039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6-10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RELATEDENESS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feels good, when team mates have similar values and hobbies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7573"/>
                  </a:ext>
                </a:extLst>
              </a:tr>
              <a:tr h="613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dirty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lack of time to participate and get involved in UX, currently implementation goes before strategy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more time to spent on POCs, input to strategy, lack of resources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8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3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9E27-293E-4462-A7AF-6A17D6FB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23A8-BD48-4836-B226-6342DCF8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the PDF, print and cut the cards</a:t>
            </a:r>
          </a:p>
          <a:p>
            <a:r>
              <a:rPr lang="en-US" dirty="0"/>
              <a:t>Find your “lab rat” (or try it on yourself)</a:t>
            </a:r>
          </a:p>
          <a:p>
            <a:r>
              <a:rPr lang="en-US" dirty="0"/>
              <a:t>Show the cards and briefly explain the point of all this</a:t>
            </a:r>
          </a:p>
          <a:p>
            <a:r>
              <a:rPr lang="en-US" dirty="0"/>
              <a:t>Thinking out laud while moving the cards is the way to do it</a:t>
            </a:r>
          </a:p>
          <a:p>
            <a:r>
              <a:rPr lang="en-US" dirty="0"/>
              <a:t>Ask to order the cards horizontally: what is most important goes to one side; what is least important goes to the other side; the rest is somewhere in between</a:t>
            </a:r>
          </a:p>
          <a:p>
            <a:r>
              <a:rPr lang="en-US" dirty="0"/>
              <a:t>Describe specific situation/change/event/milestone (depending on scenario)</a:t>
            </a:r>
          </a:p>
          <a:p>
            <a:r>
              <a:rPr lang="en-US" dirty="0"/>
              <a:t>What impact did it have to the motivators? Ask to move cards up for positive and down for negative impact</a:t>
            </a:r>
          </a:p>
          <a:p>
            <a:r>
              <a:rPr lang="en-US" dirty="0"/>
              <a:t>Discuss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794</TotalTime>
  <Words>728</Words>
  <Application>Microsoft Office PowerPoint</Application>
  <PresentationFormat>Widescreen</PresentationFormat>
  <Paragraphs>148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The one with motivation</vt:lpstr>
      <vt:lpstr>A bit of context</vt:lpstr>
      <vt:lpstr>Management 3.0 practice: Moving motivators</vt:lpstr>
      <vt:lpstr>The first with moving motivators</vt:lpstr>
      <vt:lpstr>Not a one time thing</vt:lpstr>
      <vt:lpstr>Lessons learned</vt:lpstr>
      <vt:lpstr>PowerPoint Presentation</vt:lpstr>
      <vt:lpstr>PowerPoint Presentation</vt:lpstr>
      <vt:lpstr>How to get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Ornela Vasiliauskaitė</dc:creator>
  <cp:lastModifiedBy>Ornela Vasiliauskaitė</cp:lastModifiedBy>
  <cp:revision>26</cp:revision>
  <dcterms:created xsi:type="dcterms:W3CDTF">2017-11-20T17:35:24Z</dcterms:created>
  <dcterms:modified xsi:type="dcterms:W3CDTF">2017-11-21T18:57:37Z</dcterms:modified>
</cp:coreProperties>
</file>