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21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44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68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164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42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8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22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89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803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138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163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1860-DA86-48AD-89FD-806451C478A5}" type="datetimeFigureOut">
              <a:rPr lang="ru-RU" smtClean="0"/>
              <a:t>24.04.2025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52692-A088-4B8C-8900-512DADE82A3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517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wmf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C169D-1DFE-41AB-9D3E-2D242C594E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Разработка калькулятора для вычисления определенных интегралов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BC4464B-2B53-4ADA-9720-C5A1C56D7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0389" y="4985565"/>
            <a:ext cx="9144000" cy="1655762"/>
          </a:xfrm>
        </p:spPr>
        <p:txBody>
          <a:bodyPr>
            <a:normAutofit lnSpcReduction="10000"/>
          </a:bodyPr>
          <a:lstStyle/>
          <a:p>
            <a:pPr algn="r"/>
            <a:endParaRPr lang="en-US" sz="1800" b="0" i="0" u="none" strike="noStrike" dirty="0">
              <a:solidFill>
                <a:srgbClr val="595959"/>
              </a:solidFill>
              <a:effectLst/>
              <a:latin typeface="Lato" panose="020B0604020202020204" pitchFamily="34" charset="0"/>
            </a:endParaRPr>
          </a:p>
          <a:p>
            <a:pPr algn="r"/>
            <a:endParaRPr lang="en-US" sz="1800" dirty="0">
              <a:solidFill>
                <a:srgbClr val="595959"/>
              </a:solidFill>
              <a:latin typeface="Lato" panose="020B0604020202020204" pitchFamily="34" charset="0"/>
            </a:endParaRPr>
          </a:p>
          <a:p>
            <a:pPr algn="r"/>
            <a:endParaRPr lang="en-US" sz="1800" b="0" i="0" u="none" strike="noStrike" dirty="0">
              <a:solidFill>
                <a:srgbClr val="595959"/>
              </a:solidFill>
              <a:effectLst/>
              <a:latin typeface="Lato" panose="020B0604020202020204" pitchFamily="34" charset="0"/>
            </a:endParaRPr>
          </a:p>
          <a:p>
            <a:pPr algn="r"/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Lato" panose="020B0604020202020204" pitchFamily="34" charset="0"/>
              </a:rPr>
              <a:t>Выполнил: Ринчинов Ж.Д</a:t>
            </a:r>
            <a:br>
              <a:rPr lang="ru-RU" sz="1800" b="0" i="0" u="none" strike="noStrike" dirty="0">
                <a:solidFill>
                  <a:srgbClr val="595959"/>
                </a:solidFill>
                <a:effectLst/>
                <a:latin typeface="Lato" panose="020B0604020202020204" pitchFamily="34" charset="0"/>
              </a:rPr>
            </a:b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Lato" panose="020B0604020202020204" pitchFamily="34" charset="0"/>
              </a:rPr>
              <a:t>Научный руководитель: </a:t>
            </a:r>
            <a:r>
              <a:rPr lang="ru-RU" sz="1800" b="0" i="0" u="none" strike="noStrike" dirty="0" err="1">
                <a:solidFill>
                  <a:srgbClr val="595959"/>
                </a:solidFill>
                <a:effectLst/>
                <a:latin typeface="Lato" panose="020B0604020202020204" pitchFamily="34" charset="0"/>
              </a:rPr>
              <a:t>Бадеев</a:t>
            </a:r>
            <a:r>
              <a:rPr lang="ru-RU" sz="1800" b="0" i="0" u="none" strike="noStrike" dirty="0">
                <a:solidFill>
                  <a:srgbClr val="595959"/>
                </a:solidFill>
                <a:effectLst/>
                <a:latin typeface="Lato" panose="020B0604020202020204" pitchFamily="34" charset="0"/>
              </a:rPr>
              <a:t> А.В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9161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34FA05-2072-4495-8E9E-934611B5C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52" y="237679"/>
            <a:ext cx="8392696" cy="638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1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FD67C0-1DCD-4DC5-9408-45EC6962E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31" y="461548"/>
            <a:ext cx="761153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42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BF4B7B-EB56-474F-8749-FCA9778B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40" y="259149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sz="6000" b="1" i="0" u="none" strike="noStrike" dirty="0">
                <a:solidFill>
                  <a:srgbClr val="1A1A1A"/>
                </a:solidFill>
                <a:effectLst/>
                <a:latin typeface="Raleway" pitchFamily="2" charset="-52"/>
              </a:rPr>
              <a:t>Целью дипломной работы является разработка и реализация оконного приложения, вычисляющего приближено интеграл с помощью квадратурной формулы</a:t>
            </a:r>
            <a:r>
              <a:rPr lang="ru-RU" sz="4400" b="1" i="0" u="none" strike="noStrike" dirty="0">
                <a:solidFill>
                  <a:srgbClr val="1A1A1A"/>
                </a:solidFill>
                <a:effectLst/>
                <a:latin typeface="Raleway" pitchFamily="2" charset="-52"/>
              </a:rPr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118844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DBD807-2140-4E44-B53D-5CA6BD38D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Raleway" pitchFamily="2" charset="-52"/>
              </a:rPr>
              <a:t>Для достижения поставленной цели были сформулированы следующие задачи: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1C9CD-EC79-44C3-9F2B-C6F3A386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Разобраться с квадратурными формулами;</a:t>
            </a:r>
          </a:p>
          <a:p>
            <a:pPr>
              <a:lnSpc>
                <a:spcPct val="150000"/>
              </a:lnSpc>
            </a:pPr>
            <a:r>
              <a:rPr lang="ru-RU" dirty="0"/>
              <a:t>Осуществить построение квадратурных формул общего вида;</a:t>
            </a:r>
          </a:p>
          <a:p>
            <a:pPr>
              <a:lnSpc>
                <a:spcPct val="150000"/>
              </a:lnSpc>
            </a:pPr>
            <a:r>
              <a:rPr lang="ru-RU" dirty="0"/>
              <a:t>Провести сравнение вычислений с помощью квадратурных формул с участием производных и формул численного интегрирования;</a:t>
            </a:r>
          </a:p>
          <a:p>
            <a:pPr>
              <a:lnSpc>
                <a:spcPct val="150000"/>
              </a:lnSpc>
            </a:pPr>
            <a:r>
              <a:rPr lang="ru-RU" dirty="0"/>
              <a:t>Провести вычислительные эксперименты.</a:t>
            </a:r>
          </a:p>
          <a:p>
            <a:pPr>
              <a:lnSpc>
                <a:spcPct val="150000"/>
              </a:lnSpc>
            </a:pPr>
            <a:r>
              <a:rPr lang="ru-RU" dirty="0"/>
              <a:t>Разработать приложение с графическим интерфейсом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7079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E157E-7742-433F-94C5-EDF94AA15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u="none" strike="noStrike" dirty="0">
                <a:solidFill>
                  <a:srgbClr val="5959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aleway" pitchFamily="2" charset="-52"/>
              </a:rPr>
              <a:t>Рассмотрим элементарную квадратурную формулу общего вида</a:t>
            </a:r>
            <a:endParaRPr lang="ru-RU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aleway" pitchFamily="2" charset="-52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2D100D5-BB6C-4412-AA1C-422509474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021" y="1690689"/>
            <a:ext cx="4101269" cy="1114124"/>
          </a:xfrm>
          <a:prstGeom prst="rect">
            <a:avLst/>
          </a:prstGeom>
          <a:noFill/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04F88B-6890-4392-BDC3-9047C2FB216D}"/>
              </a:ext>
            </a:extLst>
          </p:cNvPr>
          <p:cNvSpPr/>
          <p:nvPr/>
        </p:nvSpPr>
        <p:spPr>
          <a:xfrm>
            <a:off x="898021" y="2812951"/>
            <a:ext cx="11320939" cy="21852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1600" dirty="0">
                <a:ln w="0"/>
              </a:rPr>
              <a:t>г</a:t>
            </a:r>
            <a:r>
              <a:rPr lang="ru-RU" sz="1600" b="0" cap="none" spc="0" dirty="0">
                <a:ln w="0"/>
                <a:solidFill>
                  <a:schemeClr val="tx1"/>
                </a:solidFill>
              </a:rPr>
              <a:t>де </a:t>
            </a:r>
            <a:r>
              <a:rPr lang="en-US" sz="1600" b="0" cap="none" spc="0" dirty="0">
                <a:ln w="0"/>
                <a:solidFill>
                  <a:schemeClr val="tx1"/>
                </a:solidFill>
              </a:rPr>
              <a:t>G+1</a:t>
            </a:r>
            <a:r>
              <a:rPr lang="ru-RU" sz="1600" dirty="0">
                <a:ln w="0"/>
              </a:rPr>
              <a:t> – число точек лежащих на оси ОХ, </a:t>
            </a:r>
            <a:r>
              <a:rPr lang="ru-RU" sz="1600" dirty="0">
                <a:effectLst/>
                <a:ea typeface="Times New Roman" panose="02020603050405020304" pitchFamily="18" charset="0"/>
              </a:rPr>
              <a:t>σ – порядок старшей производной.</a:t>
            </a:r>
          </a:p>
          <a:p>
            <a:endParaRPr lang="ru-RU" sz="1800" dirty="0">
              <a:effectLst/>
              <a:ea typeface="Times New Roman" panose="02020603050405020304" pitchFamily="18" charset="0"/>
            </a:endParaRPr>
          </a:p>
          <a:p>
            <a:r>
              <a:rPr lang="ru-RU" sz="2000" dirty="0">
                <a:effectLst/>
                <a:ea typeface="Times New Roman" panose="02020603050405020304" pitchFamily="18" charset="0"/>
              </a:rPr>
              <a:t>	Пусть m – точность квадратурной формулы (1). m+1 – число всех одночленов, входящих в произвольный многочлен степени m, которое будет зависеть от выбора параметров G и σ. G+1 – число все узлов лежащих на оси x. Если σ+1 – число значений функции и ее производных в одной точке, то (G+1)(σ+1) – число всех коэффициентов формулы (1). Тогда точность m формулы (1) определяется из уравнения:</a:t>
            </a:r>
            <a:endParaRPr lang="ru-RU" sz="20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5D5DEA5-3208-40B4-884B-C432862D5228}"/>
              </a:ext>
            </a:extLst>
          </p:cNvPr>
          <p:cNvSpPr/>
          <p:nvPr/>
        </p:nvSpPr>
        <p:spPr>
          <a:xfrm>
            <a:off x="6649055" y="2082542"/>
            <a:ext cx="471603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</a:rPr>
              <a:t>(1)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E33F00D0-C862-40F4-A41D-A8F5801AA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021" y="52448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5CD48467-2070-4232-B356-E2538E72E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1003006"/>
              </p:ext>
            </p:extLst>
          </p:nvPr>
        </p:nvGraphicFramePr>
        <p:xfrm>
          <a:off x="898021" y="5244882"/>
          <a:ext cx="21240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r:id="rId5" imgW="1396394" imgH="203112" progId="Equation.DSMT4">
                  <p:embed/>
                </p:oleObj>
              </mc:Choice>
              <mc:Fallback>
                <p:oleObj r:id="rId5" imgW="1396394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021" y="5244882"/>
                        <a:ext cx="212407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B03B895-528D-40C1-8546-69732F5BADBD}"/>
              </a:ext>
            </a:extLst>
          </p:cNvPr>
          <p:cNvSpPr/>
          <p:nvPr/>
        </p:nvSpPr>
        <p:spPr>
          <a:xfrm>
            <a:off x="4383547" y="5228005"/>
            <a:ext cx="385042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1400" b="0" cap="none" spc="0" dirty="0">
                <a:ln w="0"/>
                <a:solidFill>
                  <a:schemeClr val="tx1"/>
                </a:solidFill>
              </a:rPr>
              <a:t>(2)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6AF025DA-5D84-41F1-AC65-711FF1D6BEFF}"/>
              </a:ext>
            </a:extLst>
          </p:cNvPr>
          <p:cNvSpPr/>
          <p:nvPr/>
        </p:nvSpPr>
        <p:spPr>
          <a:xfrm>
            <a:off x="838200" y="5549682"/>
            <a:ext cx="11320939" cy="96795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indent="450215">
              <a:lnSpc>
                <a:spcPct val="150000"/>
              </a:lnSpc>
            </a:pPr>
            <a:r>
              <a:rPr lang="ru-RU" sz="2000" dirty="0">
                <a:effectLst/>
                <a:ea typeface="Times New Roman" panose="02020603050405020304" pitchFamily="18" charset="0"/>
              </a:rPr>
              <a:t>Будем использовать полученное уравнение связанности (2) и разложение функции в ряд </a:t>
            </a:r>
            <a:r>
              <a:rPr lang="ru-RU" sz="2000" dirty="0" err="1">
                <a:effectLst/>
                <a:ea typeface="Times New Roman" panose="02020603050405020304" pitchFamily="18" charset="0"/>
              </a:rPr>
              <a:t>Маклорена</a:t>
            </a:r>
            <a:r>
              <a:rPr lang="ru-RU" sz="2000" dirty="0">
                <a:effectLst/>
                <a:ea typeface="Times New Roman" panose="02020603050405020304" pitchFamily="18" charset="0"/>
              </a:rPr>
              <a:t> в операторной форме. Теперь коэффициенты будут определяться единственным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296452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62CE9-3963-4DC8-A6DC-3186932FC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Построение квадратурной формулы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530F4D-B479-40A4-B59B-977A21F8E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Рассмотрим пример при неизвестном </a:t>
            </a:r>
            <a:r>
              <a:rPr lang="en-US" sz="1800" dirty="0"/>
              <a:t>G</a:t>
            </a:r>
            <a:r>
              <a:rPr lang="ru-RU" sz="1800" dirty="0"/>
              <a:t>. Пусть</a:t>
            </a:r>
            <a:r>
              <a:rPr lang="en-US" sz="1800" dirty="0"/>
              <a:t>                              . </a:t>
            </a:r>
            <a:r>
              <a:rPr lang="ru-RU" sz="1800" dirty="0"/>
              <a:t>Тогда элементарная квадратурная формула примет вид: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После нахождения коэффициентов при помощи разложения функции в ряд </a:t>
            </a:r>
            <a:r>
              <a:rPr lang="ru-RU" sz="1800" dirty="0" err="1"/>
              <a:t>Маклорена</a:t>
            </a:r>
            <a:r>
              <a:rPr lang="ru-RU" sz="1800" dirty="0"/>
              <a:t>, квадратурная формула будет иметь вид:</a:t>
            </a:r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ru-RU" sz="1800" dirty="0"/>
              <a:t>Построим квадратурную формулу для интеграла            , при тех же известных </a:t>
            </a:r>
            <a:r>
              <a:rPr lang="en-US" sz="1800" dirty="0"/>
              <a:t>m </a:t>
            </a:r>
            <a:r>
              <a:rPr lang="ru-RU" sz="1800" dirty="0"/>
              <a:t>и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σ. </a:t>
            </a:r>
            <a:r>
              <a:rPr lang="ru-RU" sz="1800" dirty="0">
                <a:effectLst/>
                <a:ea typeface="Times New Roman" panose="02020603050405020304" pitchFamily="18" charset="0"/>
              </a:rPr>
              <a:t>По</a:t>
            </a:r>
            <a:r>
              <a:rPr lang="ru-RU" sz="1800" dirty="0">
                <a:ea typeface="Times New Roman" panose="02020603050405020304" pitchFamily="18" charset="0"/>
              </a:rPr>
              <a:t> свойству аддитивности, интеграл можно разбить на сумму </a:t>
            </a:r>
            <a:r>
              <a:rPr lang="en-US" sz="1800" dirty="0">
                <a:ea typeface="Times New Roman" panose="02020603050405020304" pitchFamily="18" charset="0"/>
              </a:rPr>
              <a:t>N </a:t>
            </a:r>
            <a:r>
              <a:rPr lang="ru-RU" sz="1800" dirty="0">
                <a:ea typeface="Times New Roman" panose="02020603050405020304" pitchFamily="18" charset="0"/>
              </a:rPr>
              <a:t>интегралов: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r>
              <a:rPr lang="ru-RU" sz="1800" dirty="0"/>
              <a:t>Каждый полученный интеграл распишем по элементарной квадратурной формуле (4):</a:t>
            </a: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3A8C7D8-4206-4E9D-A078-2EC880BBD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>
            <a:extLst>
              <a:ext uri="{FF2B5EF4-FFF2-40B4-BE49-F238E27FC236}">
                <a16:creationId xmlns:a16="http://schemas.microsoft.com/office/drawing/2014/main" id="{E9315FB8-C918-4AFF-8A4E-6C564DECD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8027490"/>
              </p:ext>
            </p:extLst>
          </p:nvPr>
        </p:nvGraphicFramePr>
        <p:xfrm>
          <a:off x="5567494" y="1825625"/>
          <a:ext cx="1512815" cy="248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r:id="rId3" imgW="1333500" imgH="203200" progId="Equation.DSMT4">
                  <p:embed/>
                </p:oleObj>
              </mc:Choice>
              <mc:Fallback>
                <p:oleObj r:id="rId3" imgW="1333500" imgH="203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494" y="1825625"/>
                        <a:ext cx="1512815" cy="2486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63249F2-B386-469A-B246-4BB5A1561F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348567"/>
            <a:ext cx="5948319" cy="537245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18D8A448-E9ED-4F1B-8464-141800641E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667" y="3406658"/>
            <a:ext cx="4360397" cy="537244"/>
          </a:xfrm>
          <a:prstGeom prst="rect">
            <a:avLst/>
          </a:prstGeom>
        </p:spPr>
      </p:pic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304E951D-8C3D-48A4-B5CA-7D79B5884A6A}"/>
              </a:ext>
            </a:extLst>
          </p:cNvPr>
          <p:cNvSpPr/>
          <p:nvPr/>
        </p:nvSpPr>
        <p:spPr>
          <a:xfrm>
            <a:off x="5850795" y="3530094"/>
            <a:ext cx="633895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1200" cap="none" spc="0" dirty="0">
                <a:ln w="0"/>
                <a:solidFill>
                  <a:schemeClr val="tx1"/>
                </a:solidFill>
              </a:rPr>
              <a:t>(4)</a:t>
            </a: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0BB0048A-C940-44AD-B858-5F50252B0C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0976" y="3906520"/>
            <a:ext cx="542925" cy="438150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35DC92F8-0E4A-4EE2-A135-EE1F9CEA47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667" y="4519590"/>
            <a:ext cx="3695700" cy="1133475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8A356A94-280D-4B0C-AFF0-8A81853498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667" y="6047432"/>
            <a:ext cx="5484522" cy="53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02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EE14542-A009-4A89-B8C0-85D299CDCA06}"/>
              </a:ext>
            </a:extLst>
          </p:cNvPr>
          <p:cNvSpPr/>
          <p:nvPr/>
        </p:nvSpPr>
        <p:spPr>
          <a:xfrm>
            <a:off x="824371" y="433860"/>
            <a:ext cx="11367629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dirty="0">
                <a:ln w="0"/>
              </a:rPr>
              <a:t>Далее произведем преобразования относительно коэффициентов и каждую сумму перед коэффициентами согласно виду усложненной квадратурной формулы, для точности вычислений умножим на уточняющее </a:t>
            </a:r>
          </a:p>
          <a:p>
            <a:r>
              <a:rPr lang="ru-RU" dirty="0">
                <a:ln w="0"/>
              </a:rPr>
              <a:t>число       ,, где      -  порядок старшей производной у функции, стоящей после коэффициента:</a:t>
            </a:r>
          </a:p>
          <a:p>
            <a:endParaRPr lang="ru-RU" b="0" cap="none" spc="0" dirty="0">
              <a:ln w="0"/>
              <a:solidFill>
                <a:schemeClr val="tx1"/>
              </a:solidFill>
            </a:endParaRPr>
          </a:p>
          <a:p>
            <a:endParaRPr lang="ru-RU" dirty="0">
              <a:ln w="0"/>
            </a:endParaRPr>
          </a:p>
          <a:p>
            <a:endParaRPr lang="ru-RU" b="0" cap="none" spc="0" dirty="0">
              <a:ln w="0"/>
              <a:solidFill>
                <a:schemeClr val="tx1"/>
              </a:solidFill>
            </a:endParaRPr>
          </a:p>
          <a:p>
            <a:endParaRPr lang="ru-RU" dirty="0">
              <a:ln w="0"/>
            </a:endParaRP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Таким образом, была получена квадратурная формула общего вида, позволяющая точно интегрировать многочлены до шестой степени на произвольном отрезке интегрирования.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AFEE19-8986-4B3D-B54C-83B757A99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90" y="1049717"/>
            <a:ext cx="335329" cy="23215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5D1E3A7-9D9D-4D1A-A701-98676C4C5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578" y="1082958"/>
            <a:ext cx="161614" cy="19891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17BECCD-DFBA-4A8E-9999-B1240E10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328" y="1278496"/>
            <a:ext cx="5757351" cy="111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38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45A1C-9145-4945-849E-9D7DFE0D5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Оконное приложение «Интегральный калькулятор»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B1EF40E-91EA-446D-94A6-B46711510F00}"/>
              </a:ext>
            </a:extLst>
          </p:cNvPr>
          <p:cNvSpPr/>
          <p:nvPr/>
        </p:nvSpPr>
        <p:spPr>
          <a:xfrm>
            <a:off x="838200" y="1690688"/>
            <a:ext cx="11353800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Проект представляет собой десктопное приложение, написанное на 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Python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 с использование следующих компонентов:</a:t>
            </a:r>
          </a:p>
          <a:p>
            <a:pPr marL="342900" indent="-342900">
              <a:buAutoNum type="arabicPeriod"/>
            </a:pPr>
            <a:r>
              <a:rPr lang="ru-RU" dirty="0">
                <a:ln w="0"/>
              </a:rPr>
              <a:t>Графический интерфейс (</a:t>
            </a:r>
            <a:r>
              <a:rPr lang="en-US" dirty="0">
                <a:ln w="0"/>
              </a:rPr>
              <a:t>Tkinter</a:t>
            </a:r>
            <a:r>
              <a:rPr lang="ru-RU" dirty="0">
                <a:ln w="0"/>
              </a:rPr>
              <a:t>)</a:t>
            </a:r>
          </a:p>
          <a:p>
            <a:r>
              <a:rPr lang="ru-RU" dirty="0">
                <a:ln w="0"/>
              </a:rPr>
              <a:t>	- Основное окно приложения</a:t>
            </a:r>
          </a:p>
          <a:p>
            <a:r>
              <a:rPr lang="ru-RU" dirty="0">
                <a:ln w="0"/>
              </a:rPr>
              <a:t>	- Поля для ввода функции и пределов интегрирования</a:t>
            </a:r>
          </a:p>
          <a:p>
            <a:r>
              <a:rPr lang="ru-RU" dirty="0">
                <a:ln w="0"/>
              </a:rPr>
              <a:t>	- Кнопки для вычисления интеграла и построения графика</a:t>
            </a:r>
          </a:p>
          <a:p>
            <a:r>
              <a:rPr lang="ru-RU" dirty="0">
                <a:ln w="0"/>
              </a:rPr>
              <a:t>	- Область вывода результатов</a:t>
            </a:r>
          </a:p>
          <a:p>
            <a:pPr marL="342900" indent="-342900">
              <a:buAutoNum type="arabicPeriod" startAt="2"/>
            </a:pPr>
            <a:r>
              <a:rPr lang="ru-RU" b="0" cap="none" spc="0" dirty="0">
                <a:ln w="0"/>
                <a:solidFill>
                  <a:schemeClr val="tx1"/>
                </a:solidFill>
              </a:rPr>
              <a:t>Математический движок (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SumPy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)</a:t>
            </a:r>
          </a:p>
          <a:p>
            <a:r>
              <a:rPr lang="ru-RU" dirty="0">
                <a:ln w="0"/>
              </a:rPr>
              <a:t>	- </a:t>
            </a:r>
            <a:r>
              <a:rPr lang="ru-RU" dirty="0" err="1">
                <a:ln w="0"/>
              </a:rPr>
              <a:t>Парсинг</a:t>
            </a:r>
            <a:r>
              <a:rPr lang="ru-RU" dirty="0">
                <a:ln w="0"/>
              </a:rPr>
              <a:t> математических выражений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	- Символьные вычисления</a:t>
            </a:r>
          </a:p>
          <a:p>
            <a:r>
              <a:rPr lang="ru-RU" dirty="0">
                <a:ln w="0"/>
              </a:rPr>
              <a:t>	- Численное интегрирование</a:t>
            </a:r>
            <a:endParaRPr lang="en-US" b="0" cap="none" spc="0" dirty="0">
              <a:ln w="0"/>
              <a:solidFill>
                <a:schemeClr val="tx1"/>
              </a:solidFill>
            </a:endParaRPr>
          </a:p>
          <a:p>
            <a:pPr marL="342900" indent="-342900">
              <a:buAutoNum type="arabicPeriod" startAt="3"/>
            </a:pPr>
            <a:r>
              <a:rPr lang="ru-RU" dirty="0">
                <a:ln w="0"/>
              </a:rPr>
              <a:t>Визуализация (</a:t>
            </a:r>
            <a:r>
              <a:rPr lang="en-US" dirty="0">
                <a:ln w="0"/>
              </a:rPr>
              <a:t>Matplotlib</a:t>
            </a:r>
            <a:r>
              <a:rPr lang="ru-RU" dirty="0">
                <a:ln w="0"/>
              </a:rPr>
              <a:t>)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	- Построение графиков функций</a:t>
            </a:r>
          </a:p>
          <a:p>
            <a:r>
              <a:rPr lang="ru-RU" dirty="0">
                <a:ln w="0"/>
              </a:rPr>
              <a:t>	- Отображение области интегрирования</a:t>
            </a:r>
          </a:p>
          <a:p>
            <a:r>
              <a:rPr lang="ru-RU" dirty="0">
                <a:ln w="0"/>
              </a:rPr>
              <a:t>	- Интерактивные элементы управления</a:t>
            </a:r>
            <a:endParaRPr lang="ru-RU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314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62199-D065-4D88-8243-EB145BF1F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классы и функции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793A9E-DA9D-429B-8D16-4CF545822AAC}"/>
              </a:ext>
            </a:extLst>
          </p:cNvPr>
          <p:cNvSpPr/>
          <p:nvPr/>
        </p:nvSpPr>
        <p:spPr>
          <a:xfrm>
            <a:off x="838200" y="1321356"/>
            <a:ext cx="4523482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dirty="0">
                <a:ln w="0"/>
              </a:rPr>
              <a:t>Класс «</a:t>
            </a:r>
            <a:r>
              <a:rPr lang="en-US" dirty="0" err="1">
                <a:ln w="0"/>
              </a:rPr>
              <a:t>IntegrationResult</a:t>
            </a:r>
            <a:r>
              <a:rPr lang="ru-RU" dirty="0">
                <a:ln w="0"/>
              </a:rPr>
              <a:t>»</a:t>
            </a:r>
            <a:endParaRPr lang="en-US" dirty="0">
              <a:ln w="0"/>
            </a:endParaRPr>
          </a:p>
          <a:p>
            <a:endParaRPr lang="en-US" b="0" cap="none" spc="0" dirty="0">
              <a:ln w="0"/>
              <a:solidFill>
                <a:schemeClr val="tx1"/>
              </a:solidFill>
            </a:endParaRPr>
          </a:p>
          <a:p>
            <a:endParaRPr lang="en-US" dirty="0">
              <a:ln w="0"/>
            </a:endParaRPr>
          </a:p>
          <a:p>
            <a:endParaRPr lang="en-US" b="0" cap="none" spc="0" dirty="0">
              <a:ln w="0"/>
              <a:solidFill>
                <a:schemeClr val="tx1"/>
              </a:solidFill>
            </a:endParaRPr>
          </a:p>
          <a:p>
            <a:endParaRPr lang="en-US" dirty="0">
              <a:ln w="0"/>
            </a:endParaRPr>
          </a:p>
          <a:p>
            <a:r>
              <a:rPr lang="ru-RU" cap="none" spc="0" dirty="0">
                <a:ln w="0"/>
                <a:solidFill>
                  <a:schemeClr val="tx1"/>
                </a:solidFill>
              </a:rPr>
              <a:t>Хранит результаты интегрирования: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ru-RU" cap="none" spc="0" dirty="0" err="1">
                <a:ln w="0"/>
                <a:solidFill>
                  <a:schemeClr val="tx1"/>
                </a:solidFill>
              </a:rPr>
              <a:t>value</a:t>
            </a:r>
            <a:r>
              <a:rPr lang="ru-RU" cap="none" spc="0" dirty="0">
                <a:ln w="0"/>
                <a:solidFill>
                  <a:schemeClr val="tx1"/>
                </a:solidFill>
              </a:rPr>
              <a:t>`: вычисленное значение интеграла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ru-RU" cap="none" spc="0" dirty="0" err="1">
                <a:ln w="0"/>
                <a:solidFill>
                  <a:schemeClr val="tx1"/>
                </a:solidFill>
              </a:rPr>
              <a:t>points</a:t>
            </a:r>
            <a:r>
              <a:rPr lang="ru-RU" cap="none" spc="0" dirty="0">
                <a:ln w="0"/>
                <a:solidFill>
                  <a:schemeClr val="tx1"/>
                </a:solidFill>
              </a:rPr>
              <a:t>`: количество использованных точек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ru-RU" cap="none" spc="0" dirty="0" err="1">
                <a:ln w="0"/>
                <a:solidFill>
                  <a:schemeClr val="tx1"/>
                </a:solidFill>
              </a:rPr>
              <a:t>is_stable</a:t>
            </a:r>
            <a:r>
              <a:rPr lang="ru-RU" cap="none" spc="0" dirty="0">
                <a:ln w="0"/>
                <a:solidFill>
                  <a:schemeClr val="tx1"/>
                </a:solidFill>
              </a:rPr>
              <a:t>`: флаг стабильности вычислений</a:t>
            </a:r>
            <a:endParaRPr lang="en-US" cap="none" spc="0" dirty="0">
              <a:ln w="0"/>
              <a:solidFill>
                <a:schemeClr val="tx1"/>
              </a:solidFill>
            </a:endParaRPr>
          </a:p>
          <a:p>
            <a:endParaRPr lang="ru-RU" dirty="0">
              <a:ln w="0"/>
            </a:endParaRPr>
          </a:p>
          <a:p>
            <a:r>
              <a:rPr lang="ru-RU" dirty="0">
                <a:ln w="0"/>
              </a:rPr>
              <a:t>Класс «</a:t>
            </a:r>
            <a:r>
              <a:rPr lang="en-US" dirty="0" err="1">
                <a:ln w="0"/>
              </a:rPr>
              <a:t>IntegrationConfig</a:t>
            </a:r>
            <a:r>
              <a:rPr lang="ru-RU" dirty="0">
                <a:ln w="0"/>
              </a:rPr>
              <a:t>»</a:t>
            </a:r>
            <a:endParaRPr lang="en-US" dirty="0">
              <a:ln w="0"/>
            </a:endParaRPr>
          </a:p>
          <a:p>
            <a:endParaRPr lang="ru-RU" dirty="0">
              <a:ln w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3E194C7-F51A-4DD5-980B-DEE836B55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961" y="1644522"/>
            <a:ext cx="4086225" cy="1095374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711019-4A38-4D77-B563-FFFC9D5CE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98" y="4500034"/>
            <a:ext cx="4171950" cy="181687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96BB99D-4968-4E90-B1AD-12C7933341DF}"/>
              </a:ext>
            </a:extLst>
          </p:cNvPr>
          <p:cNvSpPr/>
          <p:nvPr/>
        </p:nvSpPr>
        <p:spPr>
          <a:xfrm>
            <a:off x="5429580" y="4184551"/>
            <a:ext cx="6580328" cy="23083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Настраивает параметры интегрирования: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min_interval_size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минимальный размер интервала разбиения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max_depth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максимальная глубина рекурсии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precision`: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точность вычислений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max_points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максимальное количество точек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min_points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минимальное количество точек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stability_threshold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порог стабильности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- `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convergence_threshold</a:t>
            </a:r>
            <a:r>
              <a:rPr lang="en-US" b="0" cap="none" spc="0" dirty="0">
                <a:ln w="0"/>
                <a:solidFill>
                  <a:schemeClr val="tx1"/>
                </a:solidFill>
              </a:rPr>
              <a:t>`: </a:t>
            </a:r>
            <a:r>
              <a:rPr lang="ru-RU" b="0" cap="none" spc="0" dirty="0">
                <a:ln w="0"/>
                <a:solidFill>
                  <a:schemeClr val="tx1"/>
                </a:solidFill>
              </a:rPr>
              <a:t>порог сходимости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36474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7BB9EE8-5D0B-490A-96C8-18279DBD35B4}"/>
              </a:ext>
            </a:extLst>
          </p:cNvPr>
          <p:cNvSpPr/>
          <p:nvPr/>
        </p:nvSpPr>
        <p:spPr>
          <a:xfrm>
            <a:off x="749685" y="215746"/>
            <a:ext cx="265598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Класс </a:t>
            </a:r>
            <a:r>
              <a:rPr lang="ru-RU" dirty="0">
                <a:ln w="0"/>
              </a:rPr>
              <a:t>«</a:t>
            </a:r>
            <a:r>
              <a:rPr lang="en-US" b="0" cap="none" spc="0" dirty="0" err="1">
                <a:ln w="0"/>
                <a:solidFill>
                  <a:schemeClr val="tx1"/>
                </a:solidFill>
              </a:rPr>
              <a:t>IntegralCalculator</a:t>
            </a:r>
            <a:r>
              <a:rPr lang="ru-RU" dirty="0">
                <a:ln w="0"/>
              </a:rPr>
              <a:t>»</a:t>
            </a:r>
            <a:endParaRPr lang="ru-RU" b="0" cap="none" spc="0" dirty="0">
              <a:ln w="0"/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45801D-10E7-4230-B68E-315F440DF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85" y="585078"/>
            <a:ext cx="3600450" cy="1228725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A1319-5916-4AA8-ACB1-D930C7D8DED3}"/>
              </a:ext>
            </a:extLst>
          </p:cNvPr>
          <p:cNvSpPr/>
          <p:nvPr/>
        </p:nvSpPr>
        <p:spPr>
          <a:xfrm>
            <a:off x="5466826" y="215746"/>
            <a:ext cx="4582537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Основной класс приложения, реализующий: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1. Создание и настройку GUI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2. Обработку пользовательского ввода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3. Вычисление интегралов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4. Построение графиков</a:t>
            </a:r>
          </a:p>
          <a:p>
            <a:r>
              <a:rPr lang="ru-RU" b="0" cap="none" spc="0" dirty="0">
                <a:ln w="0"/>
                <a:solidFill>
                  <a:schemeClr val="tx1"/>
                </a:solidFill>
              </a:rPr>
              <a:t>5. Отображение результатов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AE1B52-FC91-4C01-81A0-6AD1BDD5DB79}"/>
              </a:ext>
            </a:extLst>
          </p:cNvPr>
          <p:cNvSpPr/>
          <p:nvPr/>
        </p:nvSpPr>
        <p:spPr>
          <a:xfrm>
            <a:off x="657842" y="1952302"/>
            <a:ext cx="5147499" cy="495520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2800" b="1" cap="none" spc="0" dirty="0">
                <a:ln w="0"/>
                <a:solidFill>
                  <a:schemeClr val="tx1"/>
                </a:solidFill>
              </a:rPr>
              <a:t>Алгоритм интегрирования</a:t>
            </a:r>
          </a:p>
          <a:p>
            <a:pPr marL="342900" indent="-342900">
              <a:buAutoNum type="arabicPeriod"/>
            </a:pPr>
            <a:r>
              <a:rPr lang="ru-RU" dirty="0">
                <a:ln w="0"/>
              </a:rPr>
              <a:t>Валидация входных данных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</a:rPr>
              <a:t>	- </a:t>
            </a:r>
            <a:r>
              <a:rPr lang="ru-RU" dirty="0">
                <a:ln w="0"/>
              </a:rPr>
              <a:t>Проверка корректности функции</a:t>
            </a:r>
          </a:p>
          <a:p>
            <a:r>
              <a:rPr lang="ru-RU" cap="none" spc="0" dirty="0">
                <a:ln w="0"/>
                <a:solidFill>
                  <a:schemeClr val="tx1"/>
                </a:solidFill>
              </a:rPr>
              <a:t>	- Проверка пределов интегрирования</a:t>
            </a:r>
          </a:p>
          <a:p>
            <a:r>
              <a:rPr lang="ru-RU" dirty="0">
                <a:ln w="0"/>
              </a:rPr>
              <a:t>	- Проверка параметров разбиения</a:t>
            </a:r>
          </a:p>
          <a:p>
            <a:pPr marL="342900" indent="-342900">
              <a:buAutoNum type="arabicPeriod" startAt="2"/>
            </a:pPr>
            <a:r>
              <a:rPr lang="ru-RU" dirty="0">
                <a:ln w="0"/>
              </a:rPr>
              <a:t>Адаптивное разбиение интервала</a:t>
            </a:r>
          </a:p>
          <a:p>
            <a:r>
              <a:rPr lang="ru-RU" dirty="0">
                <a:ln w="0"/>
              </a:rPr>
              <a:t>	- Оценка сложности функции</a:t>
            </a:r>
          </a:p>
          <a:p>
            <a:r>
              <a:rPr lang="ru-RU" dirty="0">
                <a:ln w="0"/>
              </a:rPr>
              <a:t>	- Выбор оптимального количества точек</a:t>
            </a:r>
          </a:p>
          <a:p>
            <a:r>
              <a:rPr lang="ru-RU" dirty="0">
                <a:ln w="0"/>
              </a:rPr>
              <a:t>	- Рекурсивное разбиение при необходимости</a:t>
            </a:r>
          </a:p>
          <a:p>
            <a:pPr marL="342900" indent="-342900">
              <a:buAutoNum type="arabicPeriod" startAt="3"/>
            </a:pPr>
            <a:r>
              <a:rPr lang="ru-RU" dirty="0">
                <a:ln w="0"/>
              </a:rPr>
              <a:t>Вычисление интеграла</a:t>
            </a:r>
          </a:p>
          <a:p>
            <a:r>
              <a:rPr lang="ru-RU" dirty="0">
                <a:ln w="0"/>
              </a:rPr>
              <a:t>	- Применение формулы интегрирования</a:t>
            </a:r>
          </a:p>
          <a:p>
            <a:r>
              <a:rPr lang="ru-RU" dirty="0">
                <a:ln w="0"/>
              </a:rPr>
              <a:t>	- Контроль точности</a:t>
            </a:r>
          </a:p>
          <a:p>
            <a:r>
              <a:rPr lang="ru-RU" dirty="0">
                <a:ln w="0"/>
              </a:rPr>
              <a:t>	- Проверка стабильности</a:t>
            </a:r>
          </a:p>
          <a:p>
            <a:pPr marL="342900" indent="-342900">
              <a:buAutoNum type="arabicPeriod" startAt="4"/>
            </a:pPr>
            <a:r>
              <a:rPr lang="ru-RU" dirty="0">
                <a:ln w="0"/>
              </a:rPr>
              <a:t>Визуализация</a:t>
            </a:r>
          </a:p>
          <a:p>
            <a:r>
              <a:rPr lang="ru-RU" dirty="0">
                <a:ln w="0"/>
              </a:rPr>
              <a:t>	- Построение графика функции</a:t>
            </a:r>
          </a:p>
          <a:p>
            <a:r>
              <a:rPr lang="ru-RU" dirty="0">
                <a:ln w="0"/>
              </a:rPr>
              <a:t>	- Отображение области интегрирования</a:t>
            </a:r>
          </a:p>
          <a:p>
            <a:r>
              <a:rPr lang="ru-RU" dirty="0">
                <a:ln w="0"/>
              </a:rPr>
              <a:t>	- Настройка масштаба и отображения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159697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</TotalTime>
  <Words>661</Words>
  <Application>Microsoft Office PowerPoint</Application>
  <PresentationFormat>Широкоэкранный</PresentationFormat>
  <Paragraphs>97</Paragraphs>
  <Slides>11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Lato</vt:lpstr>
      <vt:lpstr>Raleway</vt:lpstr>
      <vt:lpstr>Times New Roman</vt:lpstr>
      <vt:lpstr>Office Theme</vt:lpstr>
      <vt:lpstr>Equation.DSMT4</vt:lpstr>
      <vt:lpstr>Разработка калькулятора для вычисления определенных интегралов</vt:lpstr>
      <vt:lpstr>Целью дипломной работы является разработка и реализация оконного приложения, вычисляющего приближено интеграл с помощью квадратурной формулы.</vt:lpstr>
      <vt:lpstr>Для достижения поставленной цели были сформулированы следующие задачи:</vt:lpstr>
      <vt:lpstr>Рассмотрим элементарную квадратурную формулу общего вида</vt:lpstr>
      <vt:lpstr>Построение квадратурной формулы</vt:lpstr>
      <vt:lpstr>Презентация PowerPoint</vt:lpstr>
      <vt:lpstr>Оконное приложение «Интегральный калькулятор»</vt:lpstr>
      <vt:lpstr>Основные классы и функции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калькулятора для вычисления определенных интегралов</dc:title>
  <dc:creator>Жамьян Ринчинов</dc:creator>
  <cp:lastModifiedBy>Жамьян Ринчинов</cp:lastModifiedBy>
  <cp:revision>16</cp:revision>
  <dcterms:created xsi:type="dcterms:W3CDTF">2025-04-24T15:31:19Z</dcterms:created>
  <dcterms:modified xsi:type="dcterms:W3CDTF">2025-04-24T17:57:23Z</dcterms:modified>
</cp:coreProperties>
</file>