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82" r:id="rId6"/>
    <p:sldId id="261" r:id="rId7"/>
    <p:sldId id="262" r:id="rId8"/>
    <p:sldId id="263" r:id="rId9"/>
    <p:sldId id="264" r:id="rId10"/>
    <p:sldId id="283" r:id="rId11"/>
    <p:sldId id="265" r:id="rId12"/>
    <p:sldId id="266" r:id="rId13"/>
    <p:sldId id="267" r:id="rId14"/>
    <p:sldId id="268" r:id="rId15"/>
    <p:sldId id="269" r:id="rId16"/>
    <p:sldId id="270" r:id="rId17"/>
    <p:sldId id="271" r:id="rId18"/>
    <p:sldId id="272" r:id="rId19"/>
    <p:sldId id="281" r:id="rId20"/>
    <p:sldId id="275" r:id="rId21"/>
    <p:sldId id="273" r:id="rId22"/>
    <p:sldId id="274" r:id="rId23"/>
    <p:sldId id="276" r:id="rId24"/>
    <p:sldId id="277" r:id="rId25"/>
    <p:sldId id="278" r:id="rId26"/>
    <p:sldId id="279" r:id="rId27"/>
    <p:sldId id="28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8" autoAdjust="0"/>
    <p:restoredTop sz="94660"/>
  </p:normalViewPr>
  <p:slideViewPr>
    <p:cSldViewPr>
      <p:cViewPr varScale="1">
        <p:scale>
          <a:sx n="80" d="100"/>
          <a:sy n="80" d="100"/>
        </p:scale>
        <p:origin x="115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view3D>
      <c:rotX val="15"/>
      <c:rotY val="20"/>
      <c:rAngAx val="0"/>
    </c:view3D>
    <c:floor>
      <c:thickness val="0"/>
    </c:floor>
    <c:sideWall>
      <c:thickness val="0"/>
    </c:sideWall>
    <c:backWall>
      <c:thickness val="0"/>
    </c:backWall>
    <c:plotArea>
      <c:layout>
        <c:manualLayout>
          <c:layoutTarget val="inner"/>
          <c:xMode val="edge"/>
          <c:yMode val="edge"/>
          <c:x val="7.706923787304365E-2"/>
          <c:y val="0.15231852315186845"/>
          <c:w val="0.70353783902012246"/>
          <c:h val="0.72314488651365472"/>
        </c:manualLayout>
      </c:layout>
      <c:bar3DChart>
        <c:barDir val="col"/>
        <c:grouping val="clustered"/>
        <c:varyColors val="0"/>
        <c:ser>
          <c:idx val="0"/>
          <c:order val="0"/>
          <c:tx>
            <c:strRef>
              <c:f>Sheet1!$B$1</c:f>
              <c:strCache>
                <c:ptCount val="1"/>
                <c:pt idx="0">
                  <c:v>ACCURACY</c:v>
                </c:pt>
              </c:strCache>
            </c:strRef>
          </c:tx>
          <c:invertIfNegative val="0"/>
          <c:cat>
            <c:numRef>
              <c:f>Sheet1!$A$2:$A$6</c:f>
              <c:numCache>
                <c:formatCode>General</c:formatCode>
                <c:ptCount val="5"/>
                <c:pt idx="0">
                  <c:v>100</c:v>
                </c:pt>
                <c:pt idx="1">
                  <c:v>200</c:v>
                </c:pt>
                <c:pt idx="2">
                  <c:v>300</c:v>
                </c:pt>
                <c:pt idx="3">
                  <c:v>500</c:v>
                </c:pt>
                <c:pt idx="4">
                  <c:v>1000</c:v>
                </c:pt>
              </c:numCache>
            </c:numRef>
          </c:cat>
          <c:val>
            <c:numRef>
              <c:f>Sheet1!$B$2:$B$6</c:f>
              <c:numCache>
                <c:formatCode>General</c:formatCode>
                <c:ptCount val="5"/>
                <c:pt idx="0">
                  <c:v>82.09</c:v>
                </c:pt>
                <c:pt idx="1">
                  <c:v>84.78</c:v>
                </c:pt>
                <c:pt idx="2">
                  <c:v>85.39</c:v>
                </c:pt>
                <c:pt idx="3">
                  <c:v>85.94</c:v>
                </c:pt>
                <c:pt idx="4">
                  <c:v>87.1</c:v>
                </c:pt>
              </c:numCache>
            </c:numRef>
          </c:val>
          <c:extLst>
            <c:ext xmlns:c16="http://schemas.microsoft.com/office/drawing/2014/chart" uri="{C3380CC4-5D6E-409C-BE32-E72D297353CC}">
              <c16:uniqueId val="{00000000-5795-4F66-B0A3-BBA402F4BF3D}"/>
            </c:ext>
          </c:extLst>
        </c:ser>
        <c:ser>
          <c:idx val="1"/>
          <c:order val="1"/>
          <c:tx>
            <c:strRef>
              <c:f>Sheet1!$C$1</c:f>
              <c:strCache>
                <c:ptCount val="1"/>
                <c:pt idx="0">
                  <c:v>Column1</c:v>
                </c:pt>
              </c:strCache>
            </c:strRef>
          </c:tx>
          <c:invertIfNegative val="0"/>
          <c:cat>
            <c:numRef>
              <c:f>Sheet1!$A$2:$A$6</c:f>
              <c:numCache>
                <c:formatCode>General</c:formatCode>
                <c:ptCount val="5"/>
                <c:pt idx="0">
                  <c:v>100</c:v>
                </c:pt>
                <c:pt idx="1">
                  <c:v>200</c:v>
                </c:pt>
                <c:pt idx="2">
                  <c:v>300</c:v>
                </c:pt>
                <c:pt idx="3">
                  <c:v>500</c:v>
                </c:pt>
                <c:pt idx="4">
                  <c:v>1000</c:v>
                </c:pt>
              </c:numCache>
            </c:numRef>
          </c:cat>
          <c:val>
            <c:numRef>
              <c:f>Sheet1!$C$2:$C$6</c:f>
            </c:numRef>
          </c:val>
          <c:shape val="box"/>
          <c:extLst>
            <c:ext xmlns:c16="http://schemas.microsoft.com/office/drawing/2014/chart" uri="{C3380CC4-5D6E-409C-BE32-E72D297353CC}">
              <c16:uniqueId val="{00000001-5795-4F66-B0A3-BBA402F4BF3D}"/>
            </c:ext>
          </c:extLst>
        </c:ser>
        <c:ser>
          <c:idx val="2"/>
          <c:order val="2"/>
          <c:tx>
            <c:strRef>
              <c:f>Sheet1!$D$1</c:f>
              <c:strCache>
                <c:ptCount val="1"/>
                <c:pt idx="0">
                  <c:v>Column3</c:v>
                </c:pt>
              </c:strCache>
            </c:strRef>
          </c:tx>
          <c:invertIfNegative val="0"/>
          <c:cat>
            <c:numRef>
              <c:f>Sheet1!$A$2:$A$6</c:f>
              <c:numCache>
                <c:formatCode>General</c:formatCode>
                <c:ptCount val="5"/>
                <c:pt idx="0">
                  <c:v>100</c:v>
                </c:pt>
                <c:pt idx="1">
                  <c:v>200</c:v>
                </c:pt>
                <c:pt idx="2">
                  <c:v>300</c:v>
                </c:pt>
                <c:pt idx="3">
                  <c:v>500</c:v>
                </c:pt>
                <c:pt idx="4">
                  <c:v>1000</c:v>
                </c:pt>
              </c:numCache>
            </c:numRef>
          </c:cat>
          <c:val>
            <c:numRef>
              <c:f>Sheet1!$D$2:$D$6</c:f>
            </c:numRef>
          </c:val>
          <c:shape val="box"/>
          <c:extLst>
            <c:ext xmlns:c16="http://schemas.microsoft.com/office/drawing/2014/chart" uri="{C3380CC4-5D6E-409C-BE32-E72D297353CC}">
              <c16:uniqueId val="{00000002-5795-4F66-B0A3-BBA402F4BF3D}"/>
            </c:ext>
          </c:extLst>
        </c:ser>
        <c:dLbls>
          <c:showLegendKey val="0"/>
          <c:showVal val="0"/>
          <c:showCatName val="0"/>
          <c:showSerName val="0"/>
          <c:showPercent val="0"/>
          <c:showBubbleSize val="0"/>
        </c:dLbls>
        <c:gapWidth val="150"/>
        <c:shape val="cone"/>
        <c:axId val="123257600"/>
        <c:axId val="123259136"/>
        <c:axId val="0"/>
      </c:bar3DChart>
      <c:catAx>
        <c:axId val="123257600"/>
        <c:scaling>
          <c:orientation val="minMax"/>
        </c:scaling>
        <c:delete val="0"/>
        <c:axPos val="b"/>
        <c:numFmt formatCode="General" sourceLinked="1"/>
        <c:majorTickMark val="out"/>
        <c:minorTickMark val="none"/>
        <c:tickLblPos val="nextTo"/>
        <c:crossAx val="123259136"/>
        <c:crosses val="autoZero"/>
        <c:auto val="1"/>
        <c:lblAlgn val="ctr"/>
        <c:lblOffset val="100"/>
        <c:noMultiLvlLbl val="0"/>
      </c:catAx>
      <c:valAx>
        <c:axId val="123259136"/>
        <c:scaling>
          <c:orientation val="minMax"/>
        </c:scaling>
        <c:delete val="0"/>
        <c:axPos val="l"/>
        <c:majorGridlines/>
        <c:numFmt formatCode="General" sourceLinked="1"/>
        <c:majorTickMark val="out"/>
        <c:minorTickMark val="none"/>
        <c:tickLblPos val="nextTo"/>
        <c:crossAx val="123257600"/>
        <c:crosses val="autoZero"/>
        <c:crossBetween val="between"/>
      </c:valAx>
    </c:plotArea>
    <c:legend>
      <c:legendPos val="r"/>
      <c:overlay val="0"/>
    </c:legend>
    <c:plotVisOnly val="1"/>
    <c:dispBlanksAs val="zero"/>
    <c:showDLblsOverMax val="0"/>
  </c:chart>
  <c:txPr>
    <a:bodyPr/>
    <a:lstStyle/>
    <a:p>
      <a:pPr>
        <a:defRPr sz="180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0.11111</cdr:x>
      <cdr:y>0.92599</cdr:y>
    </cdr:from>
    <cdr:to>
      <cdr:x>0.35185</cdr:x>
      <cdr:y>0.99334</cdr:y>
    </cdr:to>
    <cdr:sp macro="" textlink="">
      <cdr:nvSpPr>
        <cdr:cNvPr id="2" name="TextBox 1"/>
        <cdr:cNvSpPr txBox="1"/>
      </cdr:nvSpPr>
      <cdr:spPr>
        <a:xfrm xmlns:a="http://schemas.openxmlformats.org/drawingml/2006/main">
          <a:off x="914400" y="4191000"/>
          <a:ext cx="19812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800" dirty="0"/>
            <a:t>           EPOCH</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70F3C60-A4A4-45CF-A8C3-8DB8D13E8DA4}" type="datetimeFigureOut">
              <a:rPr lang="en-US" smtClean="0"/>
              <a:t>24/04/2019</a:t>
            </a:fld>
            <a:endParaRPr lang="en-US"/>
          </a:p>
        </p:txBody>
      </p:sp>
      <p:sp>
        <p:nvSpPr>
          <p:cNvPr id="8" name="Slide Number Placeholder 7"/>
          <p:cNvSpPr>
            <a:spLocks noGrp="1"/>
          </p:cNvSpPr>
          <p:nvPr>
            <p:ph type="sldNum" sz="quarter" idx="11"/>
          </p:nvPr>
        </p:nvSpPr>
        <p:spPr/>
        <p:txBody>
          <a:bodyPr/>
          <a:lstStyle/>
          <a:p>
            <a:fld id="{3421781D-5F21-4022-870F-CC946686509F}"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0F3C60-A4A4-45CF-A8C3-8DB8D13E8DA4}" type="datetimeFigureOut">
              <a:rPr lang="en-US" smtClean="0"/>
              <a:t>24/04/2019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1781D-5F21-4022-870F-CC946686509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0F3C60-A4A4-45CF-A8C3-8DB8D13E8DA4}" type="datetimeFigureOut">
              <a:rPr lang="en-US" smtClean="0"/>
              <a:t>24/04/2019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1781D-5F21-4022-870F-CC946686509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0F3C60-A4A4-45CF-A8C3-8DB8D13E8DA4}" type="datetimeFigureOut">
              <a:rPr lang="en-US" smtClean="0"/>
              <a:t>24/04/2019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1781D-5F21-4022-870F-CC946686509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F3C60-A4A4-45CF-A8C3-8DB8D13E8DA4}" type="datetimeFigureOut">
              <a:rPr lang="en-US" smtClean="0"/>
              <a:t>24/04/2019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1781D-5F21-4022-870F-CC946686509F}"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0F3C60-A4A4-45CF-A8C3-8DB8D13E8DA4}" type="datetimeFigureOut">
              <a:rPr lang="en-US" smtClean="0"/>
              <a:t>24/04/2019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1781D-5F21-4022-870F-CC946686509F}"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A70F3C60-A4A4-45CF-A8C3-8DB8D13E8DA4}" type="datetimeFigureOut">
              <a:rPr lang="en-US" smtClean="0"/>
              <a:t>24/04/2019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21781D-5F21-4022-870F-CC946686509F}"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0F3C60-A4A4-45CF-A8C3-8DB8D13E8DA4}" type="datetimeFigureOut">
              <a:rPr lang="en-US" smtClean="0"/>
              <a:t>24/04/2019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21781D-5F21-4022-870F-CC946686509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0F3C60-A4A4-45CF-A8C3-8DB8D13E8DA4}" type="datetimeFigureOut">
              <a:rPr lang="en-US" smtClean="0"/>
              <a:t>24/04/2019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21781D-5F21-4022-870F-CC946686509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0F3C60-A4A4-45CF-A8C3-8DB8D13E8DA4}" type="datetimeFigureOut">
              <a:rPr lang="en-US" smtClean="0"/>
              <a:t>24/04/2019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1781D-5F21-4022-870F-CC946686509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0F3C60-A4A4-45CF-A8C3-8DB8D13E8DA4}" type="datetimeFigureOut">
              <a:rPr lang="en-US" smtClean="0"/>
              <a:t>24/04/2019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1781D-5F21-4022-870F-CC946686509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A70F3C60-A4A4-45CF-A8C3-8DB8D13E8DA4}" type="datetimeFigureOut">
              <a:rPr lang="en-US" smtClean="0"/>
              <a:t>24/04/2019</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3421781D-5F21-4022-870F-CC946686509F}"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57200"/>
            <a:ext cx="7467600" cy="3429000"/>
          </a:xfrm>
        </p:spPr>
        <p:txBody>
          <a:bodyPr/>
          <a:lstStyle/>
          <a:p>
            <a:r>
              <a:rPr lang="en-US" sz="4000" b="1" dirty="0">
                <a:solidFill>
                  <a:schemeClr val="tx1"/>
                </a:solidFill>
                <a:latin typeface="Times New Roman" pitchFamily="18" charset="0"/>
                <a:cs typeface="Times New Roman" pitchFamily="18" charset="0"/>
              </a:rPr>
              <a:t>MACHINE LEARNING BASED DETECTION OF BREAST CANCER USING LOGISTIC REGRESSION(MH-6)</a:t>
            </a:r>
          </a:p>
        </p:txBody>
      </p:sp>
      <p:sp>
        <p:nvSpPr>
          <p:cNvPr id="5" name="Subtitle 4"/>
          <p:cNvSpPr>
            <a:spLocks noGrp="1"/>
          </p:cNvSpPr>
          <p:nvPr>
            <p:ph type="subTitle" idx="1"/>
          </p:nvPr>
        </p:nvSpPr>
        <p:spPr>
          <a:xfrm>
            <a:off x="1371600" y="5105400"/>
            <a:ext cx="7620000" cy="1524000"/>
          </a:xfrm>
        </p:spPr>
        <p:txBody>
          <a:bodyPr>
            <a:normAutofit fontScale="92500" lnSpcReduction="10000"/>
          </a:bodyPr>
          <a:lstStyle/>
          <a:p>
            <a:pPr algn="r"/>
            <a:r>
              <a:rPr lang="en-US" sz="3200" b="1" dirty="0">
                <a:solidFill>
                  <a:schemeClr val="tx2"/>
                </a:solidFill>
                <a:latin typeface="Times New Roman" pitchFamily="18" charset="0"/>
                <a:cs typeface="Times New Roman" pitchFamily="18" charset="0"/>
              </a:rPr>
              <a:t>-BY   </a:t>
            </a:r>
          </a:p>
          <a:p>
            <a:pPr algn="r"/>
            <a:r>
              <a:rPr lang="en-US" sz="3200" b="1" dirty="0">
                <a:solidFill>
                  <a:schemeClr val="tx2"/>
                </a:solidFill>
                <a:latin typeface="Times New Roman" pitchFamily="18" charset="0"/>
                <a:cs typeface="Times New Roman" pitchFamily="18" charset="0"/>
              </a:rPr>
              <a:t>      THE MUSKEETERS</a:t>
            </a:r>
          </a:p>
          <a:p>
            <a:pPr algn="l"/>
            <a:r>
              <a:rPr lang="en-US" sz="3200" b="1" dirty="0">
                <a:solidFill>
                  <a:schemeClr val="tx2"/>
                </a:solidFill>
                <a:latin typeface="Times New Roman" pitchFamily="18" charset="0"/>
                <a:cs typeface="Times New Roman" pitchFamily="18" charset="0"/>
              </a:rPr>
              <a:t>                                         M.A.M.C.E.T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86400"/>
            <a:ext cx="1752600" cy="1367589"/>
          </a:xfrm>
          <a:prstGeom prst="rect">
            <a:avLst/>
          </a:prstGeom>
        </p:spPr>
      </p:pic>
    </p:spTree>
    <p:extLst>
      <p:ext uri="{BB962C8B-B14F-4D97-AF65-F5344CB8AC3E}">
        <p14:creationId xmlns:p14="http://schemas.microsoft.com/office/powerpoint/2010/main" val="1741559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3829"/>
            <a:ext cx="8229600" cy="885372"/>
          </a:xfrm>
        </p:spPr>
        <p:txBody>
          <a:bodyPr/>
          <a:lstStyle/>
          <a:p>
            <a:r>
              <a:rPr lang="en-US" sz="4000" dirty="0"/>
              <a:t>LOGISTIC REGRESSION STEPS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752600"/>
            <a:ext cx="8695720" cy="4006405"/>
          </a:xfrm>
        </p:spPr>
      </p:pic>
    </p:spTree>
    <p:extLst>
      <p:ext uri="{BB962C8B-B14F-4D97-AF65-F5344CB8AC3E}">
        <p14:creationId xmlns:p14="http://schemas.microsoft.com/office/powerpoint/2010/main" val="3802200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447800"/>
            <a:ext cx="6139543" cy="613228"/>
          </a:xfrm>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609600"/>
            <a:ext cx="8707935" cy="5943600"/>
          </a:xfrm>
        </p:spPr>
      </p:pic>
    </p:spTree>
    <p:extLst>
      <p:ext uri="{BB962C8B-B14F-4D97-AF65-F5344CB8AC3E}">
        <p14:creationId xmlns:p14="http://schemas.microsoft.com/office/powerpoint/2010/main" val="1155713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effectLst/>
                <a:latin typeface="Times New Roman" pitchFamily="18" charset="0"/>
                <a:cs typeface="Times New Roman" pitchFamily="18" charset="0"/>
              </a:rPr>
              <a:t>VISUALIZING THE MISSING VALUES</a:t>
            </a:r>
            <a:endParaRPr lang="en-US" sz="4000" dirty="0">
              <a:effectLst/>
              <a:latin typeface="Times New Roman" pitchFamily="18" charset="0"/>
              <a:cs typeface="Times New Roman"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76" y="2599113"/>
            <a:ext cx="4038600" cy="4258887"/>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2572657"/>
            <a:ext cx="5070324" cy="4267200"/>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1401395715"/>
              </p:ext>
            </p:extLst>
          </p:nvPr>
        </p:nvGraphicFramePr>
        <p:xfrm>
          <a:off x="0" y="1905000"/>
          <a:ext cx="1905000" cy="37084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tblGrid>
              <a:tr h="370840">
                <a:tc>
                  <a:txBody>
                    <a:bodyPr/>
                    <a:lstStyle/>
                    <a:p>
                      <a:r>
                        <a:rPr lang="en-US" dirty="0"/>
                        <a:t>      AFORE</a:t>
                      </a:r>
                    </a:p>
                  </a:txBody>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504476157"/>
              </p:ext>
            </p:extLst>
          </p:nvPr>
        </p:nvGraphicFramePr>
        <p:xfrm>
          <a:off x="4267200" y="1905000"/>
          <a:ext cx="2057400" cy="37084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tblGrid>
              <a:tr h="370840">
                <a:tc>
                  <a:txBody>
                    <a:bodyPr/>
                    <a:lstStyle/>
                    <a:p>
                      <a:r>
                        <a:rPr lang="en-US" dirty="0"/>
                        <a:t>   BACKOF</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35237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886"/>
            <a:ext cx="8077200" cy="914400"/>
          </a:xfrm>
        </p:spPr>
        <p:txBody>
          <a:bodyPr/>
          <a:lstStyle/>
          <a:p>
            <a:r>
              <a:rPr lang="en-US" sz="4000" dirty="0">
                <a:latin typeface="Times New Roman" pitchFamily="18" charset="0"/>
                <a:cs typeface="Times New Roman" pitchFamily="18" charset="0"/>
              </a:rPr>
              <a:t>CATEGORICAL DATA-PHASE 2</a:t>
            </a:r>
          </a:p>
        </p:txBody>
      </p:sp>
      <p:sp>
        <p:nvSpPr>
          <p:cNvPr id="3" name="Content Placeholder 2"/>
          <p:cNvSpPr>
            <a:spLocks noGrp="1"/>
          </p:cNvSpPr>
          <p:nvPr>
            <p:ph idx="1"/>
          </p:nvPr>
        </p:nvSpPr>
        <p:spPr>
          <a:xfrm>
            <a:off x="457200" y="1219200"/>
            <a:ext cx="8229600" cy="4525963"/>
          </a:xfrm>
        </p:spPr>
        <p:txBody>
          <a:bodyPr>
            <a:normAutofit/>
          </a:bodyPr>
          <a:lstStyle/>
          <a:p>
            <a:r>
              <a:rPr lang="en-US" sz="2800" dirty="0">
                <a:solidFill>
                  <a:schemeClr val="tx1"/>
                </a:solidFill>
                <a:latin typeface="Bell MT" pitchFamily="18" charset="0"/>
              </a:rPr>
              <a:t>Using label encoder to(text to number) label the categorical data.</a:t>
            </a:r>
          </a:p>
          <a:p>
            <a:pPr marL="0" indent="0">
              <a:buNone/>
            </a:pPr>
            <a:endParaRPr lang="en-US" sz="2800" dirty="0">
              <a:solidFill>
                <a:schemeClr val="tx1"/>
              </a:solidFill>
              <a:latin typeface="Bell MT" pitchFamily="18" charset="0"/>
            </a:endParaRPr>
          </a:p>
          <a:p>
            <a:r>
              <a:rPr lang="en-US" sz="2800" dirty="0">
                <a:solidFill>
                  <a:schemeClr val="tx1"/>
                </a:solidFill>
                <a:latin typeface="Bell MT" pitchFamily="18" charset="0"/>
              </a:rPr>
              <a:t>We denote malignant as “ 1” and benign as “ 0”.</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276599"/>
            <a:ext cx="3124200" cy="358139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3276600"/>
            <a:ext cx="3124200" cy="3429000"/>
          </a:xfrm>
          <a:prstGeom prst="rect">
            <a:avLst/>
          </a:prstGeom>
        </p:spPr>
      </p:pic>
    </p:spTree>
    <p:extLst>
      <p:ext uri="{BB962C8B-B14F-4D97-AF65-F5344CB8AC3E}">
        <p14:creationId xmlns:p14="http://schemas.microsoft.com/office/powerpoint/2010/main" val="1257527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lstStyle/>
          <a:p>
            <a:r>
              <a:rPr lang="en-US" sz="4800" dirty="0">
                <a:latin typeface="Times New Roman" pitchFamily="18" charset="0"/>
                <a:cs typeface="Times New Roman" pitchFamily="18" charset="0"/>
              </a:rPr>
              <a:t>SPLITING DATASET</a:t>
            </a:r>
          </a:p>
        </p:txBody>
      </p:sp>
      <p:sp>
        <p:nvSpPr>
          <p:cNvPr id="3" name="Content Placeholder 2"/>
          <p:cNvSpPr>
            <a:spLocks noGrp="1"/>
          </p:cNvSpPr>
          <p:nvPr>
            <p:ph idx="1"/>
          </p:nvPr>
        </p:nvSpPr>
        <p:spPr>
          <a:xfrm>
            <a:off x="457200" y="1306286"/>
            <a:ext cx="8229600" cy="5551714"/>
          </a:xfrm>
        </p:spPr>
        <p:txBody>
          <a:bodyPr>
            <a:normAutofit/>
          </a:bodyPr>
          <a:lstStyle/>
          <a:p>
            <a:r>
              <a:rPr lang="en-US" dirty="0">
                <a:solidFill>
                  <a:schemeClr val="tx1"/>
                </a:solidFill>
                <a:latin typeface="Bell MT" pitchFamily="18" charset="0"/>
              </a:rPr>
              <a:t>Here we are splitting the dataset with the help of Scikit Learn package</a:t>
            </a:r>
          </a:p>
          <a:p>
            <a:pPr marL="0" indent="0">
              <a:buNone/>
            </a:pPr>
            <a:endParaRPr lang="en-US" dirty="0">
              <a:solidFill>
                <a:schemeClr val="tx1"/>
              </a:solidFill>
              <a:latin typeface="Bell MT" pitchFamily="18" charset="0"/>
            </a:endParaRPr>
          </a:p>
          <a:p>
            <a:r>
              <a:rPr lang="en-US" dirty="0">
                <a:solidFill>
                  <a:schemeClr val="tx1"/>
                </a:solidFill>
                <a:latin typeface="Bell MT" pitchFamily="18" charset="0"/>
              </a:rPr>
              <a:t>Splitting of dataset as two set</a:t>
            </a:r>
          </a:p>
          <a:p>
            <a:endParaRPr lang="en-US" dirty="0">
              <a:solidFill>
                <a:schemeClr val="tx1"/>
              </a:solidFill>
              <a:latin typeface="Bell MT" pitchFamily="18" charset="0"/>
            </a:endParaRPr>
          </a:p>
          <a:p>
            <a:pPr marL="0" indent="0">
              <a:buNone/>
            </a:pPr>
            <a:r>
              <a:rPr lang="en-US" dirty="0">
                <a:solidFill>
                  <a:schemeClr val="tx1"/>
                </a:solidFill>
                <a:latin typeface="Bell MT" pitchFamily="18" charset="0"/>
              </a:rPr>
              <a:t>      1. Training the data set                   2.Testing the data set</a:t>
            </a:r>
          </a:p>
          <a:p>
            <a:endParaRPr lang="en-US" dirty="0">
              <a:solidFill>
                <a:schemeClr val="tx1"/>
              </a:solidFill>
              <a:latin typeface="Bell MT" pitchFamily="18" charset="0"/>
            </a:endParaRPr>
          </a:p>
          <a:p>
            <a:pPr marL="0" indent="0">
              <a:buNone/>
            </a:pPr>
            <a:r>
              <a:rPr lang="en-US" dirty="0">
                <a:solidFill>
                  <a:schemeClr val="tx1"/>
                </a:solidFill>
                <a:latin typeface="Bell MT"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356"/>
            <a:ext cx="4942880" cy="213364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5280" y="4267115"/>
            <a:ext cx="4078073" cy="2209884"/>
          </a:xfrm>
          <a:prstGeom prst="rect">
            <a:avLst/>
          </a:prstGeom>
        </p:spPr>
      </p:pic>
    </p:spTree>
    <p:extLst>
      <p:ext uri="{BB962C8B-B14F-4D97-AF65-F5344CB8AC3E}">
        <p14:creationId xmlns:p14="http://schemas.microsoft.com/office/powerpoint/2010/main" val="2670687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305800" cy="914400"/>
          </a:xfrm>
        </p:spPr>
        <p:txBody>
          <a:bodyPr/>
          <a:lstStyle/>
          <a:p>
            <a:r>
              <a:rPr lang="en-US" sz="3600" dirty="0">
                <a:latin typeface="Times New Roman" pitchFamily="18" charset="0"/>
                <a:cs typeface="Times New Roman" pitchFamily="18" charset="0"/>
              </a:rPr>
              <a:t>CHOOSING MODEL AND FITTING IT</a:t>
            </a:r>
          </a:p>
        </p:txBody>
      </p:sp>
      <p:sp>
        <p:nvSpPr>
          <p:cNvPr id="3" name="Content Placeholder 2"/>
          <p:cNvSpPr>
            <a:spLocks noGrp="1"/>
          </p:cNvSpPr>
          <p:nvPr>
            <p:ph idx="1"/>
          </p:nvPr>
        </p:nvSpPr>
        <p:spPr>
          <a:xfrm>
            <a:off x="533400" y="1219200"/>
            <a:ext cx="8229600" cy="4525963"/>
          </a:xfrm>
        </p:spPr>
        <p:txBody>
          <a:bodyPr/>
          <a:lstStyle/>
          <a:p>
            <a:r>
              <a:rPr lang="en-US" sz="3200" dirty="0">
                <a:solidFill>
                  <a:schemeClr val="tx1"/>
                </a:solidFill>
              </a:rPr>
              <a:t>We use Logistic Regression as model for Classification Problem and fitting the model</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3229428"/>
            <a:ext cx="7452130" cy="3095171"/>
          </a:xfrm>
          <a:prstGeom prst="rect">
            <a:avLst/>
          </a:prstGeom>
        </p:spPr>
      </p:pic>
    </p:spTree>
    <p:extLst>
      <p:ext uri="{BB962C8B-B14F-4D97-AF65-F5344CB8AC3E}">
        <p14:creationId xmlns:p14="http://schemas.microsoft.com/office/powerpoint/2010/main" val="313754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sz="4800" dirty="0">
                <a:effectLst/>
                <a:latin typeface="Times New Roman" pitchFamily="18" charset="0"/>
                <a:cs typeface="Times New Roman" pitchFamily="18" charset="0"/>
              </a:rPr>
              <a:t>EVALUATE THE MODEL</a:t>
            </a:r>
          </a:p>
        </p:txBody>
      </p:sp>
      <p:sp>
        <p:nvSpPr>
          <p:cNvPr id="3" name="Content Placeholder 2"/>
          <p:cNvSpPr>
            <a:spLocks noGrp="1"/>
          </p:cNvSpPr>
          <p:nvPr>
            <p:ph idx="1"/>
          </p:nvPr>
        </p:nvSpPr>
        <p:spPr>
          <a:xfrm>
            <a:off x="457200" y="1371600"/>
            <a:ext cx="8229600" cy="4525963"/>
          </a:xfrm>
        </p:spPr>
        <p:txBody>
          <a:bodyPr/>
          <a:lstStyle/>
          <a:p>
            <a:r>
              <a:rPr lang="en-US" sz="3600" dirty="0">
                <a:solidFill>
                  <a:schemeClr val="tx1"/>
                </a:solidFill>
                <a:latin typeface="Bell MT" pitchFamily="18" charset="0"/>
              </a:rPr>
              <a:t>Evaluate the model with sklearn packages using confusion_matrix and</a:t>
            </a:r>
          </a:p>
          <a:p>
            <a:r>
              <a:rPr lang="en-US" sz="3600" dirty="0">
                <a:solidFill>
                  <a:schemeClr val="tx1"/>
                </a:solidFill>
                <a:latin typeface="Bell MT" pitchFamily="18" charset="0"/>
              </a:rPr>
              <a:t>classification_report</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3505200"/>
            <a:ext cx="7383860" cy="2895600"/>
          </a:xfrm>
          <a:prstGeom prst="rect">
            <a:avLst/>
          </a:prstGeom>
        </p:spPr>
      </p:pic>
    </p:spTree>
    <p:extLst>
      <p:ext uri="{BB962C8B-B14F-4D97-AF65-F5344CB8AC3E}">
        <p14:creationId xmlns:p14="http://schemas.microsoft.com/office/powerpoint/2010/main" val="20829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29"/>
            <a:ext cx="8229600" cy="990600"/>
          </a:xfrm>
        </p:spPr>
        <p:txBody>
          <a:bodyPr/>
          <a:lstStyle/>
          <a:p>
            <a:r>
              <a:rPr lang="en-US" sz="4400" dirty="0">
                <a:latin typeface="Times New Roman" pitchFamily="18" charset="0"/>
                <a:cs typeface="Times New Roman" pitchFamily="18" charset="0"/>
              </a:rPr>
              <a:t>FINAL PREDICTON</a:t>
            </a:r>
          </a:p>
        </p:txBody>
      </p:sp>
      <p:sp>
        <p:nvSpPr>
          <p:cNvPr id="3" name="Content Placeholder 2"/>
          <p:cNvSpPr>
            <a:spLocks noGrp="1"/>
          </p:cNvSpPr>
          <p:nvPr>
            <p:ph idx="1"/>
          </p:nvPr>
        </p:nvSpPr>
        <p:spPr/>
        <p:txBody>
          <a:bodyPr/>
          <a:lstStyle/>
          <a:p>
            <a:r>
              <a:rPr lang="en-US" sz="3200" dirty="0">
                <a:solidFill>
                  <a:schemeClr val="tx1"/>
                </a:solidFill>
              </a:rPr>
              <a:t>Final prediction of the model is classified below</a:t>
            </a:r>
            <a:r>
              <a:rPr lang="en-US" dirty="0"/>
              <a:t>.</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886181"/>
            <a:ext cx="5172297" cy="1676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4636233"/>
            <a:ext cx="5172297" cy="1747890"/>
          </a:xfrm>
          <a:prstGeom prst="rect">
            <a:avLst/>
          </a:prstGeom>
        </p:spPr>
      </p:pic>
    </p:spTree>
    <p:extLst>
      <p:ext uri="{BB962C8B-B14F-4D97-AF65-F5344CB8AC3E}">
        <p14:creationId xmlns:p14="http://schemas.microsoft.com/office/powerpoint/2010/main" val="3806872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8229600" cy="1600200"/>
          </a:xfrm>
        </p:spPr>
        <p:txBody>
          <a:bodyPr/>
          <a:lstStyle/>
          <a:p>
            <a:pPr algn="l"/>
            <a:r>
              <a:rPr lang="en-US" sz="4000" dirty="0"/>
              <a:t>FURTHER IMPROVEMENT OF CLASSIFICATION USING KERAS</a:t>
            </a:r>
          </a:p>
        </p:txBody>
      </p:sp>
      <p:sp>
        <p:nvSpPr>
          <p:cNvPr id="3" name="Content Placeholder 2"/>
          <p:cNvSpPr>
            <a:spLocks noGrp="1"/>
          </p:cNvSpPr>
          <p:nvPr>
            <p:ph idx="1"/>
          </p:nvPr>
        </p:nvSpPr>
        <p:spPr>
          <a:xfrm>
            <a:off x="533400" y="1905000"/>
            <a:ext cx="8229600" cy="4525963"/>
          </a:xfrm>
        </p:spPr>
        <p:txBody>
          <a:bodyPr>
            <a:normAutofit/>
          </a:bodyPr>
          <a:lstStyle/>
          <a:p>
            <a:pPr algn="just"/>
            <a:r>
              <a:rPr lang="en-US" sz="2800" dirty="0">
                <a:solidFill>
                  <a:schemeClr val="tx1"/>
                </a:solidFill>
                <a:latin typeface="Bell MT" pitchFamily="18" charset="0"/>
              </a:rPr>
              <a:t>Here we use keras an open source neural network library it is capable of running on top of  Tensorflow.</a:t>
            </a:r>
          </a:p>
          <a:p>
            <a:pPr marL="0" indent="0" algn="just">
              <a:buNone/>
            </a:pPr>
            <a:endParaRPr lang="en-US" sz="2800" dirty="0">
              <a:solidFill>
                <a:schemeClr val="tx1"/>
              </a:solidFill>
              <a:latin typeface="Bell MT" pitchFamily="18" charset="0"/>
            </a:endParaRPr>
          </a:p>
          <a:p>
            <a:pPr algn="just"/>
            <a:r>
              <a:rPr lang="en-US" sz="2800" dirty="0">
                <a:solidFill>
                  <a:schemeClr val="tx1"/>
                </a:solidFill>
                <a:latin typeface="Bell MT" pitchFamily="18" charset="0"/>
              </a:rPr>
              <a:t>We have used  200770  images  grouped  into  two classes(0&amp;1) and after training of it by built in functions with different classifiers include (Sequential,Convolution2D,MaxPolling2D,Flattern,Dense)</a:t>
            </a:r>
          </a:p>
          <a:p>
            <a:pPr algn="just"/>
            <a:endParaRPr lang="en-US" sz="2800" dirty="0">
              <a:solidFill>
                <a:schemeClr val="tx1"/>
              </a:solidFill>
              <a:latin typeface="Bell MT" pitchFamily="18" charset="0"/>
            </a:endParaRPr>
          </a:p>
        </p:txBody>
      </p:sp>
    </p:spTree>
    <p:extLst>
      <p:ext uri="{BB962C8B-B14F-4D97-AF65-F5344CB8AC3E}">
        <p14:creationId xmlns:p14="http://schemas.microsoft.com/office/powerpoint/2010/main" val="2891617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600200"/>
          </a:xfrm>
        </p:spPr>
        <p:txBody>
          <a:bodyPr/>
          <a:lstStyle/>
          <a:p>
            <a:r>
              <a:rPr lang="en-US" sz="4400" dirty="0"/>
              <a:t>IDEA/APPROACH DETAILS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447800"/>
            <a:ext cx="8610600" cy="5112180"/>
          </a:xfrm>
        </p:spPr>
      </p:pic>
    </p:spTree>
    <p:extLst>
      <p:ext uri="{BB962C8B-B14F-4D97-AF65-F5344CB8AC3E}">
        <p14:creationId xmlns:p14="http://schemas.microsoft.com/office/powerpoint/2010/main" val="1176470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153400" cy="1066800"/>
          </a:xfrm>
        </p:spPr>
        <p:txBody>
          <a:bodyPr/>
          <a:lstStyle/>
          <a:p>
            <a:r>
              <a:rPr lang="en-US" sz="4800" dirty="0"/>
              <a:t>PROBLEM STATEMENT</a:t>
            </a:r>
          </a:p>
        </p:txBody>
      </p:sp>
      <p:sp>
        <p:nvSpPr>
          <p:cNvPr id="6" name="Content Placeholder 5"/>
          <p:cNvSpPr>
            <a:spLocks noGrp="1"/>
          </p:cNvSpPr>
          <p:nvPr>
            <p:ph idx="1"/>
          </p:nvPr>
        </p:nvSpPr>
        <p:spPr/>
        <p:txBody>
          <a:bodyPr>
            <a:normAutofit lnSpcReduction="10000"/>
          </a:bodyPr>
          <a:lstStyle/>
          <a:p>
            <a:r>
              <a:rPr lang="en-US" sz="3200" dirty="0">
                <a:solidFill>
                  <a:schemeClr val="tx1"/>
                </a:solidFill>
                <a:latin typeface="Bell MT" pitchFamily="18" charset="0"/>
              </a:rPr>
              <a:t>The diagnosis of breast cancer involves classification of its tumor cells  into malignant and  benign group into subject of much research. </a:t>
            </a:r>
          </a:p>
          <a:p>
            <a:r>
              <a:rPr lang="en-US" sz="3200" dirty="0">
                <a:solidFill>
                  <a:schemeClr val="tx1"/>
                </a:solidFill>
                <a:latin typeface="Bell MT" pitchFamily="18" charset="0"/>
              </a:rPr>
              <a:t>The future prediction of benign or malignant of a patient is more complex.</a:t>
            </a:r>
          </a:p>
          <a:p>
            <a:r>
              <a:rPr lang="en-US" sz="3200" dirty="0">
                <a:solidFill>
                  <a:schemeClr val="tx1"/>
                </a:solidFill>
                <a:latin typeface="Bell MT" pitchFamily="18" charset="0"/>
              </a:rPr>
              <a:t> Logistic regression model in machine learning will be used for prediction and accuracy using pretrained models. </a:t>
            </a:r>
          </a:p>
        </p:txBody>
      </p:sp>
    </p:spTree>
    <p:extLst>
      <p:ext uri="{BB962C8B-B14F-4D97-AF65-F5344CB8AC3E}">
        <p14:creationId xmlns:p14="http://schemas.microsoft.com/office/powerpoint/2010/main" val="1678178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PROPERTIES OF CANCER DATA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4685" y="2438400"/>
            <a:ext cx="7024915" cy="3352800"/>
          </a:xfrm>
        </p:spPr>
      </p:pic>
    </p:spTree>
    <p:extLst>
      <p:ext uri="{BB962C8B-B14F-4D97-AF65-F5344CB8AC3E}">
        <p14:creationId xmlns:p14="http://schemas.microsoft.com/office/powerpoint/2010/main" val="2013166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r>
              <a:rPr lang="en-US" sz="4000" dirty="0">
                <a:effectLst/>
              </a:rPr>
              <a:t>PROCESSING IMAGE DATA SET</a:t>
            </a:r>
          </a:p>
        </p:txBody>
      </p:sp>
      <p:sp>
        <p:nvSpPr>
          <p:cNvPr id="3" name="Content Placeholder 2"/>
          <p:cNvSpPr>
            <a:spLocks noGrp="1"/>
          </p:cNvSpPr>
          <p:nvPr>
            <p:ph idx="1"/>
          </p:nvPr>
        </p:nvSpPr>
        <p:spPr/>
        <p:txBody>
          <a:bodyPr/>
          <a:lstStyle/>
          <a:p>
            <a:r>
              <a:rPr lang="en-US" dirty="0">
                <a:solidFill>
                  <a:schemeClr val="tx1"/>
                </a:solidFill>
              </a:rPr>
              <a:t>After training of image data set the accuracy is obtainted as 82.42% for 10 Epoch </a:t>
            </a:r>
          </a:p>
          <a:p>
            <a:endParaRPr lang="en-US"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5996" y="2743200"/>
            <a:ext cx="5792008" cy="2753109"/>
          </a:xfrm>
          <a:prstGeom prst="rect">
            <a:avLst/>
          </a:prstGeom>
        </p:spPr>
      </p:pic>
    </p:spTree>
    <p:extLst>
      <p:ext uri="{BB962C8B-B14F-4D97-AF65-F5344CB8AC3E}">
        <p14:creationId xmlns:p14="http://schemas.microsoft.com/office/powerpoint/2010/main" val="840737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600200"/>
          </a:xfrm>
        </p:spPr>
        <p:txBody>
          <a:bodyPr/>
          <a:lstStyle/>
          <a:p>
            <a:pPr algn="l"/>
            <a:r>
              <a:rPr lang="en-US" sz="3200" dirty="0">
                <a:effectLst/>
              </a:rPr>
              <a:t>IMPROVED ACCURACY OF RESULT AFTER MORE EPOCH</a:t>
            </a:r>
          </a:p>
        </p:txBody>
      </p:sp>
      <p:sp>
        <p:nvSpPr>
          <p:cNvPr id="3" name="Content Placeholder 2"/>
          <p:cNvSpPr>
            <a:spLocks noGrp="1"/>
          </p:cNvSpPr>
          <p:nvPr>
            <p:ph idx="1"/>
          </p:nvPr>
        </p:nvSpPr>
        <p:spPr>
          <a:xfrm>
            <a:off x="457199" y="1828800"/>
            <a:ext cx="8229600" cy="4525963"/>
          </a:xfrm>
        </p:spPr>
        <p:txBody>
          <a:bodyPr/>
          <a:lstStyle/>
          <a:p>
            <a:r>
              <a:rPr lang="en-US" dirty="0">
                <a:solidFill>
                  <a:schemeClr val="tx1"/>
                </a:solidFill>
              </a:rPr>
              <a:t>After training of image data set the accuracy is obtainted as 85.39% for 300 Epoch. By increasing the number of  Epoch we can get better accuracy for matching of image using logistic regression </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2653" y="3886200"/>
            <a:ext cx="5858693" cy="2153036"/>
          </a:xfrm>
          <a:prstGeom prst="rect">
            <a:avLst/>
          </a:prstGeom>
        </p:spPr>
      </p:pic>
    </p:spTree>
    <p:extLst>
      <p:ext uri="{BB962C8B-B14F-4D97-AF65-F5344CB8AC3E}">
        <p14:creationId xmlns:p14="http://schemas.microsoft.com/office/powerpoint/2010/main" val="2884935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sz="3600" dirty="0">
                <a:effectLst/>
              </a:rPr>
              <a:t>ANALYZING THE RESULT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8957212"/>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20579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COMPARISION</a:t>
            </a:r>
          </a:p>
        </p:txBody>
      </p:sp>
      <p:sp>
        <p:nvSpPr>
          <p:cNvPr id="3" name="Content Placeholder 2"/>
          <p:cNvSpPr>
            <a:spLocks noGrp="1"/>
          </p:cNvSpPr>
          <p:nvPr>
            <p:ph idx="1"/>
          </p:nvPr>
        </p:nvSpPr>
        <p:spPr/>
        <p:txBody>
          <a:bodyPr>
            <a:normAutofit/>
          </a:bodyPr>
          <a:lstStyle/>
          <a:p>
            <a:endParaRPr lang="en-US" sz="2000" dirty="0">
              <a:solidFill>
                <a:schemeClr val="tx1"/>
              </a:solidFill>
            </a:endParaRPr>
          </a:p>
          <a:p>
            <a:endParaRPr lang="en-US" dirty="0">
              <a:solidFill>
                <a:schemeClr val="tx1"/>
              </a:solidFill>
              <a:latin typeface="Bell MT" pitchFamily="18" charset="0"/>
            </a:endParaRPr>
          </a:p>
          <a:p>
            <a:r>
              <a:rPr lang="en-US" dirty="0">
                <a:solidFill>
                  <a:schemeClr val="tx1"/>
                </a:solidFill>
                <a:latin typeface="Bell MT" pitchFamily="18" charset="0"/>
              </a:rPr>
              <a:t>LOGISTIC  REGRESSION  -&gt;</a:t>
            </a:r>
          </a:p>
          <a:p>
            <a:pPr marL="0" indent="0">
              <a:buNone/>
            </a:pPr>
            <a:r>
              <a:rPr lang="en-US" dirty="0">
                <a:solidFill>
                  <a:schemeClr val="tx1"/>
                </a:solidFill>
                <a:latin typeface="Bell MT" pitchFamily="18" charset="0"/>
              </a:rPr>
              <a:t>           We are getting 89% accuracy using the logistic regression model for Wisconsin dataset. And with the IDC hispathological image dataset we get 87.10% accuracy.</a:t>
            </a:r>
          </a:p>
          <a:p>
            <a:pPr marL="0" indent="0">
              <a:buNone/>
            </a:pPr>
            <a:r>
              <a:rPr lang="en-US" dirty="0">
                <a:solidFill>
                  <a:schemeClr val="tx1"/>
                </a:solidFill>
                <a:latin typeface="Bell MT" pitchFamily="18" charset="0"/>
              </a:rPr>
              <a:t> </a:t>
            </a:r>
          </a:p>
          <a:p>
            <a:pPr marL="0" indent="0">
              <a:buNone/>
            </a:pPr>
            <a:r>
              <a:rPr lang="en-US" dirty="0">
                <a:solidFill>
                  <a:schemeClr val="tx1"/>
                </a:solidFill>
                <a:latin typeface="Bell MT" pitchFamily="18" charset="0"/>
              </a:rPr>
              <a:t> </a:t>
            </a:r>
            <a:r>
              <a:rPr lang="en-US" sz="2000" dirty="0">
                <a:solidFill>
                  <a:schemeClr val="tx1"/>
                </a:solidFill>
                <a:latin typeface="Bell MT" pitchFamily="18" charset="0"/>
              </a:rPr>
              <a:t>SUPPORT VECTOR  MACHINE -&gt;</a:t>
            </a:r>
          </a:p>
          <a:p>
            <a:pPr marL="0" indent="0">
              <a:buNone/>
            </a:pPr>
            <a:r>
              <a:rPr lang="en-US" sz="2000" dirty="0">
                <a:solidFill>
                  <a:schemeClr val="tx1"/>
                </a:solidFill>
                <a:latin typeface="Bell MT" pitchFamily="18" charset="0"/>
              </a:rPr>
              <a:t>              We  are getting  94.7% accuracy using  SVM model for Wisconsin dataset.</a:t>
            </a:r>
          </a:p>
          <a:p>
            <a:endParaRPr lang="en-US" sz="2000" dirty="0">
              <a:solidFill>
                <a:schemeClr val="tx1"/>
              </a:solidFill>
            </a:endParaRPr>
          </a:p>
        </p:txBody>
      </p:sp>
    </p:spTree>
    <p:extLst>
      <p:ext uri="{BB962C8B-B14F-4D97-AF65-F5344CB8AC3E}">
        <p14:creationId xmlns:p14="http://schemas.microsoft.com/office/powerpoint/2010/main" val="3854887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sz="3600" dirty="0"/>
              <a:t>DEPLOYING THE MODEL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1600200"/>
            <a:ext cx="8050085" cy="4525963"/>
          </a:xfrm>
        </p:spPr>
      </p:pic>
    </p:spTree>
    <p:extLst>
      <p:ext uri="{BB962C8B-B14F-4D97-AF65-F5344CB8AC3E}">
        <p14:creationId xmlns:p14="http://schemas.microsoft.com/office/powerpoint/2010/main" val="8604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371600"/>
          </a:xfrm>
        </p:spPr>
        <p:txBody>
          <a:bodyPr/>
          <a:lstStyle/>
          <a:p>
            <a:r>
              <a:rPr lang="en-US" sz="4400" dirty="0"/>
              <a:t>LR &amp; SVM MODEL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3962400"/>
            <a:ext cx="5989676" cy="1981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371600"/>
            <a:ext cx="6033610" cy="1638369"/>
          </a:xfrm>
          <a:prstGeom prst="rect">
            <a:avLst/>
          </a:prstGeom>
        </p:spPr>
      </p:pic>
    </p:spTree>
    <p:extLst>
      <p:ext uri="{BB962C8B-B14F-4D97-AF65-F5344CB8AC3E}">
        <p14:creationId xmlns:p14="http://schemas.microsoft.com/office/powerpoint/2010/main" val="4271108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QUERIES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0" y="2491582"/>
            <a:ext cx="2971799" cy="2971799"/>
          </a:xfrm>
        </p:spPr>
      </p:pic>
    </p:spTree>
    <p:extLst>
      <p:ext uri="{BB962C8B-B14F-4D97-AF65-F5344CB8AC3E}">
        <p14:creationId xmlns:p14="http://schemas.microsoft.com/office/powerpoint/2010/main" val="2035842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SOLUTION</a:t>
            </a:r>
          </a:p>
        </p:txBody>
      </p:sp>
      <p:sp>
        <p:nvSpPr>
          <p:cNvPr id="3" name="Content Placeholder 2"/>
          <p:cNvSpPr>
            <a:spLocks noGrp="1"/>
          </p:cNvSpPr>
          <p:nvPr>
            <p:ph idx="1"/>
          </p:nvPr>
        </p:nvSpPr>
        <p:spPr/>
        <p:txBody>
          <a:bodyPr>
            <a:normAutofit/>
          </a:bodyPr>
          <a:lstStyle/>
          <a:p>
            <a:pPr algn="just"/>
            <a:endParaRPr lang="en-US" sz="2800" dirty="0">
              <a:solidFill>
                <a:schemeClr val="tx1"/>
              </a:solidFill>
              <a:latin typeface="Bell MT" panose="02020503060305020303" pitchFamily="18" charset="0"/>
            </a:endParaRPr>
          </a:p>
          <a:p>
            <a:pPr algn="just"/>
            <a:r>
              <a:rPr lang="en-US" sz="2800" dirty="0">
                <a:solidFill>
                  <a:schemeClr val="tx1"/>
                </a:solidFill>
                <a:latin typeface="Bell MT" panose="02020503060305020303" pitchFamily="18" charset="0"/>
              </a:rPr>
              <a:t>Further classification of benign tumors can prevent patients undergoing unnecessary treatments. </a:t>
            </a:r>
          </a:p>
          <a:p>
            <a:pPr algn="just"/>
            <a:r>
              <a:rPr lang="en-US" sz="2800" dirty="0">
                <a:solidFill>
                  <a:schemeClr val="tx1"/>
                </a:solidFill>
                <a:latin typeface="Bell MT" panose="02020503060305020303" pitchFamily="18" charset="0"/>
              </a:rPr>
              <a:t>Because of its unique advantages in critical features detection from complex BC datasets, machine learning (ML) is widely recognized as choice in Breast Cancer pattern classification and forecast modelling.</a:t>
            </a:r>
          </a:p>
          <a:p>
            <a:endParaRPr lang="en-US" sz="2800" dirty="0">
              <a:solidFill>
                <a:schemeClr val="tx1"/>
              </a:solidFill>
              <a:latin typeface="Bell MT" panose="02020503060305020303" pitchFamily="18" charset="0"/>
            </a:endParaRPr>
          </a:p>
          <a:p>
            <a:pPr marL="0" indent="0">
              <a:buNone/>
            </a:pPr>
            <a:endParaRPr lang="en-US" sz="2800" dirty="0">
              <a:solidFill>
                <a:schemeClr val="tx1"/>
              </a:solidFill>
              <a:latin typeface="Bell MT" panose="02020503060305020303" pitchFamily="18" charset="0"/>
            </a:endParaRPr>
          </a:p>
        </p:txBody>
      </p:sp>
    </p:spTree>
    <p:extLst>
      <p:ext uri="{BB962C8B-B14F-4D97-AF65-F5344CB8AC3E}">
        <p14:creationId xmlns:p14="http://schemas.microsoft.com/office/powerpoint/2010/main" val="280444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848600" cy="1371600"/>
          </a:xfrm>
        </p:spPr>
        <p:txBody>
          <a:bodyPr/>
          <a:lstStyle/>
          <a:p>
            <a:r>
              <a:rPr lang="en-US" sz="4400" dirty="0">
                <a:latin typeface="Times New Roman" pitchFamily="18" charset="0"/>
                <a:cs typeface="Times New Roman" pitchFamily="18" charset="0"/>
              </a:rPr>
              <a:t>RISK FACTOR OF BREAST CANCER                                                            </a:t>
            </a:r>
          </a:p>
        </p:txBody>
      </p:sp>
      <p:sp>
        <p:nvSpPr>
          <p:cNvPr id="3" name="Content Placeholder 2"/>
          <p:cNvSpPr>
            <a:spLocks noGrp="1"/>
          </p:cNvSpPr>
          <p:nvPr>
            <p:ph idx="1"/>
          </p:nvPr>
        </p:nvSpPr>
        <p:spPr>
          <a:xfrm>
            <a:off x="152400" y="1752600"/>
            <a:ext cx="8839200" cy="4953000"/>
          </a:xfrm>
        </p:spPr>
        <p:txBody>
          <a:bodyPr>
            <a:normAutofit fontScale="92500" lnSpcReduction="10000"/>
          </a:bodyPr>
          <a:lstStyle/>
          <a:p>
            <a:r>
              <a:rPr lang="en-US" sz="3200" dirty="0">
                <a:solidFill>
                  <a:schemeClr val="tx1"/>
                </a:solidFill>
                <a:latin typeface="Bell MT" pitchFamily="18" charset="0"/>
              </a:rPr>
              <a:t>The breast cancer is accured in various factor depending upon the patient(host).</a:t>
            </a:r>
          </a:p>
          <a:p>
            <a:r>
              <a:rPr lang="en-US" sz="3200" dirty="0">
                <a:solidFill>
                  <a:schemeClr val="tx1"/>
                </a:solidFill>
                <a:latin typeface="Bell MT" pitchFamily="18" charset="0"/>
              </a:rPr>
              <a:t>However most case of breast cancer cannot be linked to a specific cause .</a:t>
            </a:r>
          </a:p>
          <a:p>
            <a:pPr marL="0" indent="0">
              <a:buNone/>
            </a:pPr>
            <a:endParaRPr lang="en-US" sz="3200" dirty="0">
              <a:solidFill>
                <a:schemeClr val="tx1"/>
              </a:solidFill>
              <a:latin typeface="Bell MT" pitchFamily="18" charset="0"/>
            </a:endParaRPr>
          </a:p>
          <a:p>
            <a:pPr marL="0" indent="0">
              <a:buNone/>
            </a:pPr>
            <a:r>
              <a:rPr lang="en-US" sz="3200" b="1" dirty="0">
                <a:solidFill>
                  <a:schemeClr val="tx2"/>
                </a:solidFill>
                <a:latin typeface="Bell MT" pitchFamily="18" charset="0"/>
              </a:rPr>
              <a:t>FACTORS:</a:t>
            </a:r>
          </a:p>
          <a:p>
            <a:pPr>
              <a:buFont typeface="Wingdings" pitchFamily="2" charset="2"/>
              <a:buChar char="Ø"/>
            </a:pPr>
            <a:r>
              <a:rPr lang="en-US" sz="3200" dirty="0">
                <a:solidFill>
                  <a:schemeClr val="tx1"/>
                </a:solidFill>
                <a:latin typeface="Bell MT" pitchFamily="18" charset="0"/>
              </a:rPr>
              <a:t>Age</a:t>
            </a:r>
          </a:p>
          <a:p>
            <a:pPr>
              <a:buFont typeface="Wingdings" pitchFamily="2" charset="2"/>
              <a:buChar char="Ø"/>
            </a:pPr>
            <a:r>
              <a:rPr lang="en-US" sz="3200" dirty="0">
                <a:solidFill>
                  <a:schemeClr val="tx1"/>
                </a:solidFill>
                <a:latin typeface="Bell MT" pitchFamily="18" charset="0"/>
              </a:rPr>
              <a:t>Genetic factors</a:t>
            </a:r>
          </a:p>
          <a:p>
            <a:pPr>
              <a:buFont typeface="Wingdings" pitchFamily="2" charset="2"/>
              <a:buChar char="Ø"/>
            </a:pPr>
            <a:r>
              <a:rPr lang="en-US" sz="3200" dirty="0">
                <a:solidFill>
                  <a:schemeClr val="tx1"/>
                </a:solidFill>
                <a:latin typeface="Bell MT" pitchFamily="18" charset="0"/>
              </a:rPr>
              <a:t>Family history of breast cancer</a:t>
            </a:r>
          </a:p>
          <a:p>
            <a:pPr>
              <a:buFont typeface="Wingdings" pitchFamily="2" charset="2"/>
              <a:buChar char="Ø"/>
            </a:pPr>
            <a:r>
              <a:rPr lang="en-US" sz="3200" dirty="0">
                <a:solidFill>
                  <a:schemeClr val="tx1"/>
                </a:solidFill>
                <a:latin typeface="Bell MT" pitchFamily="18" charset="0"/>
              </a:rPr>
              <a:t>Childbearing &amp; Menstrual history</a:t>
            </a:r>
          </a:p>
        </p:txBody>
      </p:sp>
    </p:spTree>
    <p:extLst>
      <p:ext uri="{BB962C8B-B14F-4D97-AF65-F5344CB8AC3E}">
        <p14:creationId xmlns:p14="http://schemas.microsoft.com/office/powerpoint/2010/main" val="3236878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3200" dirty="0">
                <a:effectLst/>
              </a:rPr>
              <a:t>BENIGN AND MALIGNANT TUMOUR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1143" y="1739458"/>
            <a:ext cx="6916057" cy="4602322"/>
          </a:xfrm>
        </p:spPr>
      </p:pic>
    </p:spTree>
    <p:extLst>
      <p:ext uri="{BB962C8B-B14F-4D97-AF65-F5344CB8AC3E}">
        <p14:creationId xmlns:p14="http://schemas.microsoft.com/office/powerpoint/2010/main" val="2275644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itchFamily="18" charset="0"/>
                <a:cs typeface="Times New Roman" pitchFamily="18" charset="0"/>
              </a:rPr>
              <a:t>UNDERSTANDING DATASET FROM DATA</a:t>
            </a:r>
          </a:p>
        </p:txBody>
      </p:sp>
      <p:sp>
        <p:nvSpPr>
          <p:cNvPr id="3" name="Content Placeholder 2"/>
          <p:cNvSpPr>
            <a:spLocks noGrp="1"/>
          </p:cNvSpPr>
          <p:nvPr>
            <p:ph idx="1"/>
          </p:nvPr>
        </p:nvSpPr>
        <p:spPr>
          <a:xfrm>
            <a:off x="457200" y="1752600"/>
            <a:ext cx="8382000" cy="4876800"/>
          </a:xfrm>
        </p:spPr>
        <p:txBody>
          <a:bodyPr>
            <a:noAutofit/>
          </a:bodyPr>
          <a:lstStyle/>
          <a:p>
            <a:r>
              <a:rPr lang="en-US" sz="2800" dirty="0">
                <a:solidFill>
                  <a:schemeClr val="tx1"/>
                </a:solidFill>
                <a:latin typeface="Bell MT" panose="02020503060305020303" pitchFamily="18" charset="0"/>
              </a:rPr>
              <a:t>The dataset which takes a part of this  is  available publicaly  was created by Dr. William H.Wolberg  physician at the University Of Wisconsin Hospital at Madison, Wisconsin, USA. </a:t>
            </a:r>
          </a:p>
          <a:p>
            <a:r>
              <a:rPr lang="en-US" sz="2800" dirty="0">
                <a:solidFill>
                  <a:schemeClr val="tx1"/>
                </a:solidFill>
                <a:latin typeface="Bell MT" panose="02020503060305020303" pitchFamily="18" charset="0"/>
              </a:rPr>
              <a:t>The dataset here describes the characteristics of the cell nuclei present in the image as math values with various attributes of information. And the data is given to pathologist to examine whether the cell is normal or not. Here we are using the recorded math values as dataset for our idea.</a:t>
            </a:r>
          </a:p>
          <a:p>
            <a:endParaRPr lang="en-US" sz="2800" dirty="0">
              <a:solidFill>
                <a:schemeClr val="tx1"/>
              </a:solidFill>
              <a:latin typeface="Bell MT" panose="02020503060305020303" pitchFamily="18" charset="0"/>
            </a:endParaRPr>
          </a:p>
          <a:p>
            <a:endParaRPr lang="en-US" sz="2800" dirty="0"/>
          </a:p>
          <a:p>
            <a:endParaRPr lang="en-US" dirty="0">
              <a:solidFill>
                <a:schemeClr val="tx1"/>
              </a:solidFill>
              <a:latin typeface="Bell MT" pitchFamily="18" charset="0"/>
              <a:cs typeface="Times New Roman" pitchFamily="18" charset="0"/>
            </a:endParaRPr>
          </a:p>
        </p:txBody>
      </p:sp>
    </p:spTree>
    <p:extLst>
      <p:ext uri="{BB962C8B-B14F-4D97-AF65-F5344CB8AC3E}">
        <p14:creationId xmlns:p14="http://schemas.microsoft.com/office/powerpoint/2010/main" val="3735949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itchFamily="18" charset="0"/>
                <a:cs typeface="Times New Roman" pitchFamily="18" charset="0"/>
              </a:rPr>
              <a:t>ATTRIBUTES REQUIRED FOR  DETECTING CELL</a:t>
            </a:r>
          </a:p>
        </p:txBody>
      </p:sp>
      <p:sp>
        <p:nvSpPr>
          <p:cNvPr id="3" name="Content Placeholder 2"/>
          <p:cNvSpPr>
            <a:spLocks noGrp="1"/>
          </p:cNvSpPr>
          <p:nvPr>
            <p:ph idx="1"/>
          </p:nvPr>
        </p:nvSpPr>
        <p:spPr/>
        <p:txBody>
          <a:bodyPr>
            <a:normAutofit lnSpcReduction="10000"/>
          </a:bodyPr>
          <a:lstStyle/>
          <a:p>
            <a:pPr algn="just">
              <a:buFont typeface="Wingdings" pitchFamily="2" charset="2"/>
              <a:buChar char="§"/>
            </a:pPr>
            <a:r>
              <a:rPr lang="en-US" dirty="0">
                <a:solidFill>
                  <a:schemeClr val="tx1"/>
                </a:solidFill>
                <a:latin typeface="Bell MT" pitchFamily="18" charset="0"/>
              </a:rPr>
              <a:t>Id(number)</a:t>
            </a:r>
          </a:p>
          <a:p>
            <a:pPr algn="just">
              <a:buFont typeface="Wingdings" pitchFamily="2" charset="2"/>
              <a:buChar char="§"/>
            </a:pPr>
            <a:r>
              <a:rPr lang="en-US" dirty="0">
                <a:solidFill>
                  <a:schemeClr val="tx1"/>
                </a:solidFill>
                <a:latin typeface="Bell MT" pitchFamily="18" charset="0"/>
              </a:rPr>
              <a:t>Diagnosis (M = malignant, b-benign)</a:t>
            </a:r>
          </a:p>
          <a:p>
            <a:pPr algn="just">
              <a:buFont typeface="Wingdings" pitchFamily="2" charset="2"/>
              <a:buChar char="§"/>
            </a:pPr>
            <a:r>
              <a:rPr lang="en-US" dirty="0">
                <a:solidFill>
                  <a:schemeClr val="tx1"/>
                </a:solidFill>
                <a:latin typeface="Bell MT" pitchFamily="18" charset="0"/>
              </a:rPr>
              <a:t>Radius(mean distance from center to points on the perimeter)</a:t>
            </a:r>
          </a:p>
          <a:p>
            <a:pPr algn="just">
              <a:buFont typeface="Wingdings" pitchFamily="2" charset="2"/>
              <a:buChar char="§"/>
            </a:pPr>
            <a:r>
              <a:rPr lang="en-US" dirty="0">
                <a:solidFill>
                  <a:schemeClr val="tx1"/>
                </a:solidFill>
                <a:latin typeface="Bell MT" pitchFamily="18" charset="0"/>
              </a:rPr>
              <a:t>Texture(standard deviation of gray scale values)</a:t>
            </a:r>
          </a:p>
          <a:p>
            <a:pPr algn="just">
              <a:buFont typeface="Wingdings" pitchFamily="2" charset="2"/>
              <a:buChar char="§"/>
            </a:pPr>
            <a:r>
              <a:rPr lang="en-US" dirty="0">
                <a:solidFill>
                  <a:schemeClr val="tx1"/>
                </a:solidFill>
                <a:latin typeface="Bell MT" pitchFamily="18" charset="0"/>
              </a:rPr>
              <a:t>Perimeter</a:t>
            </a:r>
          </a:p>
          <a:p>
            <a:pPr algn="just">
              <a:buFont typeface="Wingdings" pitchFamily="2" charset="2"/>
              <a:buChar char="§"/>
            </a:pPr>
            <a:r>
              <a:rPr lang="en-US" dirty="0">
                <a:solidFill>
                  <a:schemeClr val="tx1"/>
                </a:solidFill>
                <a:latin typeface="Bell MT" pitchFamily="18" charset="0"/>
              </a:rPr>
              <a:t>Area</a:t>
            </a:r>
          </a:p>
          <a:p>
            <a:pPr algn="just">
              <a:buFont typeface="Wingdings" pitchFamily="2" charset="2"/>
              <a:buChar char="§"/>
            </a:pPr>
            <a:r>
              <a:rPr lang="en-US" dirty="0">
                <a:solidFill>
                  <a:schemeClr val="tx1"/>
                </a:solidFill>
                <a:latin typeface="Bell MT" pitchFamily="18" charset="0"/>
              </a:rPr>
              <a:t>Smoothness(variance in radius length)</a:t>
            </a:r>
          </a:p>
          <a:p>
            <a:pPr algn="just">
              <a:buFont typeface="Wingdings" pitchFamily="2" charset="2"/>
              <a:buChar char="§"/>
            </a:pPr>
            <a:r>
              <a:rPr lang="en-US" dirty="0">
                <a:solidFill>
                  <a:schemeClr val="tx1"/>
                </a:solidFill>
                <a:latin typeface="Bell MT" pitchFamily="18" charset="0"/>
              </a:rPr>
              <a:t>Compactness of the cell</a:t>
            </a:r>
          </a:p>
          <a:p>
            <a:pPr algn="just">
              <a:buFont typeface="Wingdings" pitchFamily="2" charset="2"/>
              <a:buChar char="§"/>
            </a:pPr>
            <a:r>
              <a:rPr lang="en-US" dirty="0">
                <a:solidFill>
                  <a:schemeClr val="tx1"/>
                </a:solidFill>
                <a:latin typeface="Bell MT" pitchFamily="18" charset="0"/>
              </a:rPr>
              <a:t>Concavity (rate of change of the cell from one to another)</a:t>
            </a:r>
          </a:p>
          <a:p>
            <a:pPr algn="just">
              <a:buFont typeface="Wingdings" pitchFamily="2" charset="2"/>
              <a:buChar char="§"/>
            </a:pPr>
            <a:r>
              <a:rPr lang="en-US" dirty="0">
                <a:solidFill>
                  <a:schemeClr val="tx1"/>
                </a:solidFill>
                <a:latin typeface="Bell MT" pitchFamily="18" charset="0"/>
              </a:rPr>
              <a:t>Symmetry of the cell</a:t>
            </a:r>
          </a:p>
          <a:p>
            <a:pPr algn="just">
              <a:buFont typeface="Wingdings" pitchFamily="2" charset="2"/>
              <a:buChar char="§"/>
            </a:pPr>
            <a:r>
              <a:rPr lang="en-US" dirty="0">
                <a:solidFill>
                  <a:schemeClr val="tx1"/>
                </a:solidFill>
                <a:latin typeface="Bell MT" pitchFamily="18" charset="0"/>
              </a:rPr>
              <a:t>Fractal dimension (how complicated the cell grows)</a:t>
            </a:r>
          </a:p>
          <a:p>
            <a:pPr>
              <a:buFont typeface="Wingdings" pitchFamily="2" charset="2"/>
              <a:buChar char="§"/>
            </a:pPr>
            <a:endParaRPr lang="en-US" dirty="0">
              <a:solidFill>
                <a:schemeClr val="tx1"/>
              </a:solidFill>
              <a:latin typeface="Bell MT" pitchFamily="18" charset="0"/>
            </a:endParaRPr>
          </a:p>
        </p:txBody>
      </p:sp>
    </p:spTree>
    <p:extLst>
      <p:ext uri="{BB962C8B-B14F-4D97-AF65-F5344CB8AC3E}">
        <p14:creationId xmlns:p14="http://schemas.microsoft.com/office/powerpoint/2010/main" val="1248244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r>
              <a:rPr lang="en-US" sz="4400" dirty="0">
                <a:effectLst/>
              </a:rPr>
              <a:t>OBJECTIVE</a:t>
            </a:r>
          </a:p>
        </p:txBody>
      </p:sp>
      <p:sp>
        <p:nvSpPr>
          <p:cNvPr id="3" name="Content Placeholder 2"/>
          <p:cNvSpPr>
            <a:spLocks noGrp="1"/>
          </p:cNvSpPr>
          <p:nvPr>
            <p:ph idx="1"/>
          </p:nvPr>
        </p:nvSpPr>
        <p:spPr>
          <a:xfrm>
            <a:off x="533400" y="1676400"/>
            <a:ext cx="8229600" cy="4754563"/>
          </a:xfrm>
        </p:spPr>
        <p:txBody>
          <a:bodyPr>
            <a:noAutofit/>
          </a:bodyPr>
          <a:lstStyle/>
          <a:p>
            <a:pPr algn="just">
              <a:buFont typeface="Wingdings" pitchFamily="2" charset="2"/>
              <a:buChar char="§"/>
            </a:pPr>
            <a:r>
              <a:rPr lang="en-US" sz="2800" dirty="0">
                <a:solidFill>
                  <a:schemeClr val="tx1"/>
                </a:solidFill>
                <a:latin typeface="Bell MT" panose="02020503060305020303" pitchFamily="18" charset="0"/>
              </a:rPr>
              <a:t>The information which we have analyzed helps us to predict whether the cell is Benign or Malignant and to choose model selection and hyper parameter selection. </a:t>
            </a:r>
          </a:p>
          <a:p>
            <a:pPr algn="just">
              <a:buFont typeface="Wingdings" pitchFamily="2" charset="2"/>
              <a:buChar char="§"/>
            </a:pPr>
            <a:r>
              <a:rPr lang="en-US" sz="2800" dirty="0">
                <a:solidFill>
                  <a:schemeClr val="tx1"/>
                </a:solidFill>
                <a:latin typeface="Bell MT" panose="02020503060305020303" pitchFamily="18" charset="0"/>
              </a:rPr>
              <a:t>Our ultimate goal is to classify whether the breast cancer is benign or malignant.  </a:t>
            </a:r>
          </a:p>
          <a:p>
            <a:pPr algn="just">
              <a:buFont typeface="Wingdings" pitchFamily="2" charset="2"/>
              <a:buChar char="§"/>
            </a:pPr>
            <a:r>
              <a:rPr lang="en-US" sz="2800" dirty="0">
                <a:solidFill>
                  <a:schemeClr val="tx1"/>
                </a:solidFill>
                <a:latin typeface="Bell MT" panose="02020503060305020303" pitchFamily="18" charset="0"/>
              </a:rPr>
              <a:t>To achieve this we have used various machine learning classification methods to fit a function that uses testing and training of dataset for better score of accuracy in outcome.</a:t>
            </a:r>
          </a:p>
          <a:p>
            <a:pPr>
              <a:buFont typeface="Wingdings" pitchFamily="2" charset="2"/>
              <a:buChar char="§"/>
            </a:pPr>
            <a:endParaRPr lang="en-US" sz="2800" dirty="0">
              <a:solidFill>
                <a:schemeClr val="tx1"/>
              </a:solidFill>
            </a:endParaRPr>
          </a:p>
        </p:txBody>
      </p:sp>
    </p:spTree>
    <p:extLst>
      <p:ext uri="{BB962C8B-B14F-4D97-AF65-F5344CB8AC3E}">
        <p14:creationId xmlns:p14="http://schemas.microsoft.com/office/powerpoint/2010/main" val="361252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latin typeface="Times New Roman" pitchFamily="18" charset="0"/>
                <a:cs typeface="Times New Roman" pitchFamily="18" charset="0"/>
              </a:rPr>
              <a:t>DATA EXPLORATION</a:t>
            </a:r>
            <a:br>
              <a:rPr lang="en-US" sz="4400" dirty="0">
                <a:latin typeface="Times New Roman" pitchFamily="18" charset="0"/>
                <a:cs typeface="Times New Roman" pitchFamily="18" charset="0"/>
              </a:rPr>
            </a:br>
            <a:r>
              <a:rPr lang="en-US" sz="4400" dirty="0">
                <a:latin typeface="Times New Roman" pitchFamily="18" charset="0"/>
                <a:cs typeface="Times New Roman" pitchFamily="18" charset="0"/>
              </a:rPr>
              <a:t>PHASE 1</a:t>
            </a:r>
          </a:p>
        </p:txBody>
      </p:sp>
      <p:sp>
        <p:nvSpPr>
          <p:cNvPr id="3" name="Content Placeholder 2"/>
          <p:cNvSpPr>
            <a:spLocks noGrp="1"/>
          </p:cNvSpPr>
          <p:nvPr>
            <p:ph idx="1"/>
          </p:nvPr>
        </p:nvSpPr>
        <p:spPr>
          <a:xfrm>
            <a:off x="457200" y="1905000"/>
            <a:ext cx="8229600" cy="4953000"/>
          </a:xfrm>
        </p:spPr>
        <p:txBody>
          <a:bodyPr>
            <a:normAutofit/>
          </a:bodyPr>
          <a:lstStyle/>
          <a:p>
            <a:r>
              <a:rPr lang="en-US" dirty="0">
                <a:solidFill>
                  <a:schemeClr val="tx1"/>
                </a:solidFill>
                <a:latin typeface="Bell MT" pitchFamily="18" charset="0"/>
              </a:rPr>
              <a:t>Here we are Using Jupyter notebook to work on this dataset.</a:t>
            </a:r>
          </a:p>
          <a:p>
            <a:r>
              <a:rPr lang="en-US" dirty="0">
                <a:solidFill>
                  <a:schemeClr val="tx1"/>
                </a:solidFill>
                <a:latin typeface="Bell MT" pitchFamily="18" charset="0"/>
              </a:rPr>
              <a:t>We import necessary inbuilt  packages required for data exploration.</a:t>
            </a:r>
          </a:p>
          <a:p>
            <a:r>
              <a:rPr lang="en-US" dirty="0">
                <a:solidFill>
                  <a:schemeClr val="tx1"/>
                </a:solidFill>
                <a:latin typeface="Bell MT" pitchFamily="18" charset="0"/>
              </a:rPr>
              <a:t>The data set is imported with the help of pandas(</a:t>
            </a:r>
            <a:r>
              <a:rPr lang="en-US" dirty="0" err="1">
                <a:solidFill>
                  <a:schemeClr val="tx1"/>
                </a:solidFill>
                <a:latin typeface="Bell MT" pitchFamily="18" charset="0"/>
              </a:rPr>
              <a:t>pd</a:t>
            </a:r>
            <a:r>
              <a:rPr lang="en-US" dirty="0">
                <a:solidFill>
                  <a:schemeClr val="tx1"/>
                </a:solidFill>
                <a:latin typeface="Bell MT" pitchFamily="18" charset="0"/>
              </a:rPr>
              <a:t>) package for structuring the data set as numerical table.</a:t>
            </a:r>
          </a:p>
          <a:p>
            <a:r>
              <a:rPr lang="en-US" dirty="0">
                <a:solidFill>
                  <a:schemeClr val="tx1"/>
                </a:solidFill>
                <a:latin typeface="Bell MT" pitchFamily="18" charset="0"/>
              </a:rPr>
              <a:t>After importing the dataset we have to examine it by head() and tail() function to view sample data from dataset</a:t>
            </a:r>
          </a:p>
          <a:p>
            <a:r>
              <a:rPr lang="en-US" dirty="0">
                <a:solidFill>
                  <a:schemeClr val="tx1"/>
                </a:solidFill>
                <a:latin typeface="Bell MT" pitchFamily="18" charset="0"/>
              </a:rPr>
              <a:t>If the data has any unnamed field it must be removed or to be imputed with a meaningful values in the dataset.</a:t>
            </a:r>
          </a:p>
          <a:p>
            <a:r>
              <a:rPr lang="en-US" dirty="0">
                <a:solidFill>
                  <a:schemeClr val="tx1"/>
                </a:solidFill>
                <a:latin typeface="Bell MT" pitchFamily="18" charset="0"/>
              </a:rPr>
              <a:t>Necessary visualization of graph with the </a:t>
            </a:r>
            <a:r>
              <a:rPr lang="en-US" dirty="0" err="1">
                <a:solidFill>
                  <a:schemeClr val="tx1"/>
                </a:solidFill>
                <a:latin typeface="Bell MT" pitchFamily="18" charset="0"/>
              </a:rPr>
              <a:t>seaborn</a:t>
            </a:r>
            <a:r>
              <a:rPr lang="en-US" dirty="0">
                <a:solidFill>
                  <a:schemeClr val="tx1"/>
                </a:solidFill>
                <a:latin typeface="Bell MT" pitchFamily="18" charset="0"/>
              </a:rPr>
              <a:t> package is visualized from the dataset.</a:t>
            </a:r>
          </a:p>
          <a:p>
            <a:endParaRPr lang="en-US" dirty="0"/>
          </a:p>
          <a:p>
            <a:endParaRPr lang="en-US" dirty="0"/>
          </a:p>
          <a:p>
            <a:endParaRPr lang="en-US" dirty="0"/>
          </a:p>
        </p:txBody>
      </p:sp>
    </p:spTree>
    <p:extLst>
      <p:ext uri="{BB962C8B-B14F-4D97-AF65-F5344CB8AC3E}">
        <p14:creationId xmlns:p14="http://schemas.microsoft.com/office/powerpoint/2010/main" val="22428929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348</TotalTime>
  <Words>804</Words>
  <Application>Microsoft Office PowerPoint</Application>
  <PresentationFormat>On-screen Show (4:3)</PresentationFormat>
  <Paragraphs>97</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Bell MT</vt:lpstr>
      <vt:lpstr>Century Gothic</vt:lpstr>
      <vt:lpstr>Courier New</vt:lpstr>
      <vt:lpstr>Palatino Linotype</vt:lpstr>
      <vt:lpstr>Times New Roman</vt:lpstr>
      <vt:lpstr>Wingdings</vt:lpstr>
      <vt:lpstr>Executive</vt:lpstr>
      <vt:lpstr>MACHINE LEARNING BASED DETECTION OF BREAST CANCER USING LOGISTIC REGRESSION(MH-6)</vt:lpstr>
      <vt:lpstr>PROBLEM STATEMENT</vt:lpstr>
      <vt:lpstr>PROBLEM SOLUTION</vt:lpstr>
      <vt:lpstr>RISK FACTOR OF BREAST CANCER                                                            </vt:lpstr>
      <vt:lpstr>BENIGN AND MALIGNANT TUMOUR</vt:lpstr>
      <vt:lpstr>UNDERSTANDING DATASET FROM DATA</vt:lpstr>
      <vt:lpstr>ATTRIBUTES REQUIRED FOR  DETECTING CELL</vt:lpstr>
      <vt:lpstr>OBJECTIVE</vt:lpstr>
      <vt:lpstr>DATA EXPLORATION PHASE 1</vt:lpstr>
      <vt:lpstr>LOGISTIC REGRESSION STEPS</vt:lpstr>
      <vt:lpstr>PowerPoint Presentation</vt:lpstr>
      <vt:lpstr>VISUALIZING THE MISSING VALUES</vt:lpstr>
      <vt:lpstr>CATEGORICAL DATA-PHASE 2</vt:lpstr>
      <vt:lpstr>SPLITING DATASET</vt:lpstr>
      <vt:lpstr>CHOOSING MODEL AND FITTING IT</vt:lpstr>
      <vt:lpstr>EVALUATE THE MODEL</vt:lpstr>
      <vt:lpstr>FINAL PREDICTON</vt:lpstr>
      <vt:lpstr>FURTHER IMPROVEMENT OF CLASSIFICATION USING KERAS</vt:lpstr>
      <vt:lpstr>IDEA/APPROACH DETAILS</vt:lpstr>
      <vt:lpstr>PROPERTIES OF CANCER DATA</vt:lpstr>
      <vt:lpstr>PROCESSING IMAGE DATA SET</vt:lpstr>
      <vt:lpstr>IMPROVED ACCURACY OF RESULT AFTER MORE EPOCH</vt:lpstr>
      <vt:lpstr>ANALYZING THE RESULT</vt:lpstr>
      <vt:lpstr>MODEL COMPARISION</vt:lpstr>
      <vt:lpstr>DEPLOYING THE MODEL</vt:lpstr>
      <vt:lpstr>LR &amp; SVM MODEL</vt:lpstr>
      <vt:lpstr>ANY 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BASED DETECTION</dc:title>
  <dc:creator>GUHANKUTTI</dc:creator>
  <cp:lastModifiedBy>Ratheesh Waraa</cp:lastModifiedBy>
  <cp:revision>39</cp:revision>
  <dcterms:created xsi:type="dcterms:W3CDTF">2019-02-25T22:48:42Z</dcterms:created>
  <dcterms:modified xsi:type="dcterms:W3CDTF">2019-04-24T01:30:31Z</dcterms:modified>
</cp:coreProperties>
</file>