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9"/>
  </p:notesMasterIdLst>
  <p:sldIdLst>
    <p:sldId id="321" r:id="rId5"/>
    <p:sldId id="352" r:id="rId6"/>
    <p:sldId id="353" r:id="rId7"/>
    <p:sldId id="349" r:id="rId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94622" autoAdjust="0"/>
  </p:normalViewPr>
  <p:slideViewPr>
    <p:cSldViewPr snapToGrid="0" showGuides="1">
      <p:cViewPr varScale="1">
        <p:scale>
          <a:sx n="70" d="100"/>
          <a:sy n="70" d="100"/>
        </p:scale>
        <p:origin x="135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3913CB7F-C942-453C-B5C9-17C427461085}" type="datetimeFigureOut">
              <a:rPr lang="en-US"/>
              <a:pPr>
                <a:defRPr/>
              </a:pPr>
              <a:t>6/5/2016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773FB264-DDA5-4157-893E-7C7300CBDD96}" type="slidenum">
              <a:rPr lang="en-US"/>
              <a:pPr>
                <a:defRPr/>
              </a:pPr>
              <a:t>‹#›</a:t>
            </a:fld>
            <a:endParaRPr lang="en-US" dirty="0"/>
          </a:p>
        </p:txBody>
      </p:sp>
    </p:spTree>
    <p:extLst>
      <p:ext uri="{BB962C8B-B14F-4D97-AF65-F5344CB8AC3E}">
        <p14:creationId xmlns:p14="http://schemas.microsoft.com/office/powerpoint/2010/main" val="199260424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AC47AB4-42EB-4577-8D2E-F9FF0220EEF2}"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2309461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73FB264-DDA5-4157-893E-7C7300CBDD96}" type="slidenum">
              <a:rPr lang="en-US" smtClean="0"/>
              <a:pPr>
                <a:defRPr/>
              </a:pPr>
              <a:t>2</a:t>
            </a:fld>
            <a:endParaRPr lang="en-US" dirty="0"/>
          </a:p>
        </p:txBody>
      </p:sp>
    </p:spTree>
    <p:extLst>
      <p:ext uri="{BB962C8B-B14F-4D97-AF65-F5344CB8AC3E}">
        <p14:creationId xmlns:p14="http://schemas.microsoft.com/office/powerpoint/2010/main" val="1804308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73FB264-DDA5-4157-893E-7C7300CBDD96}" type="slidenum">
              <a:rPr lang="en-US" smtClean="0"/>
              <a:pPr>
                <a:defRPr/>
              </a:pPr>
              <a:t>3</a:t>
            </a:fld>
            <a:endParaRPr lang="en-US" dirty="0"/>
          </a:p>
        </p:txBody>
      </p:sp>
    </p:spTree>
    <p:extLst>
      <p:ext uri="{BB962C8B-B14F-4D97-AF65-F5344CB8AC3E}">
        <p14:creationId xmlns:p14="http://schemas.microsoft.com/office/powerpoint/2010/main" val="2977766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CB2FFE75-C069-4F3F-B6FF-201F91F66277}"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7"/>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E9B6AED2-E616-4CD5-862A-CB15F603EB39}"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2014 </a:t>
            </a:r>
            <a:r>
              <a:rPr lang="en-US" sz="800" dirty="0">
                <a:solidFill>
                  <a:schemeClr val="tx2"/>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Lst>
  <p:hf sldNum="0" hdr="0" dt="0"/>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Anshuman@techmahindra.com" TargetMode="External"/><Relationship Id="rId3" Type="http://schemas.openxmlformats.org/officeDocument/2006/relationships/hyperlink" Target="mailto:nt00431474@techmahindra.com" TargetMode="External"/><Relationship Id="rId7" Type="http://schemas.openxmlformats.org/officeDocument/2006/relationships/hyperlink" Target="mailto:AT00354384@TechMahindra.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mailto:AM00365680@TechMahindra.com" TargetMode="External"/><Relationship Id="rId5" Type="http://schemas.openxmlformats.org/officeDocument/2006/relationships/hyperlink" Target="mailto:AS00354265@TechMahindra.com" TargetMode="External"/><Relationship Id="rId4" Type="http://schemas.openxmlformats.org/officeDocument/2006/relationships/hyperlink" Target="mailto:kb00431191@techmahindra.com" TargetMode="External"/><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ubtitle 1"/>
          <p:cNvSpPr>
            <a:spLocks noGrp="1"/>
          </p:cNvSpPr>
          <p:nvPr>
            <p:ph type="subTitle" idx="1"/>
          </p:nvPr>
        </p:nvSpPr>
        <p:spPr>
          <a:xfrm>
            <a:off x="423141" y="1930723"/>
            <a:ext cx="5511800" cy="369332"/>
          </a:xfrm>
        </p:spPr>
        <p:txBody>
          <a:bodyPr>
            <a:spAutoFit/>
          </a:bodyPr>
          <a:lstStyle/>
          <a:p>
            <a:r>
              <a:rPr lang="en-US" sz="2400" dirty="0" smtClean="0">
                <a:latin typeface="Arial" charset="0"/>
                <a:cs typeface="Arial" charset="0"/>
              </a:rPr>
              <a:t>Hackathon </a:t>
            </a:r>
            <a:endParaRPr sz="2400" dirty="0" smtClean="0">
              <a:latin typeface="Arial" charset="0"/>
              <a:cs typeface="Arial" charset="0"/>
            </a:endParaRPr>
          </a:p>
        </p:txBody>
      </p:sp>
      <p:sp>
        <p:nvSpPr>
          <p:cNvPr id="11267" name="Title 2"/>
          <p:cNvSpPr>
            <a:spLocks noGrp="1"/>
          </p:cNvSpPr>
          <p:nvPr>
            <p:ph type="title"/>
          </p:nvPr>
        </p:nvSpPr>
        <p:spPr>
          <a:xfrm>
            <a:off x="423141" y="1181977"/>
            <a:ext cx="6680200" cy="614362"/>
          </a:xfrm>
        </p:spPr>
        <p:txBody>
          <a:bodyPr/>
          <a:lstStyle/>
          <a:p>
            <a:r>
              <a:rPr dirty="0" smtClean="0">
                <a:solidFill>
                  <a:srgbClr val="E31837"/>
                </a:solidFill>
                <a:latin typeface="Arial" charset="0"/>
                <a:cs typeface="Arial" charset="0"/>
              </a:rPr>
              <a:t>Mission Innovation 16</a:t>
            </a:r>
            <a:endParaRPr dirty="0" smtClean="0">
              <a:latin typeface="Arial" charset="0"/>
              <a:cs typeface="Arial" charset="0"/>
            </a:endParaRPr>
          </a:p>
        </p:txBody>
      </p:sp>
      <p:sp>
        <p:nvSpPr>
          <p:cNvPr id="2" name="TextBox 1"/>
          <p:cNvSpPr txBox="1"/>
          <p:nvPr/>
        </p:nvSpPr>
        <p:spPr>
          <a:xfrm>
            <a:off x="2369127" y="2288186"/>
            <a:ext cx="4872760" cy="184665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000" b="1" dirty="0" smtClean="0">
                <a:latin typeface="Agency FB" panose="020B0503020202020204" pitchFamily="34" charset="0"/>
              </a:rPr>
              <a:t>Solution Name</a:t>
            </a:r>
            <a:r>
              <a:rPr lang="en-US" sz="2000" dirty="0" smtClean="0">
                <a:latin typeface="Agency FB" panose="020B0503020202020204" pitchFamily="34" charset="0"/>
              </a:rPr>
              <a:t> : </a:t>
            </a:r>
            <a:r>
              <a:rPr lang="en-US" sz="2000" b="1" dirty="0">
                <a:solidFill>
                  <a:srgbClr val="C00000"/>
                </a:solidFill>
                <a:latin typeface="Agency FB" panose="020B0503020202020204" pitchFamily="34" charset="0"/>
              </a:rPr>
              <a:t>M</a:t>
            </a:r>
            <a:r>
              <a:rPr lang="en-US" sz="2000" b="1" dirty="0" smtClean="0">
                <a:solidFill>
                  <a:srgbClr val="C00000"/>
                </a:solidFill>
                <a:latin typeface="Agency FB" panose="020B0503020202020204" pitchFamily="34" charset="0"/>
              </a:rPr>
              <a:t>yPark – smart parking solution App</a:t>
            </a:r>
          </a:p>
          <a:p>
            <a:pPr fontAlgn="base">
              <a:buClr>
                <a:schemeClr val="tx2"/>
              </a:buClr>
            </a:pPr>
            <a:r>
              <a:rPr lang="en-US" sz="2000" b="1" dirty="0" smtClean="0">
                <a:latin typeface="Agency FB" panose="020B0503020202020204" pitchFamily="34" charset="0"/>
              </a:rPr>
              <a:t>Location</a:t>
            </a:r>
            <a:r>
              <a:rPr lang="en-US" sz="2000" dirty="0" smtClean="0">
                <a:latin typeface="Agency FB" panose="020B0503020202020204" pitchFamily="34" charset="0"/>
              </a:rPr>
              <a:t> :</a:t>
            </a:r>
            <a:r>
              <a:rPr lang="en-US" sz="2000" b="1" dirty="0" smtClean="0">
                <a:solidFill>
                  <a:srgbClr val="C00000"/>
                </a:solidFill>
                <a:latin typeface="Agency FB" panose="020B0503020202020204" pitchFamily="34" charset="0"/>
              </a:rPr>
              <a:t>Noida-NSEZ</a:t>
            </a:r>
          </a:p>
          <a:p>
            <a:pPr fontAlgn="base">
              <a:buClr>
                <a:schemeClr val="tx2"/>
              </a:buClr>
            </a:pPr>
            <a:r>
              <a:rPr lang="en-US" sz="2000" b="1" dirty="0" smtClean="0">
                <a:latin typeface="Agency FB" panose="020B0503020202020204" pitchFamily="34" charset="0"/>
              </a:rPr>
              <a:t>Team Name </a:t>
            </a:r>
            <a:r>
              <a:rPr lang="en-US" sz="2000" dirty="0" smtClean="0">
                <a:latin typeface="Agency FB" panose="020B0503020202020204" pitchFamily="34" charset="0"/>
              </a:rPr>
              <a:t>: </a:t>
            </a:r>
            <a:r>
              <a:rPr lang="en-US" sz="2000" b="1" dirty="0" smtClean="0">
                <a:solidFill>
                  <a:srgbClr val="C00000"/>
                </a:solidFill>
                <a:latin typeface="Agency FB" panose="020B0503020202020204" pitchFamily="34" charset="0"/>
              </a:rPr>
              <a:t>CodeHypers</a:t>
            </a:r>
          </a:p>
          <a:p>
            <a:pPr fontAlgn="base">
              <a:buClr>
                <a:schemeClr val="tx2"/>
              </a:buClr>
            </a:pPr>
            <a:r>
              <a:rPr lang="en-US" sz="2000" b="1" dirty="0" smtClean="0">
                <a:latin typeface="Agency FB" panose="020B0503020202020204" pitchFamily="34" charset="0"/>
              </a:rPr>
              <a:t>Team lead Name </a:t>
            </a:r>
            <a:r>
              <a:rPr lang="en-US" sz="2000" dirty="0" smtClean="0">
                <a:latin typeface="Agency FB" panose="020B0503020202020204" pitchFamily="34" charset="0"/>
              </a:rPr>
              <a:t>: </a:t>
            </a:r>
            <a:r>
              <a:rPr lang="en-US" sz="2000" b="1" dirty="0" smtClean="0">
                <a:solidFill>
                  <a:srgbClr val="C00000"/>
                </a:solidFill>
                <a:latin typeface="Agency FB" panose="020B0503020202020204" pitchFamily="34" charset="0"/>
              </a:rPr>
              <a:t>Anshuman Bhagwat</a:t>
            </a:r>
          </a:p>
          <a:p>
            <a:pPr fontAlgn="base">
              <a:buClr>
                <a:schemeClr val="tx2"/>
              </a:buClr>
            </a:pPr>
            <a:endParaRPr lang="en-US" sz="2000" dirty="0">
              <a:latin typeface="Agency FB" panose="020B0503020202020204" pitchFamily="34" charset="0"/>
            </a:endParaRPr>
          </a:p>
          <a:p>
            <a:pPr fontAlgn="base">
              <a:buClr>
                <a:schemeClr val="tx2"/>
              </a:buClr>
            </a:pPr>
            <a:endParaRPr lang="en-US" sz="2000" i="1" dirty="0" smtClean="0">
              <a:latin typeface="Agency FB" panose="020B0503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873048391"/>
              </p:ext>
            </p:extLst>
          </p:nvPr>
        </p:nvGraphicFramePr>
        <p:xfrm>
          <a:off x="423141" y="4042832"/>
          <a:ext cx="8194387" cy="2282217"/>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2031187">
                  <a:extLst>
                    <a:ext uri="{9D8B030D-6E8A-4147-A177-3AD203B41FA5}">
                      <a16:colId xmlns:a16="http://schemas.microsoft.com/office/drawing/2014/main" xmlns="" val="1018845669"/>
                    </a:ext>
                  </a:extLst>
                </a:gridCol>
                <a:gridCol w="1903512">
                  <a:extLst>
                    <a:ext uri="{9D8B030D-6E8A-4147-A177-3AD203B41FA5}">
                      <a16:colId xmlns:a16="http://schemas.microsoft.com/office/drawing/2014/main" xmlns="" val="1976166381"/>
                    </a:ext>
                  </a:extLst>
                </a:gridCol>
                <a:gridCol w="4259688">
                  <a:extLst>
                    <a:ext uri="{9D8B030D-6E8A-4147-A177-3AD203B41FA5}">
                      <a16:colId xmlns:a16="http://schemas.microsoft.com/office/drawing/2014/main" xmlns="" val="2870798348"/>
                    </a:ext>
                  </a:extLst>
                </a:gridCol>
              </a:tblGrid>
              <a:tr h="326031">
                <a:tc>
                  <a:txBody>
                    <a:bodyPr/>
                    <a:lstStyle/>
                    <a:p>
                      <a:pPr algn="ctr" fontAlgn="b"/>
                      <a:r>
                        <a:rPr lang="en-US" sz="1400" b="0" i="0" u="none" strike="noStrike" dirty="0" smtClean="0">
                          <a:solidFill>
                            <a:srgbClr val="000000"/>
                          </a:solidFill>
                          <a:effectLst/>
                          <a:latin typeface="Arial Black" panose="020B0A04020102020204" pitchFamily="34" charset="0"/>
                        </a:rPr>
                        <a:t>NAME</a:t>
                      </a:r>
                      <a:endParaRPr lang="en-US" sz="1400" b="0" i="0" u="none" strike="noStrike" dirty="0">
                        <a:solidFill>
                          <a:srgbClr val="000000"/>
                        </a:solidFill>
                        <a:effectLst/>
                        <a:latin typeface="Arial Black" panose="020B0A040201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smtClean="0">
                          <a:solidFill>
                            <a:srgbClr val="000000"/>
                          </a:solidFill>
                          <a:effectLst/>
                          <a:latin typeface="Arial Black" panose="020B0A04020102020204" pitchFamily="34" charset="0"/>
                        </a:rPr>
                        <a:t>EmpID</a:t>
                      </a:r>
                      <a:endParaRPr lang="en-US" sz="1400" b="0" i="0" u="none" strike="noStrike" dirty="0">
                        <a:solidFill>
                          <a:srgbClr val="000000"/>
                        </a:solidFill>
                        <a:effectLst/>
                        <a:latin typeface="Arial Black" panose="020B0A040201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sng" strike="noStrike" dirty="0" smtClean="0">
                          <a:solidFill>
                            <a:srgbClr val="0563C1"/>
                          </a:solidFill>
                          <a:effectLst/>
                          <a:latin typeface="Arial Black" panose="020B0A04020102020204" pitchFamily="34" charset="0"/>
                        </a:rPr>
                        <a:t>Email</a:t>
                      </a:r>
                      <a:endParaRPr lang="en-US" sz="1400" b="0" i="0" u="sng" strike="noStrike" dirty="0">
                        <a:solidFill>
                          <a:srgbClr val="0563C1"/>
                        </a:solidFill>
                        <a:effectLst/>
                        <a:latin typeface="Arial Black" panose="020B0A040201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876956176"/>
                  </a:ext>
                </a:extLst>
              </a:tr>
              <a:tr h="326031">
                <a:tc>
                  <a:txBody>
                    <a:bodyPr/>
                    <a:lstStyle/>
                    <a:p>
                      <a:pPr algn="ctr" fontAlgn="b"/>
                      <a:r>
                        <a:rPr lang="en-US" sz="1400" u="none" strike="noStrike" dirty="0">
                          <a:effectLst/>
                          <a:latin typeface="Arial" panose="020B0604020202020204" pitchFamily="34" charset="0"/>
                          <a:cs typeface="Arial" panose="020B0604020202020204" pitchFamily="34" charset="0"/>
                        </a:rPr>
                        <a:t>Nishchay Tiwari</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Arial" panose="020B0604020202020204" pitchFamily="34" charset="0"/>
                          <a:cs typeface="Arial" panose="020B0604020202020204" pitchFamily="34" charset="0"/>
                        </a:rPr>
                        <a:t>431474</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sng" strike="noStrike" dirty="0">
                          <a:effectLst/>
                          <a:latin typeface="Arial" panose="020B0604020202020204" pitchFamily="34" charset="0"/>
                          <a:cs typeface="Arial" panose="020B0604020202020204" pitchFamily="34" charset="0"/>
                          <a:hlinkClick r:id="rId3"/>
                        </a:rPr>
                        <a:t>nt00431474@techmahindra.com</a:t>
                      </a:r>
                      <a:endParaRPr lang="en-US" sz="1400" b="0" i="0" u="sng" strike="noStrike" dirty="0">
                        <a:solidFill>
                          <a:srgbClr val="0563C1"/>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899297391"/>
                  </a:ext>
                </a:extLst>
              </a:tr>
              <a:tr h="326031">
                <a:tc>
                  <a:txBody>
                    <a:bodyPr/>
                    <a:lstStyle/>
                    <a:p>
                      <a:pPr algn="ctr" fontAlgn="b"/>
                      <a:r>
                        <a:rPr lang="en-US" sz="1400" u="none" strike="noStrike" dirty="0">
                          <a:effectLst/>
                          <a:latin typeface="Arial" panose="020B0604020202020204" pitchFamily="34" charset="0"/>
                          <a:cs typeface="Arial" panose="020B0604020202020204" pitchFamily="34" charset="0"/>
                        </a:rPr>
                        <a:t>Kashish Bakshi</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Arial" panose="020B0604020202020204" pitchFamily="34" charset="0"/>
                          <a:cs typeface="Arial" panose="020B0604020202020204" pitchFamily="34" charset="0"/>
                        </a:rPr>
                        <a:t>431191</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sng" strike="noStrike" dirty="0">
                          <a:effectLst/>
                          <a:latin typeface="Arial" panose="020B0604020202020204" pitchFamily="34" charset="0"/>
                          <a:cs typeface="Arial" panose="020B0604020202020204" pitchFamily="34" charset="0"/>
                          <a:hlinkClick r:id="rId4"/>
                        </a:rPr>
                        <a:t>kb00431191@techmahindra.com</a:t>
                      </a:r>
                      <a:endParaRPr lang="en-US" sz="1400" b="0" i="0" u="sng" strike="noStrike" dirty="0">
                        <a:solidFill>
                          <a:srgbClr val="0563C1"/>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952191186"/>
                  </a:ext>
                </a:extLst>
              </a:tr>
              <a:tr h="326031">
                <a:tc>
                  <a:txBody>
                    <a:bodyPr/>
                    <a:lstStyle/>
                    <a:p>
                      <a:pPr algn="ctr" fontAlgn="b"/>
                      <a:r>
                        <a:rPr lang="en-US" sz="1400" u="none" strike="noStrike" dirty="0">
                          <a:effectLst/>
                          <a:latin typeface="Arial" panose="020B0604020202020204" pitchFamily="34" charset="0"/>
                          <a:cs typeface="Arial" panose="020B0604020202020204" pitchFamily="34" charset="0"/>
                        </a:rPr>
                        <a:t>Ankit Sinha</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Arial" panose="020B0604020202020204" pitchFamily="34" charset="0"/>
                          <a:cs typeface="Arial" panose="020B0604020202020204" pitchFamily="34" charset="0"/>
                        </a:rPr>
                        <a:t>354265</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sng" strike="noStrike" dirty="0">
                          <a:effectLst/>
                          <a:latin typeface="Arial" panose="020B0604020202020204" pitchFamily="34" charset="0"/>
                          <a:cs typeface="Arial" panose="020B0604020202020204" pitchFamily="34" charset="0"/>
                          <a:hlinkClick r:id="rId5"/>
                        </a:rPr>
                        <a:t>AS00354265@TechMahindra.com</a:t>
                      </a:r>
                      <a:endParaRPr lang="en-US" sz="1400" b="0" i="0" u="sng" strike="noStrike" dirty="0">
                        <a:solidFill>
                          <a:srgbClr val="0563C1"/>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628013734"/>
                  </a:ext>
                </a:extLst>
              </a:tr>
              <a:tr h="326031">
                <a:tc>
                  <a:txBody>
                    <a:bodyPr/>
                    <a:lstStyle/>
                    <a:p>
                      <a:pPr algn="ctr" fontAlgn="b"/>
                      <a:r>
                        <a:rPr lang="en-US" sz="1400" u="none" strike="noStrike" dirty="0">
                          <a:effectLst/>
                          <a:latin typeface="Arial" panose="020B0604020202020204" pitchFamily="34" charset="0"/>
                          <a:cs typeface="Arial" panose="020B0604020202020204" pitchFamily="34" charset="0"/>
                        </a:rPr>
                        <a:t>Adarsha Meher </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Arial" panose="020B0604020202020204" pitchFamily="34" charset="0"/>
                          <a:cs typeface="Arial" panose="020B0604020202020204" pitchFamily="34" charset="0"/>
                        </a:rPr>
                        <a:t>365680</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sng" strike="noStrike" dirty="0">
                          <a:effectLst/>
                          <a:latin typeface="Arial" panose="020B0604020202020204" pitchFamily="34" charset="0"/>
                          <a:cs typeface="Arial" panose="020B0604020202020204" pitchFamily="34" charset="0"/>
                          <a:hlinkClick r:id="rId6"/>
                        </a:rPr>
                        <a:t>AM00365680@TechMahindra.com</a:t>
                      </a:r>
                      <a:endParaRPr lang="en-US" sz="1400" b="0" i="0" u="sng" strike="noStrike" dirty="0">
                        <a:solidFill>
                          <a:srgbClr val="0563C1"/>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509481928"/>
                  </a:ext>
                </a:extLst>
              </a:tr>
              <a:tr h="326031">
                <a:tc>
                  <a:txBody>
                    <a:bodyPr/>
                    <a:lstStyle/>
                    <a:p>
                      <a:pPr algn="ctr" fontAlgn="b"/>
                      <a:r>
                        <a:rPr lang="en-US" sz="1400" u="none" strike="noStrike" dirty="0">
                          <a:effectLst/>
                          <a:latin typeface="Arial" panose="020B0604020202020204" pitchFamily="34" charset="0"/>
                          <a:cs typeface="Arial" panose="020B0604020202020204" pitchFamily="34" charset="0"/>
                        </a:rPr>
                        <a:t>Ayush Tiwari</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smtClean="0">
                          <a:effectLst/>
                          <a:latin typeface="Arial" panose="020B0604020202020204" pitchFamily="34" charset="0"/>
                          <a:cs typeface="Arial" panose="020B0604020202020204" pitchFamily="34" charset="0"/>
                        </a:rPr>
                        <a:t>354384</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sng" strike="noStrike" dirty="0">
                          <a:effectLst/>
                          <a:latin typeface="Arial" panose="020B0604020202020204" pitchFamily="34" charset="0"/>
                          <a:cs typeface="Arial" panose="020B0604020202020204" pitchFamily="34" charset="0"/>
                          <a:hlinkClick r:id="rId7"/>
                        </a:rPr>
                        <a:t>AT00354384@TechMahindra.com</a:t>
                      </a:r>
                      <a:endParaRPr lang="en-US" sz="1400" b="0" i="0" u="sng" strike="noStrike" dirty="0">
                        <a:solidFill>
                          <a:srgbClr val="0563C1"/>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136968791"/>
                  </a:ext>
                </a:extLst>
              </a:tr>
              <a:tr h="326031">
                <a:tc>
                  <a:txBody>
                    <a:bodyPr/>
                    <a:lstStyle/>
                    <a:p>
                      <a:pPr algn="ctr" fontAlgn="b"/>
                      <a:r>
                        <a:rPr lang="en-US" sz="1400" u="none" strike="noStrike" dirty="0">
                          <a:effectLst/>
                          <a:latin typeface="Arial" panose="020B0604020202020204" pitchFamily="34" charset="0"/>
                          <a:cs typeface="Arial" panose="020B0604020202020204" pitchFamily="34" charset="0"/>
                        </a:rPr>
                        <a:t>Anshuman Bhagwat</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Arial" panose="020B0604020202020204" pitchFamily="34" charset="0"/>
                          <a:cs typeface="Arial" panose="020B0604020202020204" pitchFamily="34" charset="0"/>
                        </a:rPr>
                        <a:t>13572</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sng" strike="noStrike" dirty="0">
                          <a:effectLst/>
                          <a:latin typeface="Arial" panose="020B0604020202020204" pitchFamily="34" charset="0"/>
                          <a:cs typeface="Arial" panose="020B0604020202020204" pitchFamily="34" charset="0"/>
                          <a:hlinkClick r:id="rId8"/>
                        </a:rPr>
                        <a:t>Anshuman@techmahindra.com</a:t>
                      </a:r>
                      <a:endParaRPr lang="en-US" sz="1400" b="0" i="0" u="sng" strike="noStrike" dirty="0">
                        <a:solidFill>
                          <a:srgbClr val="0563C1"/>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919834710"/>
                  </a:ext>
                </a:extLst>
              </a:tr>
            </a:tbl>
          </a:graphicData>
        </a:graphic>
      </p:graphicFrame>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34554" y="2398104"/>
            <a:ext cx="1195046" cy="10728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4571" y="114910"/>
            <a:ext cx="3014448" cy="369332"/>
          </a:xfrm>
        </p:spPr>
        <p:txBody>
          <a:bodyPr/>
          <a:lstStyle/>
          <a:p>
            <a:r>
              <a:rPr lang="en-US" sz="2400" u="sng" dirty="0" smtClean="0"/>
              <a:t>Solution Summary</a:t>
            </a:r>
            <a:endParaRPr lang="en-US" sz="2400" u="sng" dirty="0"/>
          </a:p>
        </p:txBody>
      </p:sp>
      <p:sp>
        <p:nvSpPr>
          <p:cNvPr id="4" name="TextBox 3"/>
          <p:cNvSpPr txBox="1"/>
          <p:nvPr/>
        </p:nvSpPr>
        <p:spPr>
          <a:xfrm>
            <a:off x="353283" y="2752811"/>
            <a:ext cx="7915275" cy="307777"/>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2000" b="1" dirty="0" smtClean="0">
                <a:latin typeface="+mj-lt"/>
              </a:rPr>
              <a:t>Brief Description</a:t>
            </a:r>
          </a:p>
        </p:txBody>
      </p:sp>
      <p:sp>
        <p:nvSpPr>
          <p:cNvPr id="7" name="TextBox 6"/>
          <p:cNvSpPr txBox="1"/>
          <p:nvPr/>
        </p:nvSpPr>
        <p:spPr>
          <a:xfrm>
            <a:off x="353283" y="599589"/>
            <a:ext cx="8679881" cy="307777"/>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2000" b="1" dirty="0" smtClean="0">
                <a:latin typeface="+mj-lt"/>
              </a:rPr>
              <a:t>Problem statement</a:t>
            </a:r>
          </a:p>
        </p:txBody>
      </p:sp>
      <p:sp>
        <p:nvSpPr>
          <p:cNvPr id="11" name="TextBox 10"/>
          <p:cNvSpPr txBox="1"/>
          <p:nvPr/>
        </p:nvSpPr>
        <p:spPr>
          <a:xfrm>
            <a:off x="464123" y="1055720"/>
            <a:ext cx="8569041" cy="141577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buClr>
                <a:schemeClr val="tx2"/>
              </a:buClr>
            </a:pPr>
            <a:r>
              <a:rPr lang="en-US" sz="2000" b="1" u="sng" dirty="0">
                <a:solidFill>
                  <a:srgbClr val="002060"/>
                </a:solidFill>
                <a:latin typeface="Agency FB" panose="020B0503020202020204" pitchFamily="34" charset="0"/>
              </a:rPr>
              <a:t>Cars, cars everywhere, just no place to park</a:t>
            </a:r>
            <a:r>
              <a:rPr lang="en-US" sz="2000" b="1" u="sng" dirty="0" smtClean="0">
                <a:solidFill>
                  <a:srgbClr val="002060"/>
                </a:solidFill>
                <a:latin typeface="Agency FB" panose="020B0503020202020204" pitchFamily="34" charset="0"/>
              </a:rPr>
              <a:t>!</a:t>
            </a:r>
          </a:p>
          <a:p>
            <a:pPr algn="ctr">
              <a:buClr>
                <a:schemeClr val="tx2"/>
              </a:buClr>
            </a:pPr>
            <a:endParaRPr lang="en-US" b="1" dirty="0">
              <a:solidFill>
                <a:srgbClr val="002060"/>
              </a:solidFill>
              <a:latin typeface="Agency FB" panose="020B0503020202020204" pitchFamily="34" charset="0"/>
            </a:endParaRPr>
          </a:p>
          <a:p>
            <a:pPr marL="609600" indent="-609600">
              <a:buFont typeface="+mj-lt"/>
              <a:buAutoNum type="arabicPeriod"/>
            </a:pPr>
            <a:r>
              <a:rPr lang="en-US" altLang="zh-TW" b="1" dirty="0">
                <a:solidFill>
                  <a:srgbClr val="002060"/>
                </a:solidFill>
                <a:latin typeface="Agency FB" panose="020B0503020202020204" pitchFamily="34" charset="0"/>
              </a:rPr>
              <a:t>Finding a space </a:t>
            </a:r>
            <a:r>
              <a:rPr lang="en-US" altLang="zh-TW" b="1" dirty="0" smtClean="0">
                <a:solidFill>
                  <a:srgbClr val="002060"/>
                </a:solidFill>
                <a:latin typeface="Agency FB" panose="020B0503020202020204" pitchFamily="34" charset="0"/>
              </a:rPr>
              <a:t>for </a:t>
            </a:r>
            <a:r>
              <a:rPr lang="en-US" altLang="zh-TW" b="1" dirty="0">
                <a:solidFill>
                  <a:srgbClr val="002060"/>
                </a:solidFill>
                <a:latin typeface="Agency FB" panose="020B0503020202020204" pitchFamily="34" charset="0"/>
              </a:rPr>
              <a:t>a car park can be difficult and one of </a:t>
            </a:r>
            <a:r>
              <a:rPr lang="en-US" altLang="zh-TW" b="1" dirty="0" smtClean="0">
                <a:solidFill>
                  <a:srgbClr val="002060"/>
                </a:solidFill>
                <a:latin typeface="Agency FB" panose="020B0503020202020204" pitchFamily="34" charset="0"/>
              </a:rPr>
              <a:t>the </a:t>
            </a:r>
            <a:r>
              <a:rPr lang="en-US" altLang="zh-TW" b="1" dirty="0">
                <a:solidFill>
                  <a:srgbClr val="002060"/>
                </a:solidFill>
                <a:latin typeface="Agency FB" panose="020B0503020202020204" pitchFamily="34" charset="0"/>
              </a:rPr>
              <a:t>biggest urban nightmares </a:t>
            </a:r>
            <a:r>
              <a:rPr lang="en-US" altLang="zh-TW" b="1" dirty="0" smtClean="0">
                <a:solidFill>
                  <a:srgbClr val="002060"/>
                </a:solidFill>
                <a:latin typeface="Agency FB" panose="020B0503020202020204" pitchFamily="34" charset="0"/>
              </a:rPr>
              <a:t>.</a:t>
            </a:r>
            <a:endParaRPr lang="en-US" altLang="zh-TW" b="1" dirty="0">
              <a:solidFill>
                <a:srgbClr val="002060"/>
              </a:solidFill>
              <a:latin typeface="Agency FB" panose="020B0503020202020204" pitchFamily="34" charset="0"/>
            </a:endParaRPr>
          </a:p>
          <a:p>
            <a:pPr marL="609600" indent="-609600">
              <a:buFont typeface="+mj-lt"/>
              <a:buAutoNum type="arabicPeriod"/>
            </a:pPr>
            <a:r>
              <a:rPr lang="en-US" altLang="zh-TW" b="1" dirty="0">
                <a:solidFill>
                  <a:srgbClr val="002060"/>
                </a:solidFill>
                <a:latin typeface="Agency FB" panose="020B0503020202020204" pitchFamily="34" charset="0"/>
              </a:rPr>
              <a:t>Reduce the time of searching space in order to reduce parking </a:t>
            </a:r>
            <a:r>
              <a:rPr lang="en-US" altLang="zh-TW" b="1" dirty="0" smtClean="0">
                <a:solidFill>
                  <a:srgbClr val="002060"/>
                </a:solidFill>
                <a:latin typeface="Agency FB" panose="020B0503020202020204" pitchFamily="34" charset="0"/>
              </a:rPr>
              <a:t>struggle.</a:t>
            </a:r>
            <a:endParaRPr lang="en-US" altLang="zh-TW" b="1" dirty="0">
              <a:solidFill>
                <a:srgbClr val="002060"/>
              </a:solidFill>
              <a:latin typeface="Agency FB" panose="020B0503020202020204" pitchFamily="34" charset="0"/>
            </a:endParaRPr>
          </a:p>
          <a:p>
            <a:pPr marL="342900" indent="-342900">
              <a:buClr>
                <a:schemeClr val="tx2"/>
              </a:buClr>
              <a:buFont typeface="+mj-lt"/>
              <a:buAutoNum type="arabicPeriod"/>
            </a:pPr>
            <a:r>
              <a:rPr lang="en-US" altLang="zh-TW" b="1" dirty="0" smtClean="0">
                <a:solidFill>
                  <a:srgbClr val="002060"/>
                </a:solidFill>
                <a:latin typeface="Agency FB" panose="020B0503020202020204" pitchFamily="34" charset="0"/>
              </a:rPr>
              <a:t>      Prevent </a:t>
            </a:r>
            <a:r>
              <a:rPr lang="en-US" altLang="zh-TW" b="1" dirty="0">
                <a:solidFill>
                  <a:srgbClr val="002060"/>
                </a:solidFill>
                <a:latin typeface="Agency FB" panose="020B0503020202020204" pitchFamily="34" charset="0"/>
              </a:rPr>
              <a:t>a long queue of cars  </a:t>
            </a:r>
            <a:r>
              <a:rPr lang="en-US" altLang="zh-TW" b="1" dirty="0" smtClean="0">
                <a:solidFill>
                  <a:srgbClr val="002060"/>
                </a:solidFill>
                <a:latin typeface="Agency FB" panose="020B0503020202020204" pitchFamily="34" charset="0"/>
              </a:rPr>
              <a:t>at </a:t>
            </a:r>
            <a:r>
              <a:rPr lang="en-US" altLang="zh-TW" b="1" dirty="0">
                <a:solidFill>
                  <a:srgbClr val="002060"/>
                </a:solidFill>
                <a:latin typeface="Agency FB" panose="020B0503020202020204" pitchFamily="34" charset="0"/>
              </a:rPr>
              <a:t>the entrance </a:t>
            </a:r>
            <a:r>
              <a:rPr lang="en-US" altLang="zh-TW" b="1" dirty="0" smtClean="0">
                <a:solidFill>
                  <a:srgbClr val="002060"/>
                </a:solidFill>
                <a:latin typeface="Agency FB" panose="020B0503020202020204" pitchFamily="34" charset="0"/>
              </a:rPr>
              <a:t>points</a:t>
            </a:r>
            <a:endParaRPr lang="en-US" altLang="zh-TW" b="1" dirty="0">
              <a:solidFill>
                <a:srgbClr val="002060"/>
              </a:solidFill>
              <a:latin typeface="Agency FB" panose="020B0503020202020204" pitchFamily="34" charset="0"/>
            </a:endParaRPr>
          </a:p>
        </p:txBody>
      </p:sp>
      <p:sp>
        <p:nvSpPr>
          <p:cNvPr id="15" name="TextBox 14"/>
          <p:cNvSpPr txBox="1"/>
          <p:nvPr/>
        </p:nvSpPr>
        <p:spPr>
          <a:xfrm>
            <a:off x="464123" y="3351004"/>
            <a:ext cx="8319662" cy="32624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285750" indent="-285750" fontAlgn="base">
              <a:buClr>
                <a:schemeClr val="tx2"/>
              </a:buClr>
              <a:buFont typeface="Arial" panose="020B0604020202020204" pitchFamily="34" charset="0"/>
              <a:buChar char="•"/>
            </a:pPr>
            <a:r>
              <a:rPr lang="en-US" sz="1600" b="1" dirty="0" smtClean="0">
                <a:solidFill>
                  <a:srgbClr val="002060"/>
                </a:solidFill>
                <a:latin typeface="Agency FB" panose="020B0503020202020204" pitchFamily="34" charset="0"/>
              </a:rPr>
              <a:t>Once a user registers on MyPark, the parking solution App enables user to fetch the parking AVAILABILITY at his desired destination with </a:t>
            </a:r>
            <a:r>
              <a:rPr lang="en-US" b="1" dirty="0" smtClean="0">
                <a:solidFill>
                  <a:srgbClr val="002060"/>
                </a:solidFill>
                <a:latin typeface="Agency FB" panose="020B0503020202020204" pitchFamily="34" charset="0"/>
              </a:rPr>
              <a:t>the real time count </a:t>
            </a:r>
            <a:r>
              <a:rPr lang="en-US" sz="1600" b="1" dirty="0" smtClean="0">
                <a:solidFill>
                  <a:srgbClr val="002060"/>
                </a:solidFill>
                <a:latin typeface="Agency FB" panose="020B0503020202020204" pitchFamily="34" charset="0"/>
              </a:rPr>
              <a:t>showing with the pinned marker.</a:t>
            </a:r>
          </a:p>
          <a:p>
            <a:pPr marL="285750" indent="-285750" fontAlgn="base">
              <a:buClr>
                <a:schemeClr val="tx2"/>
              </a:buClr>
              <a:buFont typeface="Arial" panose="020B0604020202020204" pitchFamily="34" charset="0"/>
              <a:buChar char="•"/>
            </a:pPr>
            <a:endParaRPr lang="en-US" sz="1600" b="1" dirty="0">
              <a:solidFill>
                <a:srgbClr val="002060"/>
              </a:solidFill>
              <a:latin typeface="Agency FB" panose="020B0503020202020204" pitchFamily="34" charset="0"/>
            </a:endParaRPr>
          </a:p>
          <a:p>
            <a:pPr marL="285750" indent="-285750" fontAlgn="base">
              <a:buClr>
                <a:schemeClr val="tx2"/>
              </a:buClr>
              <a:buFont typeface="Arial" panose="020B0604020202020204" pitchFamily="34" charset="0"/>
              <a:buChar char="•"/>
            </a:pPr>
            <a:r>
              <a:rPr lang="en-US" sz="1600" b="1" dirty="0" smtClean="0">
                <a:solidFill>
                  <a:srgbClr val="002060"/>
                </a:solidFill>
                <a:latin typeface="Agency FB" panose="020B0503020202020204" pitchFamily="34" charset="0"/>
              </a:rPr>
              <a:t>Just in case the parking at my destination is full , MyPark will show you available parking lots at </a:t>
            </a:r>
            <a:r>
              <a:rPr lang="en-US" b="1" dirty="0" smtClean="0">
                <a:solidFill>
                  <a:srgbClr val="002060"/>
                </a:solidFill>
                <a:latin typeface="Agency FB" panose="020B0503020202020204" pitchFamily="34" charset="0"/>
              </a:rPr>
              <a:t>nearby</a:t>
            </a:r>
            <a:r>
              <a:rPr lang="en-US" sz="1600" b="1" dirty="0" smtClean="0">
                <a:solidFill>
                  <a:srgbClr val="002060"/>
                </a:solidFill>
                <a:latin typeface="Agency FB" panose="020B0503020202020204" pitchFamily="34" charset="0"/>
              </a:rPr>
              <a:t> </a:t>
            </a:r>
            <a:r>
              <a:rPr lang="en-US" b="1" dirty="0" smtClean="0">
                <a:solidFill>
                  <a:srgbClr val="002060"/>
                </a:solidFill>
                <a:latin typeface="Agency FB" panose="020B0503020202020204" pitchFamily="34" charset="0"/>
              </a:rPr>
              <a:t>places</a:t>
            </a:r>
            <a:r>
              <a:rPr lang="en-US" sz="1600" b="1" dirty="0" smtClean="0">
                <a:solidFill>
                  <a:srgbClr val="002060"/>
                </a:solidFill>
                <a:latin typeface="Agency FB" panose="020B0503020202020204" pitchFamily="34" charset="0"/>
              </a:rPr>
              <a:t> ,again with the available count.</a:t>
            </a:r>
          </a:p>
          <a:p>
            <a:pPr marL="285750" indent="-285750" fontAlgn="base">
              <a:buClr>
                <a:schemeClr val="tx2"/>
              </a:buClr>
              <a:buFont typeface="Arial" panose="020B0604020202020204" pitchFamily="34" charset="0"/>
              <a:buChar char="•"/>
            </a:pPr>
            <a:endParaRPr lang="en-US" sz="1600" b="1" dirty="0">
              <a:solidFill>
                <a:srgbClr val="002060"/>
              </a:solidFill>
              <a:latin typeface="Agency FB" panose="020B0503020202020204" pitchFamily="34" charset="0"/>
            </a:endParaRPr>
          </a:p>
          <a:p>
            <a:pPr marL="285750" indent="-285750" fontAlgn="base">
              <a:buClr>
                <a:schemeClr val="tx2"/>
              </a:buClr>
              <a:buFont typeface="Arial" panose="020B0604020202020204" pitchFamily="34" charset="0"/>
              <a:buChar char="•"/>
            </a:pPr>
            <a:r>
              <a:rPr lang="en-US" sz="1600" b="1" dirty="0" smtClean="0">
                <a:solidFill>
                  <a:srgbClr val="002060"/>
                </a:solidFill>
                <a:latin typeface="Agency FB" panose="020B0503020202020204" pitchFamily="34" charset="0"/>
              </a:rPr>
              <a:t>After selecting the desired location for parking ,the user will be provided with a BOOK NOW option.</a:t>
            </a:r>
          </a:p>
          <a:p>
            <a:pPr marL="285750" indent="-285750" fontAlgn="base">
              <a:buClr>
                <a:schemeClr val="tx2"/>
              </a:buClr>
              <a:buFont typeface="Arial" panose="020B0604020202020204" pitchFamily="34" charset="0"/>
              <a:buChar char="•"/>
            </a:pPr>
            <a:endParaRPr lang="en-US" sz="1600" b="1" dirty="0">
              <a:solidFill>
                <a:srgbClr val="002060"/>
              </a:solidFill>
              <a:latin typeface="Agency FB" panose="020B0503020202020204" pitchFamily="34" charset="0"/>
            </a:endParaRPr>
          </a:p>
          <a:p>
            <a:pPr marL="285750" indent="-285750" fontAlgn="base">
              <a:buClr>
                <a:schemeClr val="tx2"/>
              </a:buClr>
              <a:buFont typeface="Arial" panose="020B0604020202020204" pitchFamily="34" charset="0"/>
              <a:buChar char="•"/>
            </a:pPr>
            <a:r>
              <a:rPr lang="en-US" sz="1600" b="1" dirty="0" smtClean="0">
                <a:solidFill>
                  <a:srgbClr val="002060"/>
                </a:solidFill>
                <a:latin typeface="Agency FB" panose="020B0503020202020204" pitchFamily="34" charset="0"/>
              </a:rPr>
              <a:t>In Book Now option multi Payment options are provided ,allowing user to pay as per his convenience.</a:t>
            </a:r>
          </a:p>
          <a:p>
            <a:pPr marL="285750" indent="-285750" fontAlgn="base">
              <a:buClr>
                <a:schemeClr val="tx2"/>
              </a:buClr>
              <a:buFont typeface="Arial" panose="020B0604020202020204" pitchFamily="34" charset="0"/>
              <a:buChar char="•"/>
            </a:pPr>
            <a:endParaRPr lang="en-US" sz="1600" b="1" dirty="0">
              <a:solidFill>
                <a:srgbClr val="002060"/>
              </a:solidFill>
              <a:latin typeface="Agency FB" panose="020B0503020202020204" pitchFamily="34" charset="0"/>
            </a:endParaRPr>
          </a:p>
          <a:p>
            <a:pPr marL="285750" indent="-285750" fontAlgn="base">
              <a:buClr>
                <a:schemeClr val="tx2"/>
              </a:buClr>
              <a:buFont typeface="Arial" panose="020B0604020202020204" pitchFamily="34" charset="0"/>
              <a:buChar char="•"/>
            </a:pPr>
            <a:r>
              <a:rPr lang="en-US" sz="1600" b="1" dirty="0" smtClean="0">
                <a:solidFill>
                  <a:srgbClr val="002060"/>
                </a:solidFill>
                <a:latin typeface="Agency FB" panose="020B0503020202020204" pitchFamily="34" charset="0"/>
              </a:rPr>
              <a:t>After the user has confirmed the payment ,an automatic QR code is generated encrypting the unique booking ID.</a:t>
            </a:r>
          </a:p>
          <a:p>
            <a:pPr marL="285750" indent="-285750" fontAlgn="base">
              <a:buClr>
                <a:schemeClr val="tx2"/>
              </a:buClr>
              <a:buFont typeface="Arial" panose="020B0604020202020204" pitchFamily="34" charset="0"/>
              <a:buChar char="•"/>
            </a:pPr>
            <a:endParaRPr lang="en-US" sz="1600" b="1" dirty="0">
              <a:solidFill>
                <a:srgbClr val="002060"/>
              </a:solidFill>
              <a:latin typeface="Agency FB" panose="020B0503020202020204" pitchFamily="34" charset="0"/>
            </a:endParaRPr>
          </a:p>
          <a:p>
            <a:pPr marL="285750" indent="-285750" fontAlgn="base">
              <a:buClr>
                <a:schemeClr val="tx2"/>
              </a:buClr>
              <a:buFont typeface="Arial" panose="020B0604020202020204" pitchFamily="34" charset="0"/>
              <a:buChar char="•"/>
            </a:pPr>
            <a:r>
              <a:rPr lang="en-US" sz="1600" b="1" dirty="0" smtClean="0">
                <a:solidFill>
                  <a:srgbClr val="002060"/>
                </a:solidFill>
                <a:latin typeface="Agency FB" panose="020B0503020202020204" pitchFamily="34" charset="0"/>
              </a:rPr>
              <a:t>Congrats!—Your pre booking for Stress Free Parking has been done .</a:t>
            </a:r>
          </a:p>
        </p:txBody>
      </p:sp>
    </p:spTree>
    <p:extLst>
      <p:ext uri="{BB962C8B-B14F-4D97-AF65-F5344CB8AC3E}">
        <p14:creationId xmlns:p14="http://schemas.microsoft.com/office/powerpoint/2010/main" val="4263340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448" y="2845721"/>
            <a:ext cx="3957637" cy="276999"/>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b="1" dirty="0" smtClean="0">
                <a:latin typeface="+mj-lt"/>
              </a:rPr>
              <a:t>Technologies used</a:t>
            </a:r>
          </a:p>
        </p:txBody>
      </p:sp>
      <p:sp>
        <p:nvSpPr>
          <p:cNvPr id="5" name="TextBox 4"/>
          <p:cNvSpPr txBox="1"/>
          <p:nvPr/>
        </p:nvSpPr>
        <p:spPr>
          <a:xfrm>
            <a:off x="4310922" y="2845721"/>
            <a:ext cx="4029514" cy="246221"/>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600" b="1" dirty="0" smtClean="0">
                <a:latin typeface="+mj-lt"/>
              </a:rPr>
              <a:t>Domains that can consume this solution</a:t>
            </a:r>
          </a:p>
        </p:txBody>
      </p:sp>
      <p:sp>
        <p:nvSpPr>
          <p:cNvPr id="6" name="TextBox 5"/>
          <p:cNvSpPr txBox="1"/>
          <p:nvPr/>
        </p:nvSpPr>
        <p:spPr>
          <a:xfrm>
            <a:off x="242448" y="892110"/>
            <a:ext cx="7915275" cy="276999"/>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b="1" dirty="0" smtClean="0">
                <a:latin typeface="+mj-lt"/>
              </a:rPr>
              <a:t>What is unique about my solution?</a:t>
            </a:r>
          </a:p>
        </p:txBody>
      </p:sp>
      <p:sp>
        <p:nvSpPr>
          <p:cNvPr id="7" name="TextBox 6"/>
          <p:cNvSpPr txBox="1"/>
          <p:nvPr/>
        </p:nvSpPr>
        <p:spPr>
          <a:xfrm>
            <a:off x="242448" y="1483786"/>
            <a:ext cx="5479477" cy="61555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000" b="1" dirty="0" smtClean="0">
                <a:solidFill>
                  <a:srgbClr val="002060"/>
                </a:solidFill>
                <a:latin typeface="Agency FB" panose="020B0503020202020204" pitchFamily="34" charset="0"/>
              </a:rPr>
              <a:t>Assurance for your car parking by pre booking in order to plan the itinerary for the  day.</a:t>
            </a:r>
          </a:p>
        </p:txBody>
      </p:sp>
      <p:sp>
        <p:nvSpPr>
          <p:cNvPr id="8" name="TextBox 7"/>
          <p:cNvSpPr txBox="1"/>
          <p:nvPr/>
        </p:nvSpPr>
        <p:spPr>
          <a:xfrm>
            <a:off x="4310921" y="3437397"/>
            <a:ext cx="4984396" cy="3385542"/>
          </a:xfrm>
          <a:prstGeom prst="rect">
            <a:avLst/>
          </a:prstGeom>
          <a:noFill/>
          <a:ln w="6350">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b="1" dirty="0" smtClean="0">
                <a:solidFill>
                  <a:srgbClr val="002060"/>
                </a:solidFill>
                <a:latin typeface="Agency FB" panose="020B0503020202020204" pitchFamily="34" charset="0"/>
              </a:rPr>
              <a:t> </a:t>
            </a:r>
            <a:endParaRPr lang="en-US" b="1" dirty="0">
              <a:solidFill>
                <a:srgbClr val="002060"/>
              </a:solidFill>
              <a:latin typeface="Agency FB" panose="020B0503020202020204" pitchFamily="34" charset="0"/>
            </a:endParaRPr>
          </a:p>
          <a:p>
            <a:pPr fontAlgn="base">
              <a:buClr>
                <a:schemeClr val="tx2"/>
              </a:buClr>
            </a:pPr>
            <a:r>
              <a:rPr lang="en-US" sz="2000" b="1" u="sng" dirty="0" smtClean="0">
                <a:solidFill>
                  <a:schemeClr val="accent1">
                    <a:lumMod val="75000"/>
                  </a:schemeClr>
                </a:solidFill>
                <a:latin typeface="Agency FB" panose="020B0503020202020204" pitchFamily="34" charset="0"/>
              </a:rPr>
              <a:t>Collaborate with</a:t>
            </a:r>
            <a:r>
              <a:rPr lang="en-US" b="1" dirty="0" smtClean="0">
                <a:solidFill>
                  <a:srgbClr val="002060"/>
                </a:solidFill>
                <a:latin typeface="Agency FB" panose="020B0503020202020204" pitchFamily="34" charset="0"/>
              </a:rPr>
              <a:t>:</a:t>
            </a:r>
          </a:p>
          <a:p>
            <a:pPr marL="285750" indent="-285750" fontAlgn="base">
              <a:buClr>
                <a:schemeClr val="tx2"/>
              </a:buClr>
              <a:buFont typeface="Arial" panose="020B0604020202020204" pitchFamily="34" charset="0"/>
              <a:buChar char="•"/>
            </a:pPr>
            <a:r>
              <a:rPr lang="en-US" b="1" dirty="0" smtClean="0">
                <a:solidFill>
                  <a:srgbClr val="002060"/>
                </a:solidFill>
                <a:latin typeface="Agency FB" panose="020B0503020202020204" pitchFamily="34" charset="0"/>
              </a:rPr>
              <a:t>Event Bookings (get your parking with your show ticket )</a:t>
            </a:r>
          </a:p>
          <a:p>
            <a:pPr marL="285750" indent="-285750" fontAlgn="base">
              <a:buClr>
                <a:schemeClr val="tx2"/>
              </a:buClr>
              <a:buFont typeface="Arial" panose="020B0604020202020204" pitchFamily="34" charset="0"/>
              <a:buChar char="•"/>
            </a:pPr>
            <a:r>
              <a:rPr lang="en-US" b="1" dirty="0" smtClean="0">
                <a:solidFill>
                  <a:srgbClr val="002060"/>
                </a:solidFill>
                <a:latin typeface="Agency FB" panose="020B0503020202020204" pitchFamily="34" charset="0"/>
              </a:rPr>
              <a:t>Public/Community parking: Also get a long term Subscription.</a:t>
            </a:r>
          </a:p>
          <a:p>
            <a:pPr marL="285750" indent="-285750">
              <a:buClr>
                <a:schemeClr val="tx2"/>
              </a:buClr>
              <a:buFont typeface="Arial" panose="020B0604020202020204" pitchFamily="34" charset="0"/>
              <a:buChar char="•"/>
            </a:pPr>
            <a:r>
              <a:rPr lang="en-US" b="1" dirty="0">
                <a:solidFill>
                  <a:srgbClr val="002060"/>
                </a:solidFill>
                <a:latin typeface="Agency FB" panose="020B0503020202020204" pitchFamily="34" charset="0"/>
              </a:rPr>
              <a:t>Google maps(Navigation)</a:t>
            </a:r>
          </a:p>
          <a:p>
            <a:pPr marL="285750" indent="-285750" fontAlgn="base">
              <a:buClr>
                <a:schemeClr val="tx2"/>
              </a:buClr>
              <a:buFont typeface="Arial" panose="020B0604020202020204" pitchFamily="34" charset="0"/>
              <a:buChar char="•"/>
            </a:pPr>
            <a:endParaRPr lang="en-US" b="1" dirty="0" smtClean="0">
              <a:solidFill>
                <a:srgbClr val="002060"/>
              </a:solidFill>
              <a:latin typeface="Agency FB" panose="020B0503020202020204" pitchFamily="34" charset="0"/>
            </a:endParaRPr>
          </a:p>
          <a:p>
            <a:pPr>
              <a:buClr>
                <a:schemeClr val="tx2"/>
              </a:buClr>
            </a:pPr>
            <a:r>
              <a:rPr lang="en-US" sz="2000" b="1" u="sng" dirty="0">
                <a:solidFill>
                  <a:schemeClr val="accent1">
                    <a:lumMod val="75000"/>
                  </a:schemeClr>
                </a:solidFill>
                <a:latin typeface="Agency FB" panose="020B0503020202020204" pitchFamily="34" charset="0"/>
              </a:rPr>
              <a:t>Trend analysis</a:t>
            </a:r>
            <a:r>
              <a:rPr lang="en-US" b="1" dirty="0">
                <a:solidFill>
                  <a:srgbClr val="002060"/>
                </a:solidFill>
                <a:latin typeface="Agency FB" panose="020B0503020202020204" pitchFamily="34" charset="0"/>
              </a:rPr>
              <a:t>: </a:t>
            </a:r>
          </a:p>
          <a:p>
            <a:pPr marL="285750" indent="-285750">
              <a:buClr>
                <a:schemeClr val="tx2"/>
              </a:buClr>
              <a:buFont typeface="Arial" panose="020B0604020202020204" pitchFamily="34" charset="0"/>
              <a:buChar char="•"/>
            </a:pPr>
            <a:r>
              <a:rPr lang="en-US" b="1" dirty="0">
                <a:solidFill>
                  <a:srgbClr val="002060"/>
                </a:solidFill>
                <a:latin typeface="Agency FB" panose="020B0503020202020204" pitchFamily="34" charset="0"/>
              </a:rPr>
              <a:t>Obtaining the frequency(footfall for any location) </a:t>
            </a:r>
          </a:p>
          <a:p>
            <a:pPr marL="285750" indent="-285750">
              <a:buClr>
                <a:schemeClr val="tx2"/>
              </a:buClr>
              <a:buFont typeface="Arial" panose="020B0604020202020204" pitchFamily="34" charset="0"/>
              <a:buChar char="•"/>
            </a:pPr>
            <a:r>
              <a:rPr lang="en-US" b="1" dirty="0">
                <a:solidFill>
                  <a:srgbClr val="002060"/>
                </a:solidFill>
                <a:latin typeface="Agency FB" panose="020B0503020202020204" pitchFamily="34" charset="0"/>
              </a:rPr>
              <a:t>Advertisements for the Recreational center aggregated </a:t>
            </a:r>
          </a:p>
          <a:p>
            <a:pPr>
              <a:buClr>
                <a:schemeClr val="tx2"/>
              </a:buClr>
            </a:pPr>
            <a:r>
              <a:rPr lang="en-US" b="1" dirty="0">
                <a:solidFill>
                  <a:srgbClr val="002060"/>
                </a:solidFill>
                <a:latin typeface="Agency FB" panose="020B0503020202020204" pitchFamily="34" charset="0"/>
              </a:rPr>
              <a:t>      for parking.(B-Model)</a:t>
            </a:r>
          </a:p>
          <a:p>
            <a:pPr marL="285750" indent="-285750" fontAlgn="base">
              <a:buClr>
                <a:schemeClr val="tx2"/>
              </a:buClr>
              <a:buFont typeface="Arial" panose="020B0604020202020204" pitchFamily="34" charset="0"/>
              <a:buChar char="•"/>
            </a:pPr>
            <a:endParaRPr lang="en-US" b="1" dirty="0" smtClean="0">
              <a:solidFill>
                <a:srgbClr val="002060"/>
              </a:solidFill>
              <a:latin typeface="Agency FB" panose="020B0503020202020204" pitchFamily="34" charset="0"/>
            </a:endParaRPr>
          </a:p>
        </p:txBody>
      </p:sp>
      <p:sp>
        <p:nvSpPr>
          <p:cNvPr id="9" name="TextBox 8"/>
          <p:cNvSpPr txBox="1"/>
          <p:nvPr/>
        </p:nvSpPr>
        <p:spPr>
          <a:xfrm>
            <a:off x="242448" y="3494285"/>
            <a:ext cx="3193479" cy="30777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1450" indent="-171450" fontAlgn="base">
              <a:buClr>
                <a:schemeClr val="tx2"/>
              </a:buClr>
              <a:buFont typeface="Arial" panose="020B0604020202020204" pitchFamily="34" charset="0"/>
              <a:buChar char="•"/>
            </a:pPr>
            <a:r>
              <a:rPr lang="en-US" sz="2000" b="1" dirty="0" smtClean="0">
                <a:solidFill>
                  <a:srgbClr val="002060"/>
                </a:solidFill>
                <a:latin typeface="Agency FB" panose="020B0503020202020204" pitchFamily="34" charset="0"/>
              </a:rPr>
              <a:t>Angular Js</a:t>
            </a:r>
          </a:p>
          <a:p>
            <a:pPr marL="171450" indent="-171450" fontAlgn="base">
              <a:buClr>
                <a:schemeClr val="tx2"/>
              </a:buClr>
              <a:buFont typeface="Arial" panose="020B0604020202020204" pitchFamily="34" charset="0"/>
              <a:buChar char="•"/>
            </a:pPr>
            <a:r>
              <a:rPr lang="en-US" sz="2000" b="1" dirty="0" smtClean="0">
                <a:solidFill>
                  <a:srgbClr val="002060"/>
                </a:solidFill>
                <a:latin typeface="Agency FB" panose="020B0503020202020204" pitchFamily="34" charset="0"/>
              </a:rPr>
              <a:t>Bootstrap</a:t>
            </a:r>
          </a:p>
          <a:p>
            <a:pPr marL="171450" indent="-171450" fontAlgn="base">
              <a:buClr>
                <a:schemeClr val="tx2"/>
              </a:buClr>
              <a:buFont typeface="Arial" panose="020B0604020202020204" pitchFamily="34" charset="0"/>
              <a:buChar char="•"/>
            </a:pPr>
            <a:r>
              <a:rPr lang="en-US" sz="2000" b="1" dirty="0" smtClean="0">
                <a:solidFill>
                  <a:srgbClr val="002060"/>
                </a:solidFill>
                <a:latin typeface="Agency FB" panose="020B0503020202020204" pitchFamily="34" charset="0"/>
              </a:rPr>
              <a:t>Java</a:t>
            </a:r>
          </a:p>
          <a:p>
            <a:pPr marL="171450" indent="-171450" fontAlgn="base">
              <a:buClr>
                <a:schemeClr val="tx2"/>
              </a:buClr>
              <a:buFont typeface="Arial" panose="020B0604020202020204" pitchFamily="34" charset="0"/>
              <a:buChar char="•"/>
            </a:pPr>
            <a:r>
              <a:rPr lang="en-US" sz="2000" b="1" dirty="0" smtClean="0">
                <a:solidFill>
                  <a:srgbClr val="002060"/>
                </a:solidFill>
                <a:latin typeface="Agency FB" panose="020B0503020202020204" pitchFamily="34" charset="0"/>
              </a:rPr>
              <a:t>Azure</a:t>
            </a:r>
          </a:p>
          <a:p>
            <a:pPr marL="171450" indent="-171450" fontAlgn="base">
              <a:buClr>
                <a:schemeClr val="tx2"/>
              </a:buClr>
              <a:buFont typeface="Arial" panose="020B0604020202020204" pitchFamily="34" charset="0"/>
              <a:buChar char="•"/>
            </a:pPr>
            <a:endParaRPr lang="en-US" sz="2000" b="1" dirty="0" smtClean="0">
              <a:solidFill>
                <a:srgbClr val="002060"/>
              </a:solidFill>
              <a:latin typeface="Agency FB" panose="020B0503020202020204" pitchFamily="34" charset="0"/>
            </a:endParaRPr>
          </a:p>
          <a:p>
            <a:pPr marL="171450" indent="-171450" fontAlgn="base">
              <a:buClr>
                <a:schemeClr val="tx2"/>
              </a:buClr>
              <a:buFont typeface="Arial" panose="020B0604020202020204" pitchFamily="34" charset="0"/>
              <a:buChar char="•"/>
            </a:pPr>
            <a:endParaRPr lang="en-US" sz="2000" b="1" dirty="0" smtClean="0">
              <a:solidFill>
                <a:srgbClr val="002060"/>
              </a:solidFill>
              <a:latin typeface="Agency FB" panose="020B0503020202020204" pitchFamily="34" charset="0"/>
            </a:endParaRPr>
          </a:p>
          <a:p>
            <a:pPr marL="171450" indent="-171450" fontAlgn="base">
              <a:buClr>
                <a:schemeClr val="tx2"/>
              </a:buClr>
              <a:buFont typeface="Arial" panose="020B0604020202020204" pitchFamily="34" charset="0"/>
              <a:buChar char="•"/>
            </a:pPr>
            <a:endParaRPr lang="en-US" sz="2000" b="1" dirty="0" smtClean="0">
              <a:solidFill>
                <a:srgbClr val="002060"/>
              </a:solidFill>
              <a:latin typeface="Agency FB" panose="020B0503020202020204" pitchFamily="34" charset="0"/>
            </a:endParaRPr>
          </a:p>
          <a:p>
            <a:pPr marL="171450" indent="-171450" fontAlgn="base">
              <a:buClr>
                <a:schemeClr val="tx2"/>
              </a:buClr>
              <a:buFont typeface="Arial" panose="020B0604020202020204" pitchFamily="34" charset="0"/>
              <a:buChar char="•"/>
            </a:pPr>
            <a:endParaRPr lang="en-US" sz="2000" b="1" dirty="0" smtClean="0">
              <a:solidFill>
                <a:srgbClr val="002060"/>
              </a:solidFill>
              <a:latin typeface="Agency FB" panose="020B0503020202020204" pitchFamily="34" charset="0"/>
            </a:endParaRPr>
          </a:p>
          <a:p>
            <a:pPr marL="171450" indent="-171450" fontAlgn="base">
              <a:buClr>
                <a:schemeClr val="tx2"/>
              </a:buClr>
              <a:buFont typeface="Arial" panose="020B0604020202020204" pitchFamily="34" charset="0"/>
              <a:buChar char="•"/>
            </a:pPr>
            <a:endParaRPr lang="en-US" sz="2000" b="1" dirty="0" smtClean="0">
              <a:solidFill>
                <a:srgbClr val="002060"/>
              </a:solidFill>
              <a:latin typeface="Agency FB" panose="020B0503020202020204" pitchFamily="34" charset="0"/>
            </a:endParaRPr>
          </a:p>
          <a:p>
            <a:pPr marL="171450" indent="-171450" fontAlgn="base">
              <a:buClr>
                <a:schemeClr val="tx2"/>
              </a:buClr>
              <a:buFont typeface="Arial" panose="020B0604020202020204" pitchFamily="34" charset="0"/>
              <a:buChar char="•"/>
            </a:pPr>
            <a:endParaRPr lang="en-US" sz="2000" b="1" dirty="0" smtClean="0">
              <a:solidFill>
                <a:srgbClr val="002060"/>
              </a:solidFill>
              <a:latin typeface="Agency FB" panose="020B0503020202020204" pitchFamily="34" charset="0"/>
            </a:endParaRPr>
          </a:p>
        </p:txBody>
      </p:sp>
    </p:spTree>
    <p:extLst>
      <p:ext uri="{BB962C8B-B14F-4D97-AF65-F5344CB8AC3E}">
        <p14:creationId xmlns:p14="http://schemas.microsoft.com/office/powerpoint/2010/main" val="4161860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 You </a:t>
            </a:r>
            <a:endParaRPr lang="en-US" dirty="0"/>
          </a:p>
        </p:txBody>
      </p:sp>
    </p:spTree>
    <p:extLst>
      <p:ext uri="{BB962C8B-B14F-4D97-AF65-F5344CB8AC3E}">
        <p14:creationId xmlns:p14="http://schemas.microsoft.com/office/powerpoint/2010/main" val="1818373366"/>
      </p:ext>
    </p:extLst>
  </p:cSld>
  <p:clrMapOvr>
    <a:masterClrMapping/>
  </p:clrMapOvr>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6" ma:contentTypeDescription="Create a new document." ma:contentTypeScope="" ma:versionID="794c642d3306e459c06e7ac5e1143cf0">
  <xsd:schema xmlns:xsd="http://www.w3.org/2001/XMLSchema" xmlns:xs="http://www.w3.org/2001/XMLSchema" xmlns:p="http://schemas.microsoft.com/office/2006/metadata/properties" xmlns:ns1="http://schemas.microsoft.com/sharepoint/v3" xmlns:ns2="fcfb129d-2c4d-4bcd-afb5-a92980dfa96d" xmlns:ns3="b6ae8028-3361-4878-ad09-deb2e128b95c" xmlns:ns4="fa210cbd-4d31-45da-a168-5b5ddf486e72" targetNamespace="http://schemas.microsoft.com/office/2006/metadata/properties" ma:root="true" ma:fieldsID="0daf71ebe71dccb3b2d0ca8534a229ea" ns1:_="" ns2:_="" ns3:_="" ns4:_="">
    <xsd:import namespace="http://schemas.microsoft.com/sharepoint/v3"/>
    <xsd:import namespace="fcfb129d-2c4d-4bcd-afb5-a92980dfa96d"/>
    <xsd:import namespace="b6ae8028-3361-4878-ad09-deb2e128b95c"/>
    <xsd:import namespace="fa210cbd-4d31-45da-a168-5b5ddf486e72"/>
    <xsd:element name="properties">
      <xsd:complexType>
        <xsd:sequence>
          <xsd:element name="documentManagement">
            <xsd:complexType>
              <xsd:all>
                <xsd:element ref="ns2:Document_x0020_Sub_x0020_Classification" minOccurs="0"/>
                <xsd:element ref="ns2:Document_x0020_Classification" minOccurs="0"/>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element ref="ns4:Uploaded_x0020_By" minOccurs="0"/>
                <xsd:element ref="ns4:Author_x0020_Name" minOccurs="0"/>
                <xsd:element ref="ns4:Target_x0020_Audien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nillable="true"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210cbd-4d31-45da-a168-5b5ddf486e72" elementFormDefault="qualified">
    <xsd:import namespace="http://schemas.microsoft.com/office/2006/documentManagement/types"/>
    <xsd:import namespace="http://schemas.microsoft.com/office/infopath/2007/PartnerControls"/>
    <xsd:element name="Uploaded_x0020_By" ma:index="20" nillable="true" ma:displayName="Uploaded By" ma:internalName="Uploaded_x0020_By">
      <xsd:simpleType>
        <xsd:restriction base="dms:Text">
          <xsd:maxLength value="255"/>
        </xsd:restriction>
      </xsd:simpleType>
    </xsd:element>
    <xsd:element name="Author_x0020_Name" ma:index="21" nillable="true" ma:displayName="Author Name" ma:internalName="Author_x0020_Name">
      <xsd:simpleType>
        <xsd:restriction base="dms:Text">
          <xsd:maxLength value="255"/>
        </xsd:restriction>
      </xsd:simpleType>
    </xsd:element>
    <xsd:element name="Target_x0020_Audience" ma:index="22" nillable="true" ma:displayName="Target Audience" ma:internalName="Target_x0020_Audienc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2"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Document_x0020_Classification xmlns="fcfb129d-2c4d-4bcd-afb5-a92980dfa96d" xsi:nil="true"/>
    <Author_x0020_Name xmlns="fa210cbd-4d31-45da-a168-5b5ddf486e72" xsi:nil="true"/>
    <Target_x0020_Audience xmlns="fa210cbd-4d31-45da-a168-5b5ddf486e72" xsi:nil="true"/>
    <Folder xmlns="b6ae8028-3361-4878-ad09-deb2e128b95c" xsi:nil="true"/>
    <Document_x0020_Sub_x0020_Classification xmlns="fcfb129d-2c4d-4bcd-afb5-a92980dfa96d">Delivery</Document_x0020_Sub_x0020_Classification>
    <Subfolder xmlns="b6ae8028-3361-4878-ad09-deb2e128b95c" xsi:nil="true"/>
    <Service_x0020_Line xmlns="fcfb129d-2c4d-4bcd-afb5-a92980dfa96d">NA</Service_x0020_Line>
    <Asset_x0020_Type xmlns="b6ae8028-3361-4878-ad09-deb2e128b95c" xsi:nil="true"/>
    <Uploaded_x0020_By xmlns="fa210cbd-4d31-45da-a168-5b5ddf486e72"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documentManagement>
</p:properties>
</file>

<file path=customXml/itemProps1.xml><?xml version="1.0" encoding="utf-8"?>
<ds:datastoreItem xmlns:ds="http://schemas.openxmlformats.org/officeDocument/2006/customXml" ds:itemID="{915338BE-039D-4850-A700-8F4149DE0C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fa210cbd-4d31-45da-a168-5b5ddf486e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C54D2C2B-F850-49D1-A5D2-72A070BA6982}">
  <ds:schemaRefs>
    <ds:schemaRef ds:uri="http://www.w3.org/XML/1998/namespace"/>
    <ds:schemaRef ds:uri="http://purl.org/dc/dcmitype/"/>
    <ds:schemaRef ds:uri="http://schemas.microsoft.com/office/2006/metadata/properties"/>
    <ds:schemaRef ds:uri="http://schemas.microsoft.com/office/infopath/2007/PartnerControls"/>
    <ds:schemaRef ds:uri="http://purl.org/dc/elements/1.1/"/>
    <ds:schemaRef ds:uri="http://schemas.microsoft.com/office/2006/documentManagement/types"/>
    <ds:schemaRef ds:uri="b6ae8028-3361-4878-ad09-deb2e128b95c"/>
    <ds:schemaRef ds:uri="http://purl.org/dc/terms/"/>
    <ds:schemaRef ds:uri="http://schemas.openxmlformats.org/package/2006/metadata/core-properties"/>
    <ds:schemaRef ds:uri="fa210cbd-4d31-45da-a168-5b5ddf486e72"/>
    <ds:schemaRef ds:uri="fcfb129d-2c4d-4bcd-afb5-a92980dfa96d"/>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Tech Mahindra Powerpoint Template</Template>
  <TotalTime>0</TotalTime>
  <Words>337</Words>
  <Application>Microsoft Office PowerPoint</Application>
  <PresentationFormat>On-screen Show (4:3)</PresentationFormat>
  <Paragraphs>72</Paragraphs>
  <Slides>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Agency FB</vt:lpstr>
      <vt:lpstr>Arial</vt:lpstr>
      <vt:lpstr>Arial Black</vt:lpstr>
      <vt:lpstr>Calibri</vt:lpstr>
      <vt:lpstr>Wingdings</vt:lpstr>
      <vt:lpstr>Tech Mahindra Powerpoint Template</vt:lpstr>
      <vt:lpstr>Mission Innovation 16</vt:lpstr>
      <vt:lpstr>Solution Summary</vt:lpstr>
      <vt:lpstr>PowerPoint Presentation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2014-06-17T11:23:23Z</dcterms:created>
  <dcterms:modified xsi:type="dcterms:W3CDTF">2016-06-05T11:06:07Z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y fmtid="{D5CDD505-2E9C-101B-9397-08002B2CF9AE}" pid="3" name="Data_Classification">
    <vt:lpwstr>AT&amp;T Proprietary (Internal Use Only)</vt:lpwstr>
  </property>
</Properties>
</file>