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86" y="7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095750" y="3600450"/>
            <a:ext cx="4219575"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Solution </a:t>
            </a:r>
            <a:r>
              <a:rPr lang="en-US" sz="1200" b="1" dirty="0" smtClean="0">
                <a:latin typeface="+mj-lt"/>
              </a:rPr>
              <a:t>Name</a:t>
            </a:r>
            <a:r>
              <a:rPr lang="en-US" sz="1200" dirty="0" smtClean="0">
                <a:latin typeface="+mj-lt"/>
              </a:rPr>
              <a:t>: Bridge</a:t>
            </a:r>
            <a:endParaRPr lang="en-US" sz="1200" dirty="0" smtClean="0">
              <a:latin typeface="+mj-lt"/>
            </a:endParaRPr>
          </a:p>
          <a:p>
            <a:pPr fontAlgn="base">
              <a:buClr>
                <a:schemeClr val="tx2"/>
              </a:buClr>
            </a:pPr>
            <a:r>
              <a:rPr lang="en-US" sz="1200" b="1" dirty="0" smtClean="0">
                <a:latin typeface="+mj-lt"/>
              </a:rPr>
              <a:t>Location</a:t>
            </a:r>
            <a:r>
              <a:rPr lang="en-US" sz="1200" dirty="0" smtClean="0">
                <a:latin typeface="+mj-lt"/>
              </a:rPr>
              <a:t>: Noida-NSEZ</a:t>
            </a:r>
            <a:endParaRPr lang="en-US" sz="1200" dirty="0" smtClean="0">
              <a:latin typeface="+mj-lt"/>
            </a:endParaRPr>
          </a:p>
          <a:p>
            <a:pPr fontAlgn="base">
              <a:buClr>
                <a:schemeClr val="tx2"/>
              </a:buClr>
            </a:pPr>
            <a:r>
              <a:rPr lang="en-US" sz="1200" b="1" dirty="0" smtClean="0">
                <a:latin typeface="+mj-lt"/>
              </a:rPr>
              <a:t>Team </a:t>
            </a:r>
            <a:r>
              <a:rPr lang="en-US" sz="1200" b="1" dirty="0" smtClean="0">
                <a:latin typeface="+mj-lt"/>
              </a:rPr>
              <a:t>Name: </a:t>
            </a:r>
            <a:r>
              <a:rPr lang="en-US" sz="1200" dirty="0" smtClean="0">
                <a:latin typeface="+mj-lt"/>
              </a:rPr>
              <a:t>Devoc</a:t>
            </a:r>
            <a:endParaRPr lang="en-US" sz="1200" dirty="0" smtClean="0">
              <a:latin typeface="+mj-lt"/>
            </a:endParaRPr>
          </a:p>
          <a:p>
            <a:pPr fontAlgn="base">
              <a:buClr>
                <a:schemeClr val="tx2"/>
              </a:buClr>
            </a:pPr>
            <a:r>
              <a:rPr lang="en-US" sz="1200" b="1" dirty="0" smtClean="0">
                <a:latin typeface="+mj-lt"/>
              </a:rPr>
              <a:t>Team lead </a:t>
            </a:r>
            <a:r>
              <a:rPr lang="en-US" sz="1200" b="1" dirty="0" smtClean="0">
                <a:latin typeface="+mj-lt"/>
              </a:rPr>
              <a:t>Name:</a:t>
            </a:r>
            <a:r>
              <a:rPr lang="en-US" sz="1200" dirty="0" smtClean="0">
                <a:latin typeface="+mj-lt"/>
              </a:rPr>
              <a:t> </a:t>
            </a:r>
            <a:r>
              <a:rPr lang="en-US" sz="1200" dirty="0" smtClean="0">
                <a:latin typeface="+mj-lt"/>
              </a:rPr>
              <a:t>Shashank Kumar</a:t>
            </a:r>
            <a:endParaRPr lang="en-US" sz="1200" dirty="0" smtClean="0">
              <a:latin typeface="+mj-lt"/>
            </a:endParaRPr>
          </a:p>
          <a:p>
            <a:pPr fontAlgn="base">
              <a:buClr>
                <a:schemeClr val="tx2"/>
              </a:buClr>
            </a:pPr>
            <a:endParaRPr lang="en-US" sz="12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76039630"/>
              </p:ext>
            </p:extLst>
          </p:nvPr>
        </p:nvGraphicFramePr>
        <p:xfrm>
          <a:off x="4114800" y="4523780"/>
          <a:ext cx="4781550" cy="2133600"/>
        </p:xfrm>
        <a:graphic>
          <a:graphicData uri="http://schemas.openxmlformats.org/drawingml/2006/table">
            <a:tbl>
              <a:tblPr firstRow="1" bandRow="1"/>
              <a:tblGrid>
                <a:gridCol w="1593850"/>
                <a:gridCol w="1593850"/>
                <a:gridCol w="1593850"/>
              </a:tblGrid>
              <a:tr h="270034">
                <a:tc>
                  <a:txBody>
                    <a:bodyPr/>
                    <a:lstStyle/>
                    <a:p>
                      <a:r>
                        <a:rPr lang="en-US" sz="1100" dirty="0" smtClean="0"/>
                        <a:t>358408</a:t>
                      </a:r>
                      <a:endParaRPr lang="en-US" sz="1100" dirty="0"/>
                    </a:p>
                  </a:txBody>
                  <a:tcPr/>
                </a:tc>
                <a:tc>
                  <a:txBody>
                    <a:bodyPr/>
                    <a:lstStyle/>
                    <a:p>
                      <a:r>
                        <a:rPr lang="en-US" sz="1100" dirty="0" smtClean="0"/>
                        <a:t>Ankit</a:t>
                      </a:r>
                      <a:r>
                        <a:rPr lang="en-US" sz="1100" baseline="0" dirty="0" smtClean="0"/>
                        <a:t> Sharma</a:t>
                      </a:r>
                      <a:endParaRPr lang="en-US" sz="1100" dirty="0"/>
                    </a:p>
                  </a:txBody>
                  <a:tcPr/>
                </a:tc>
                <a:tc>
                  <a:txBody>
                    <a:bodyPr/>
                    <a:lstStyle/>
                    <a:p>
                      <a:r>
                        <a:rPr lang="en-US" sz="1100" dirty="0" smtClean="0"/>
                        <a:t>AS00358408@techmahindra.com</a:t>
                      </a:r>
                      <a:endParaRPr lang="en-US" sz="1100" dirty="0"/>
                    </a:p>
                  </a:txBody>
                  <a:tcPr/>
                </a:tc>
              </a:tr>
              <a:tr h="270034">
                <a:tc>
                  <a:txBody>
                    <a:bodyPr/>
                    <a:lstStyle/>
                    <a:p>
                      <a:r>
                        <a:rPr lang="en-US" sz="1100" dirty="0" smtClean="0"/>
                        <a:t>358420</a:t>
                      </a:r>
                      <a:endParaRPr lang="en-US" sz="1100" dirty="0"/>
                    </a:p>
                  </a:txBody>
                  <a:tcPr/>
                </a:tc>
                <a:tc>
                  <a:txBody>
                    <a:bodyPr/>
                    <a:lstStyle/>
                    <a:p>
                      <a:r>
                        <a:rPr lang="en-US" sz="1100" dirty="0" smtClean="0"/>
                        <a:t>Devendra Bhavsar</a:t>
                      </a:r>
                      <a:endParaRPr lang="en-US" sz="1100" dirty="0"/>
                    </a:p>
                  </a:txBody>
                  <a:tcPr/>
                </a:tc>
                <a:tc>
                  <a:txBody>
                    <a:bodyPr/>
                    <a:lstStyle/>
                    <a:p>
                      <a:r>
                        <a:rPr lang="en-US" sz="1100" dirty="0" smtClean="0"/>
                        <a:t>DB00358420@</a:t>
                      </a:r>
                      <a:r>
                        <a:rPr lang="en-US" sz="1100" dirty="0" smtClean="0"/>
                        <a:t>techmahindra.com</a:t>
                      </a:r>
                      <a:endParaRPr lang="en-US" sz="1100" dirty="0"/>
                    </a:p>
                  </a:txBody>
                  <a:tcPr/>
                </a:tc>
              </a:tr>
              <a:tr h="270034">
                <a:tc>
                  <a:txBody>
                    <a:bodyPr/>
                    <a:lstStyle/>
                    <a:p>
                      <a:r>
                        <a:rPr lang="en-US" sz="1100" dirty="0" smtClean="0"/>
                        <a:t>359694</a:t>
                      </a:r>
                      <a:endParaRPr lang="en-US" sz="1100" dirty="0"/>
                    </a:p>
                  </a:txBody>
                  <a:tcPr/>
                </a:tc>
                <a:tc>
                  <a:txBody>
                    <a:bodyPr/>
                    <a:lstStyle/>
                    <a:p>
                      <a:r>
                        <a:rPr lang="en-US" sz="1100" dirty="0" err="1" smtClean="0"/>
                        <a:t>Rohit</a:t>
                      </a:r>
                      <a:r>
                        <a:rPr lang="en-US" sz="1100" dirty="0" smtClean="0"/>
                        <a:t> </a:t>
                      </a:r>
                      <a:r>
                        <a:rPr lang="en-US" sz="1100" dirty="0" err="1" smtClean="0"/>
                        <a:t>Bohra</a:t>
                      </a:r>
                      <a:endParaRPr lang="en-US" sz="1100" dirty="0"/>
                    </a:p>
                  </a:txBody>
                  <a:tcPr/>
                </a:tc>
                <a:tc>
                  <a:txBody>
                    <a:bodyPr/>
                    <a:lstStyle/>
                    <a:p>
                      <a:r>
                        <a:rPr lang="en-US" sz="1100" dirty="0" smtClean="0"/>
                        <a:t>RB00359694@techmahindra.com</a:t>
                      </a:r>
                      <a:endParaRPr lang="en-US" sz="1100" dirty="0"/>
                    </a:p>
                  </a:txBody>
                  <a:tcPr/>
                </a:tc>
              </a:tr>
              <a:tr h="270034">
                <a:tc>
                  <a:txBody>
                    <a:bodyPr/>
                    <a:lstStyle/>
                    <a:p>
                      <a:r>
                        <a:rPr lang="en-US" sz="1100" dirty="0" smtClean="0"/>
                        <a:t>358423</a:t>
                      </a:r>
                      <a:endParaRPr lang="en-US" sz="1100" dirty="0"/>
                    </a:p>
                  </a:txBody>
                  <a:tcPr/>
                </a:tc>
                <a:tc>
                  <a:txBody>
                    <a:bodyPr/>
                    <a:lstStyle/>
                    <a:p>
                      <a:r>
                        <a:rPr lang="en-US" sz="1100" dirty="0" err="1" smtClean="0"/>
                        <a:t>Sumit</a:t>
                      </a:r>
                      <a:r>
                        <a:rPr lang="en-US" sz="1100" dirty="0" smtClean="0"/>
                        <a:t> </a:t>
                      </a:r>
                      <a:r>
                        <a:rPr lang="en-US" sz="1100" dirty="0" err="1" smtClean="0"/>
                        <a:t>Maurya</a:t>
                      </a:r>
                      <a:endParaRPr lang="en-US" sz="1100" dirty="0"/>
                    </a:p>
                  </a:txBody>
                  <a:tcPr/>
                </a:tc>
                <a:tc>
                  <a:txBody>
                    <a:bodyPr/>
                    <a:lstStyle/>
                    <a:p>
                      <a:r>
                        <a:rPr lang="en-US" sz="1100" dirty="0" smtClean="0"/>
                        <a:t>SM00358423@</a:t>
                      </a:r>
                      <a:r>
                        <a:rPr lang="en-US" sz="1100" dirty="0" smtClean="0"/>
                        <a:t>techmahindra.com</a:t>
                      </a:r>
                      <a:endParaRPr lang="en-US" sz="1100" dirty="0"/>
                    </a:p>
                  </a:txBody>
                  <a:tcPr/>
                </a:tc>
              </a:tr>
              <a:tr h="270034">
                <a:tc>
                  <a:txBody>
                    <a:bodyPr/>
                    <a:lstStyle/>
                    <a:p>
                      <a:r>
                        <a:rPr lang="en-US" sz="1100" dirty="0" smtClean="0"/>
                        <a:t>359698</a:t>
                      </a:r>
                      <a:endParaRPr lang="en-US" sz="1100" dirty="0"/>
                    </a:p>
                  </a:txBody>
                  <a:tcPr/>
                </a:tc>
                <a:tc>
                  <a:txBody>
                    <a:bodyPr/>
                    <a:lstStyle/>
                    <a:p>
                      <a:r>
                        <a:rPr lang="en-US" sz="1100" dirty="0" smtClean="0"/>
                        <a:t>Shashank Kumar</a:t>
                      </a:r>
                      <a:endParaRPr lang="en-US" sz="1100" dirty="0"/>
                    </a:p>
                  </a:txBody>
                  <a:tcPr/>
                </a:tc>
                <a:tc>
                  <a:txBody>
                    <a:bodyPr/>
                    <a:lstStyle/>
                    <a:p>
                      <a:r>
                        <a:rPr lang="en-US" sz="1100" dirty="0" smtClean="0"/>
                        <a:t>SK00359698@techmahindra.com</a:t>
                      </a:r>
                      <a:endParaRPr lang="en-US" sz="11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485775" y="2254508"/>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Brief Description</a:t>
            </a:r>
          </a:p>
        </p:txBody>
      </p:sp>
      <p:sp>
        <p:nvSpPr>
          <p:cNvPr id="5" name="TextBox 4"/>
          <p:cNvSpPr txBox="1"/>
          <p:nvPr/>
        </p:nvSpPr>
        <p:spPr>
          <a:xfrm>
            <a:off x="533396" y="4867274"/>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Technologies used</a:t>
            </a:r>
          </a:p>
        </p:txBody>
      </p:sp>
      <p:sp>
        <p:nvSpPr>
          <p:cNvPr id="6" name="TextBox 5"/>
          <p:cNvSpPr txBox="1"/>
          <p:nvPr/>
        </p:nvSpPr>
        <p:spPr>
          <a:xfrm>
            <a:off x="4524375" y="4864356"/>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Domains that can consume this solution</a:t>
            </a:r>
          </a:p>
        </p:txBody>
      </p:sp>
      <p:sp>
        <p:nvSpPr>
          <p:cNvPr id="7" name="TextBox 6"/>
          <p:cNvSpPr txBox="1"/>
          <p:nvPr/>
        </p:nvSpPr>
        <p:spPr>
          <a:xfrm>
            <a:off x="485775" y="1330583"/>
            <a:ext cx="7820024"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Problem </a:t>
            </a:r>
            <a:r>
              <a:rPr lang="en-US" sz="1200" b="1" dirty="0" smtClean="0">
                <a:latin typeface="+mj-lt"/>
              </a:rPr>
              <a:t>statement</a:t>
            </a:r>
            <a:endParaRPr lang="en-US" sz="1200" b="1" dirty="0" smtClean="0">
              <a:latin typeface="+mj-lt"/>
            </a:endParaRPr>
          </a:p>
        </p:txBody>
      </p:sp>
      <p:sp>
        <p:nvSpPr>
          <p:cNvPr id="8" name="TextBox 7"/>
          <p:cNvSpPr txBox="1"/>
          <p:nvPr/>
        </p:nvSpPr>
        <p:spPr>
          <a:xfrm>
            <a:off x="485770" y="3517642"/>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What is unique about my solution?</a:t>
            </a:r>
          </a:p>
        </p:txBody>
      </p:sp>
      <p:sp>
        <p:nvSpPr>
          <p:cNvPr id="9" name="TextBox 8"/>
          <p:cNvSpPr txBox="1"/>
          <p:nvPr/>
        </p:nvSpPr>
        <p:spPr>
          <a:xfrm>
            <a:off x="533396" y="1608176"/>
            <a:ext cx="7820024"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just">
              <a:buClr>
                <a:schemeClr val="tx2"/>
              </a:buClr>
            </a:pPr>
            <a:r>
              <a:rPr lang="en-US" sz="1200" dirty="0">
                <a:latin typeface="+mj-lt"/>
              </a:rPr>
              <a:t>What is our society doing about the less fortunate other than undermining </a:t>
            </a:r>
            <a:r>
              <a:rPr lang="en-US" sz="1200" dirty="0" smtClean="0">
                <a:latin typeface="+mj-lt"/>
              </a:rPr>
              <a:t>them. There </a:t>
            </a:r>
            <a:r>
              <a:rPr lang="en-US" sz="1200" dirty="0">
                <a:latin typeface="+mj-lt"/>
              </a:rPr>
              <a:t>is a societal gap formed between them and </a:t>
            </a:r>
            <a:r>
              <a:rPr lang="en-US" sz="1200" dirty="0" smtClean="0">
                <a:latin typeface="+mj-lt"/>
              </a:rPr>
              <a:t>us. With </a:t>
            </a:r>
            <a:r>
              <a:rPr lang="en-US" sz="1200" dirty="0">
                <a:latin typeface="+mj-lt"/>
              </a:rPr>
              <a:t>Bridge we want to abridge this gap and provide them a platform for their upliftment</a:t>
            </a:r>
            <a:r>
              <a:rPr lang="en-US" sz="1200" dirty="0" smtClean="0">
                <a:latin typeface="+mj-lt"/>
              </a:rPr>
              <a:t>. Not </a:t>
            </a:r>
            <a:r>
              <a:rPr lang="en-US" sz="1200" dirty="0">
                <a:latin typeface="+mj-lt"/>
              </a:rPr>
              <a:t>a single application powered by NFC which has benefits that we cant stop boasting about.</a:t>
            </a:r>
            <a:endParaRPr lang="en-US" sz="1200" dirty="0" smtClean="0">
              <a:latin typeface="+mj-lt"/>
            </a:endParaRPr>
          </a:p>
        </p:txBody>
      </p:sp>
      <p:sp>
        <p:nvSpPr>
          <p:cNvPr id="10" name="TextBox 9"/>
          <p:cNvSpPr txBox="1"/>
          <p:nvPr/>
        </p:nvSpPr>
        <p:spPr>
          <a:xfrm>
            <a:off x="485775" y="2439174"/>
            <a:ext cx="7867650"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Bridge can make huge difference for visually impaired. Our society always disdain  these people that is why there is not a single application in this technical advanced application world. So here we are making things easy for them by using Near Field Communication(NFC) technology. What if visually impaired people want to take their medicine and no one is there to assist them, assuredly they will get to know but it would take some time so we have provided an easy solution and reduced time to almost 1/10th. </a:t>
            </a:r>
            <a:endParaRPr lang="en-US" sz="1200" dirty="0" smtClean="0">
              <a:latin typeface="+mj-lt"/>
            </a:endParaRPr>
          </a:p>
        </p:txBody>
      </p:sp>
      <p:sp>
        <p:nvSpPr>
          <p:cNvPr id="11" name="TextBox 10"/>
          <p:cNvSpPr txBox="1"/>
          <p:nvPr/>
        </p:nvSpPr>
        <p:spPr>
          <a:xfrm>
            <a:off x="485775" y="3715345"/>
            <a:ext cx="786765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smtClean="0">
                <a:latin typeface="+mj-lt"/>
              </a:rPr>
              <a:t>We </a:t>
            </a:r>
            <a:r>
              <a:rPr lang="en-US" sz="1200" dirty="0">
                <a:latin typeface="+mj-lt"/>
              </a:rPr>
              <a:t>are </a:t>
            </a:r>
            <a:r>
              <a:rPr lang="en-US" sz="1200" dirty="0" smtClean="0">
                <a:latin typeface="+mj-lt"/>
              </a:rPr>
              <a:t>utilizing </a:t>
            </a:r>
            <a:r>
              <a:rPr lang="en-US" sz="1200" dirty="0">
                <a:latin typeface="+mj-lt"/>
              </a:rPr>
              <a:t>low battery consumption feature of NFC.</a:t>
            </a:r>
          </a:p>
          <a:p>
            <a:pPr>
              <a:buClr>
                <a:schemeClr val="tx2"/>
              </a:buClr>
            </a:pPr>
            <a:r>
              <a:rPr lang="en-US" sz="1200" dirty="0">
                <a:latin typeface="+mj-lt"/>
              </a:rPr>
              <a:t>Consumes only about 1% of the battery if kept ON for a complete day.(Consider keeping your Bluetooth ON for a day. )</a:t>
            </a:r>
          </a:p>
          <a:p>
            <a:pPr>
              <a:buClr>
                <a:schemeClr val="tx2"/>
              </a:buClr>
            </a:pPr>
            <a:r>
              <a:rPr lang="en-US" sz="1200" dirty="0">
                <a:latin typeface="+mj-lt"/>
              </a:rPr>
              <a:t>Not a single Application powered by NFC which is helping the visually impaired.</a:t>
            </a:r>
          </a:p>
          <a:p>
            <a:pPr>
              <a:buClr>
                <a:schemeClr val="tx2"/>
              </a:buClr>
            </a:pPr>
            <a:r>
              <a:rPr lang="en-US" sz="1200" dirty="0">
                <a:latin typeface="+mj-lt"/>
              </a:rPr>
              <a:t>Monetarily speaking cost-to-market of this application is quite low</a:t>
            </a:r>
            <a:r>
              <a:rPr lang="en-US" sz="1200" dirty="0" smtClean="0">
                <a:latin typeface="+mj-lt"/>
              </a:rPr>
              <a:t>. A </a:t>
            </a:r>
            <a:r>
              <a:rPr lang="en-US" sz="1200" dirty="0">
                <a:latin typeface="+mj-lt"/>
              </a:rPr>
              <a:t>tag costs around 10-15 RS. if ordered in bulk.</a:t>
            </a:r>
          </a:p>
          <a:p>
            <a:pPr>
              <a:buClr>
                <a:schemeClr val="tx2"/>
              </a:buClr>
            </a:pPr>
            <a:r>
              <a:rPr lang="en-US" sz="1200" dirty="0">
                <a:latin typeface="+mj-lt"/>
              </a:rPr>
              <a:t>Easy to use and Implement.</a:t>
            </a:r>
            <a:endParaRPr lang="en-US" sz="1200" dirty="0" smtClean="0">
              <a:latin typeface="+mj-lt"/>
            </a:endParaRPr>
          </a:p>
        </p:txBody>
      </p:sp>
      <p:sp>
        <p:nvSpPr>
          <p:cNvPr id="12" name="TextBox 11"/>
          <p:cNvSpPr txBox="1"/>
          <p:nvPr/>
        </p:nvSpPr>
        <p:spPr>
          <a:xfrm>
            <a:off x="533401" y="5076824"/>
            <a:ext cx="3886199"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Arial" pitchFamily="34" charset="0"/>
              <a:buChar char="•"/>
            </a:pPr>
            <a:r>
              <a:rPr lang="en-US" sz="1200" b="1" dirty="0" smtClean="0">
                <a:latin typeface="+mj-lt"/>
              </a:rPr>
              <a:t>Android</a:t>
            </a:r>
          </a:p>
          <a:p>
            <a:pPr marL="171450" indent="-171450" fontAlgn="base">
              <a:buClr>
                <a:schemeClr val="tx2"/>
              </a:buClr>
              <a:buFont typeface="Arial" pitchFamily="34" charset="0"/>
              <a:buChar char="•"/>
            </a:pPr>
            <a:r>
              <a:rPr lang="en-US" sz="1200" b="1" dirty="0" smtClean="0">
                <a:latin typeface="+mj-lt"/>
              </a:rPr>
              <a:t>Near Field Communication</a:t>
            </a:r>
          </a:p>
          <a:p>
            <a:pPr marL="171450" indent="-171450" fontAlgn="base">
              <a:buClr>
                <a:schemeClr val="tx2"/>
              </a:buClr>
              <a:buFont typeface="Arial" pitchFamily="34" charset="0"/>
              <a:buChar char="•"/>
            </a:pPr>
            <a:r>
              <a:rPr lang="en-US" sz="1200" b="1" dirty="0" smtClean="0">
                <a:latin typeface="+mj-lt"/>
              </a:rPr>
              <a:t>Text-to-Speech</a:t>
            </a:r>
          </a:p>
          <a:p>
            <a:pPr marL="171450" indent="-171450" fontAlgn="base">
              <a:buClr>
                <a:schemeClr val="tx2"/>
              </a:buClr>
              <a:buFont typeface="Arial" pitchFamily="34" charset="0"/>
              <a:buChar char="•"/>
            </a:pPr>
            <a:r>
              <a:rPr lang="en-US" sz="1200" b="1" dirty="0" smtClean="0">
                <a:latin typeface="+mj-lt"/>
              </a:rPr>
              <a:t>NFC Tags</a:t>
            </a:r>
            <a:endParaRPr lang="en-US" sz="1200" b="1" dirty="0" smtClean="0">
              <a:latin typeface="+mj-lt"/>
            </a:endParaRPr>
          </a:p>
        </p:txBody>
      </p:sp>
      <p:sp>
        <p:nvSpPr>
          <p:cNvPr id="13" name="TextBox 12"/>
          <p:cNvSpPr txBox="1"/>
          <p:nvPr/>
        </p:nvSpPr>
        <p:spPr>
          <a:xfrm>
            <a:off x="4524374" y="5080515"/>
            <a:ext cx="387667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b="1" dirty="0"/>
              <a:t>Smart City App </a:t>
            </a:r>
            <a:r>
              <a:rPr lang="en-US" sz="1200" b="1" dirty="0" smtClean="0"/>
              <a:t>Challenge (</a:t>
            </a:r>
            <a:r>
              <a:rPr lang="en-US" sz="1200" dirty="0"/>
              <a:t>community engagement</a:t>
            </a:r>
            <a:r>
              <a:rPr lang="en-US" sz="1200" b="1" dirty="0" smtClean="0"/>
              <a:t>)</a:t>
            </a:r>
            <a:endParaRPr lang="en-US" sz="1200" dirty="0" smtClean="0">
              <a:latin typeface="+mj-lt"/>
            </a:endParaRP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schemas.microsoft.com/office/2006/documentManagement/types"/>
    <ds:schemaRef ds:uri="http://www.w3.org/XML/1998/namespace"/>
    <ds:schemaRef ds:uri="http://schemas.openxmlformats.org/package/2006/metadata/core-properties"/>
    <ds:schemaRef ds:uri="http://purl.org/dc/terms/"/>
    <ds:schemaRef ds:uri="fcfb129d-2c4d-4bcd-afb5-a92980dfa96d"/>
    <ds:schemaRef ds:uri="http://purl.org/dc/elements/1.1/"/>
    <ds:schemaRef ds:uri="http://schemas.microsoft.com/sharepoint/v3"/>
    <ds:schemaRef ds:uri="http://purl.org/dc/dcmitype/"/>
    <ds:schemaRef ds:uri="http://schemas.microsoft.com/office/infopath/2007/PartnerControls"/>
    <ds:schemaRef ds:uri="fa210cbd-4d31-45da-a168-5b5ddf486e72"/>
    <ds:schemaRef ds:uri="b6ae8028-3361-4878-ad09-deb2e128b95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310</Words>
  <Application>Microsoft Office PowerPoint</Application>
  <PresentationFormat>On-screen Show (4:3)</PresentationFormat>
  <Paragraphs>41</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2016-06-05T10:22:29Z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