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8"/>
  </p:notesMasterIdLst>
  <p:sldIdLst>
    <p:sldId id="321" r:id="rId5"/>
    <p:sldId id="352" r:id="rId6"/>
    <p:sldId id="349" r:id="rId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8" autoAdjust="0"/>
    <p:restoredTop sz="94622" autoAdjust="0"/>
  </p:normalViewPr>
  <p:slideViewPr>
    <p:cSldViewPr snapToGrid="0" showGuides="1">
      <p:cViewPr>
        <p:scale>
          <a:sx n="66" d="100"/>
          <a:sy n="66" d="100"/>
        </p:scale>
        <p:origin x="1476" y="1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3913CB7F-C942-453C-B5C9-17C427461085}" type="datetimeFigureOut">
              <a:rPr lang="en-US"/>
              <a:pPr>
                <a:defRPr/>
              </a:pPr>
              <a:t>6/5/2016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773FB264-DDA5-4157-893E-7C7300CBDD96}" type="slidenum">
              <a:rPr lang="en-US"/>
              <a:pPr>
                <a:defRPr/>
              </a:pPr>
              <a:t>‹#›</a:t>
            </a:fld>
            <a:endParaRPr lang="en-US" dirty="0"/>
          </a:p>
        </p:txBody>
      </p:sp>
    </p:spTree>
    <p:extLst>
      <p:ext uri="{BB962C8B-B14F-4D97-AF65-F5344CB8AC3E}">
        <p14:creationId xmlns:p14="http://schemas.microsoft.com/office/powerpoint/2010/main" val="199260424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AC47AB4-42EB-4577-8D2E-F9FF0220EEF2}" type="slidenum">
              <a:rPr lang="en-US"/>
              <a:pPr fontAlgn="base">
                <a:spcBef>
                  <a:spcPct val="0"/>
                </a:spcBef>
                <a:spcAft>
                  <a:spcPct val="0"/>
                </a:spcAft>
              </a:pPr>
              <a:t>1</a:t>
            </a:fld>
            <a:endParaRPr lang="en-US"/>
          </a:p>
        </p:txBody>
      </p:sp>
    </p:spTree>
    <p:extLst>
      <p:ext uri="{BB962C8B-B14F-4D97-AF65-F5344CB8AC3E}">
        <p14:creationId xmlns:p14="http://schemas.microsoft.com/office/powerpoint/2010/main" val="20546695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sp>
        <p:nvSpPr>
          <p:cNvPr id="3"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CB2FFE75-C069-4F3F-B6FF-201F91F66277}"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446337"/>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rcRect/>
          <a:stretch>
            <a:fillRect/>
          </a:stretch>
        </p:blipFill>
        <p:spPr bwMode="gray">
          <a:xfrm>
            <a:off x="1966913" y="2717800"/>
            <a:ext cx="5399087" cy="1490663"/>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7"/>
          <a:srcRect/>
          <a:stretch>
            <a:fillRect/>
          </a:stretch>
        </p:blipFill>
        <p:spPr bwMode="ltGray">
          <a:xfrm>
            <a:off x="0" y="0"/>
            <a:ext cx="2270125" cy="825500"/>
          </a:xfrm>
          <a:prstGeom prst="rect">
            <a:avLst/>
          </a:prstGeom>
          <a:noFill/>
          <a:ln w="9525">
            <a:noFill/>
            <a:miter lim="800000"/>
            <a:headEnd/>
            <a:tailEnd/>
          </a:ln>
        </p:spPr>
      </p:pic>
      <p:sp>
        <p:nvSpPr>
          <p:cNvPr id="1027" name="Title Placeholder 1"/>
          <p:cNvSpPr>
            <a:spLocks noGrp="1"/>
          </p:cNvSpPr>
          <p:nvPr>
            <p:ph type="title"/>
          </p:nvPr>
        </p:nvSpPr>
        <p:spPr bwMode="auto">
          <a:xfrm>
            <a:off x="468313" y="711200"/>
            <a:ext cx="8212137"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E9B6AED2-E616-4CD5-862A-CB15F603EB39}"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0"/>
            <a:ext cx="2432050" cy="12382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a:t>
            </a:r>
            <a:r>
              <a:rPr lang="en-US" sz="800" dirty="0" smtClean="0">
                <a:solidFill>
                  <a:schemeClr val="tx2"/>
                </a:solidFill>
                <a:latin typeface="Arial" pitchFamily="34" charset="0"/>
                <a:cs typeface="Arial" pitchFamily="34" charset="0"/>
              </a:rPr>
              <a:t>2014 </a:t>
            </a:r>
            <a:r>
              <a:rPr lang="en-US" sz="800" dirty="0">
                <a:solidFill>
                  <a:schemeClr val="tx2"/>
                </a:solidFill>
                <a:latin typeface="Arial" pitchFamily="34" charset="0"/>
                <a:cs typeface="Arial" pitchFamily="34" charset="0"/>
              </a:rPr>
              <a:t>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7" r:id="rId7"/>
    <p:sldLayoutId id="2147483688" r:id="rId8"/>
    <p:sldLayoutId id="2147483689" r:id="rId9"/>
    <p:sldLayoutId id="2147483690" r:id="rId10"/>
    <p:sldLayoutId id="2147483682" r:id="rId11"/>
    <p:sldLayoutId id="2147483683" r:id="rId12"/>
    <p:sldLayoutId id="2147483684" r:id="rId13"/>
    <p:sldLayoutId id="2147483691" r:id="rId14"/>
    <p:sldLayoutId id="2147483692" r:id="rId15"/>
  </p:sldLayoutIdLst>
  <p:hf sldNum="0" hdr="0" dt="0"/>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ubtitle 1"/>
          <p:cNvSpPr>
            <a:spLocks noGrp="1"/>
          </p:cNvSpPr>
          <p:nvPr>
            <p:ph type="subTitle" idx="1"/>
          </p:nvPr>
        </p:nvSpPr>
        <p:spPr>
          <a:xfrm>
            <a:off x="1517650" y="2634813"/>
            <a:ext cx="5511800" cy="369332"/>
          </a:xfrm>
        </p:spPr>
        <p:txBody>
          <a:bodyPr>
            <a:spAutoFit/>
          </a:bodyPr>
          <a:lstStyle/>
          <a:p>
            <a:r>
              <a:rPr lang="en-US" sz="2400" dirty="0" err="1" smtClean="0">
                <a:latin typeface="Arial" charset="0"/>
                <a:cs typeface="Arial" charset="0"/>
              </a:rPr>
              <a:t>Hackathon</a:t>
            </a:r>
            <a:r>
              <a:rPr lang="en-US" sz="2400" dirty="0" smtClean="0">
                <a:latin typeface="Arial" charset="0"/>
                <a:cs typeface="Arial" charset="0"/>
              </a:rPr>
              <a:t> </a:t>
            </a:r>
            <a:endParaRPr sz="2400" dirty="0" smtClean="0">
              <a:latin typeface="Arial" charset="0"/>
              <a:cs typeface="Arial" charset="0"/>
            </a:endParaRPr>
          </a:p>
        </p:txBody>
      </p:sp>
      <p:sp>
        <p:nvSpPr>
          <p:cNvPr id="11267" name="Title 2"/>
          <p:cNvSpPr>
            <a:spLocks noGrp="1"/>
          </p:cNvSpPr>
          <p:nvPr>
            <p:ph type="title"/>
          </p:nvPr>
        </p:nvSpPr>
        <p:spPr>
          <a:xfrm>
            <a:off x="1517650" y="1865967"/>
            <a:ext cx="6680200" cy="614362"/>
          </a:xfrm>
        </p:spPr>
        <p:txBody>
          <a:bodyPr/>
          <a:lstStyle/>
          <a:p>
            <a:r>
              <a:rPr dirty="0" smtClean="0">
                <a:solidFill>
                  <a:srgbClr val="E31837"/>
                </a:solidFill>
                <a:latin typeface="Arial" charset="0"/>
                <a:cs typeface="Arial" charset="0"/>
              </a:rPr>
              <a:t>Mission Innovation 16</a:t>
            </a:r>
            <a:endParaRPr dirty="0" smtClean="0">
              <a:latin typeface="Arial" charset="0"/>
              <a:cs typeface="Arial" charset="0"/>
            </a:endParaRPr>
          </a:p>
        </p:txBody>
      </p:sp>
      <p:sp>
        <p:nvSpPr>
          <p:cNvPr id="2" name="TextBox 1"/>
          <p:cNvSpPr txBox="1"/>
          <p:nvPr/>
        </p:nvSpPr>
        <p:spPr>
          <a:xfrm>
            <a:off x="3978275" y="2634813"/>
            <a:ext cx="4219575" cy="92333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Solution Name </a:t>
            </a:r>
            <a:r>
              <a:rPr lang="en-US" sz="1200" dirty="0" smtClean="0">
                <a:latin typeface="+mj-lt"/>
              </a:rPr>
              <a:t>: </a:t>
            </a:r>
            <a:r>
              <a:rPr lang="en-US" sz="1200" dirty="0" err="1" smtClean="0">
                <a:latin typeface="+mj-lt"/>
              </a:rPr>
              <a:t>Trendz</a:t>
            </a:r>
            <a:endParaRPr lang="en-US" sz="1200" dirty="0" smtClean="0">
              <a:latin typeface="+mj-lt"/>
            </a:endParaRPr>
          </a:p>
          <a:p>
            <a:pPr fontAlgn="base">
              <a:buClr>
                <a:schemeClr val="tx2"/>
              </a:buClr>
            </a:pPr>
            <a:r>
              <a:rPr lang="en-US" sz="1200" dirty="0" smtClean="0">
                <a:latin typeface="+mj-lt"/>
              </a:rPr>
              <a:t>Location </a:t>
            </a:r>
            <a:r>
              <a:rPr lang="en-US" sz="1200" dirty="0" smtClean="0">
                <a:latin typeface="+mj-lt"/>
              </a:rPr>
              <a:t>: </a:t>
            </a:r>
            <a:endParaRPr lang="en-US" sz="1200" dirty="0" smtClean="0">
              <a:latin typeface="+mj-lt"/>
            </a:endParaRPr>
          </a:p>
          <a:p>
            <a:pPr fontAlgn="base">
              <a:buClr>
                <a:schemeClr val="tx2"/>
              </a:buClr>
            </a:pPr>
            <a:r>
              <a:rPr lang="en-US" sz="1200" dirty="0" smtClean="0">
                <a:latin typeface="+mj-lt"/>
              </a:rPr>
              <a:t>Team Name </a:t>
            </a:r>
            <a:r>
              <a:rPr lang="en-US" sz="1200" dirty="0" smtClean="0">
                <a:latin typeface="+mj-lt"/>
              </a:rPr>
              <a:t>: </a:t>
            </a:r>
            <a:r>
              <a:rPr lang="en-US" sz="1200" dirty="0" err="1" smtClean="0">
                <a:latin typeface="+mj-lt"/>
              </a:rPr>
              <a:t>iCu</a:t>
            </a:r>
            <a:r>
              <a:rPr lang="en-US" sz="1200" dirty="0" smtClean="0">
                <a:latin typeface="+mj-lt"/>
              </a:rPr>
              <a:t> </a:t>
            </a:r>
            <a:endParaRPr lang="en-US" sz="1200" dirty="0" smtClean="0">
              <a:latin typeface="+mj-lt"/>
            </a:endParaRPr>
          </a:p>
          <a:p>
            <a:pPr fontAlgn="base">
              <a:buClr>
                <a:schemeClr val="tx2"/>
              </a:buClr>
            </a:pPr>
            <a:r>
              <a:rPr lang="en-US" sz="1200" dirty="0" smtClean="0">
                <a:latin typeface="+mj-lt"/>
              </a:rPr>
              <a:t>Team lead Name : </a:t>
            </a:r>
            <a:r>
              <a:rPr lang="en-US" sz="1200" dirty="0" err="1" smtClean="0">
                <a:latin typeface="+mj-lt"/>
              </a:rPr>
              <a:t>Shriyansh</a:t>
            </a:r>
            <a:r>
              <a:rPr lang="en-US" sz="1200" dirty="0" smtClean="0">
                <a:latin typeface="+mj-lt"/>
              </a:rPr>
              <a:t> Raj Mishra</a:t>
            </a:r>
            <a:endParaRPr lang="en-US" sz="1200" dirty="0" smtClean="0">
              <a:latin typeface="+mj-lt"/>
            </a:endParaRPr>
          </a:p>
          <a:p>
            <a:pPr fontAlgn="base">
              <a:buClr>
                <a:schemeClr val="tx2"/>
              </a:buClr>
            </a:pPr>
            <a:endParaRPr lang="en-US" sz="1200" dirty="0">
              <a:latin typeface="+mj-lt"/>
            </a:endParaRPr>
          </a:p>
        </p:txBody>
      </p:sp>
      <p:graphicFrame>
        <p:nvGraphicFramePr>
          <p:cNvPr id="3" name="Table 2"/>
          <p:cNvGraphicFramePr>
            <a:graphicFrameLocks noGrp="1"/>
          </p:cNvGraphicFramePr>
          <p:nvPr>
            <p:extLst>
              <p:ext uri="{D42A27DB-BD31-4B8C-83A1-F6EECF244321}">
                <p14:modId xmlns:p14="http://schemas.microsoft.com/office/powerpoint/2010/main" val="2262412824"/>
              </p:ext>
            </p:extLst>
          </p:nvPr>
        </p:nvGraphicFramePr>
        <p:xfrm>
          <a:off x="3978274" y="4489860"/>
          <a:ext cx="4870437" cy="1910940"/>
        </p:xfrm>
        <a:graphic>
          <a:graphicData uri="http://schemas.openxmlformats.org/drawingml/2006/table">
            <a:tbl>
              <a:tblPr firstRow="1" bandRow="1">
                <a:tableStyleId>{5C22544A-7EE6-4342-B048-85BDC9FD1C3A}</a:tableStyleId>
              </a:tblPr>
              <a:tblGrid>
                <a:gridCol w="1135380"/>
                <a:gridCol w="1596788"/>
                <a:gridCol w="2138269"/>
              </a:tblGrid>
              <a:tr h="555876">
                <a:tc>
                  <a:txBody>
                    <a:bodyPr/>
                    <a:lstStyle/>
                    <a:p>
                      <a:r>
                        <a:rPr lang="en-US" sz="1800" b="1" i="1" kern="1200" dirty="0" err="1" smtClean="0">
                          <a:solidFill>
                            <a:schemeClr val="lt1"/>
                          </a:solidFill>
                          <a:latin typeface="+mn-lt"/>
                          <a:ea typeface="+mn-ea"/>
                          <a:cs typeface="+mn-cs"/>
                        </a:rPr>
                        <a:t>emp</a:t>
                      </a:r>
                      <a:r>
                        <a:rPr lang="en-US" sz="1800" b="1" i="1" kern="1200" dirty="0" smtClean="0">
                          <a:solidFill>
                            <a:schemeClr val="lt1"/>
                          </a:solidFill>
                          <a:latin typeface="+mn-lt"/>
                          <a:ea typeface="+mn-ea"/>
                          <a:cs typeface="+mn-cs"/>
                        </a:rPr>
                        <a:t> id</a:t>
                      </a:r>
                      <a:endParaRPr lang="en-IN" dirty="0"/>
                    </a:p>
                  </a:txBody>
                  <a:tcPr/>
                </a:tc>
                <a:tc>
                  <a:txBody>
                    <a:bodyPr/>
                    <a:lstStyle/>
                    <a:p>
                      <a:r>
                        <a:rPr lang="en-US" sz="1800" b="1" i="1" kern="1200" dirty="0" err="1" smtClean="0">
                          <a:solidFill>
                            <a:schemeClr val="lt1"/>
                          </a:solidFill>
                          <a:latin typeface="+mn-lt"/>
                          <a:ea typeface="+mn-ea"/>
                          <a:cs typeface="+mn-cs"/>
                        </a:rPr>
                        <a:t>emp</a:t>
                      </a:r>
                      <a:r>
                        <a:rPr lang="en-US" sz="1800" b="1" i="1" kern="1200" dirty="0" smtClean="0">
                          <a:solidFill>
                            <a:schemeClr val="lt1"/>
                          </a:solidFill>
                          <a:latin typeface="+mn-lt"/>
                          <a:ea typeface="+mn-ea"/>
                          <a:cs typeface="+mn-cs"/>
                        </a:rPr>
                        <a:t> name</a:t>
                      </a:r>
                      <a:endParaRPr lang="en-IN" dirty="0"/>
                    </a:p>
                  </a:txBody>
                  <a:tcPr/>
                </a:tc>
                <a:tc>
                  <a:txBody>
                    <a:bodyPr/>
                    <a:lstStyle/>
                    <a:p>
                      <a:r>
                        <a:rPr lang="en-US" sz="1800" b="1" i="1" kern="1200" dirty="0" smtClean="0">
                          <a:solidFill>
                            <a:schemeClr val="lt1"/>
                          </a:solidFill>
                          <a:latin typeface="+mn-lt"/>
                          <a:ea typeface="+mn-ea"/>
                          <a:cs typeface="+mn-cs"/>
                        </a:rPr>
                        <a:t>email </a:t>
                      </a:r>
                      <a:endParaRPr lang="en-IN" dirty="0"/>
                    </a:p>
                  </a:txBody>
                  <a:tcPr/>
                </a:tc>
              </a:tr>
              <a:tr h="331482">
                <a:tc>
                  <a:txBody>
                    <a:bodyPr/>
                    <a:lstStyle/>
                    <a:p>
                      <a:r>
                        <a:rPr lang="en-IN" sz="1200" dirty="0" smtClean="0"/>
                        <a:t>2013bcs1011</a:t>
                      </a:r>
                      <a:endParaRPr lang="en-IN" sz="1200" dirty="0"/>
                    </a:p>
                  </a:txBody>
                  <a:tcPr/>
                </a:tc>
                <a:tc>
                  <a:txBody>
                    <a:bodyPr/>
                    <a:lstStyle/>
                    <a:p>
                      <a:r>
                        <a:rPr lang="en-IN" sz="1200" dirty="0" smtClean="0"/>
                        <a:t>Umang Gupta</a:t>
                      </a:r>
                      <a:endParaRPr lang="en-IN" sz="1200" dirty="0"/>
                    </a:p>
                  </a:txBody>
                  <a:tcPr/>
                </a:tc>
                <a:tc>
                  <a:txBody>
                    <a:bodyPr/>
                    <a:lstStyle/>
                    <a:p>
                      <a:r>
                        <a:rPr lang="en-IN" sz="1200" dirty="0" smtClean="0"/>
                        <a:t>umang.13cs011@abes.ac.in</a:t>
                      </a:r>
                      <a:endParaRPr lang="en-IN" sz="1200" dirty="0"/>
                    </a:p>
                  </a:txBody>
                  <a:tcPr/>
                </a:tc>
              </a:tr>
              <a:tr h="326414">
                <a:tc>
                  <a:txBody>
                    <a:bodyPr/>
                    <a:lstStyle/>
                    <a:p>
                      <a:pPr marL="0" algn="l" defTabSz="914400" rtl="0" eaLnBrk="1" latinLnBrk="0" hangingPunct="1"/>
                      <a:r>
                        <a:rPr lang="en-IN" sz="1200" kern="1200" dirty="0" smtClean="0">
                          <a:solidFill>
                            <a:schemeClr val="dk1"/>
                          </a:solidFill>
                          <a:latin typeface="+mn-lt"/>
                          <a:ea typeface="+mn-ea"/>
                          <a:cs typeface="+mn-cs"/>
                        </a:rPr>
                        <a:t>2013bcs1051</a:t>
                      </a:r>
                      <a:endParaRPr lang="en-IN" sz="1200" kern="1200" dirty="0">
                        <a:solidFill>
                          <a:schemeClr val="dk1"/>
                        </a:solidFill>
                        <a:latin typeface="+mn-lt"/>
                        <a:ea typeface="+mn-ea"/>
                        <a:cs typeface="+mn-cs"/>
                      </a:endParaRPr>
                    </a:p>
                  </a:txBody>
                  <a:tcPr/>
                </a:tc>
                <a:tc>
                  <a:txBody>
                    <a:bodyPr/>
                    <a:lstStyle/>
                    <a:p>
                      <a:pPr marL="0" algn="l" defTabSz="914400" rtl="0" eaLnBrk="1" latinLnBrk="0" hangingPunct="1"/>
                      <a:r>
                        <a:rPr lang="en-IN" sz="1200" kern="1200" dirty="0" err="1" smtClean="0">
                          <a:solidFill>
                            <a:schemeClr val="dk1"/>
                          </a:solidFill>
                          <a:latin typeface="+mn-lt"/>
                          <a:ea typeface="+mn-ea"/>
                          <a:cs typeface="+mn-cs"/>
                        </a:rPr>
                        <a:t>Rishabh</a:t>
                      </a:r>
                      <a:r>
                        <a:rPr lang="en-IN" sz="1200" kern="1200" dirty="0" smtClean="0">
                          <a:solidFill>
                            <a:schemeClr val="dk1"/>
                          </a:solidFill>
                          <a:latin typeface="+mn-lt"/>
                          <a:ea typeface="+mn-ea"/>
                          <a:cs typeface="+mn-cs"/>
                        </a:rPr>
                        <a:t> Jain</a:t>
                      </a:r>
                      <a:endParaRPr lang="en-IN" sz="1200" kern="1200" dirty="0">
                        <a:solidFill>
                          <a:schemeClr val="dk1"/>
                        </a:solidFill>
                        <a:latin typeface="+mn-lt"/>
                        <a:ea typeface="+mn-ea"/>
                        <a:cs typeface="+mn-cs"/>
                      </a:endParaRPr>
                    </a:p>
                  </a:txBody>
                  <a:tcPr/>
                </a:tc>
                <a:tc>
                  <a:txBody>
                    <a:bodyPr/>
                    <a:lstStyle/>
                    <a:p>
                      <a:pPr marL="0" algn="l" defTabSz="914400" rtl="0" eaLnBrk="1" fontAlgn="b" latinLnBrk="0" hangingPunct="1"/>
                      <a:r>
                        <a:rPr lang="en-IN" sz="1200" kern="1200" dirty="0">
                          <a:solidFill>
                            <a:schemeClr val="dk1"/>
                          </a:solidFill>
                          <a:latin typeface="+mn-lt"/>
                          <a:ea typeface="+mn-ea"/>
                          <a:cs typeface="+mn-cs"/>
                        </a:rPr>
                        <a:t>rishabh.jn1801@gmail.com</a:t>
                      </a:r>
                    </a:p>
                  </a:txBody>
                  <a:tcPr marL="9525" marR="9525" marT="9525" marB="0" anchor="b"/>
                </a:tc>
              </a:tr>
              <a:tr h="315031">
                <a:tc>
                  <a:txBody>
                    <a:bodyPr/>
                    <a:lstStyle/>
                    <a:p>
                      <a:pPr marL="0" algn="l" defTabSz="914400" rtl="0" eaLnBrk="1" fontAlgn="b" latinLnBrk="0" hangingPunct="1"/>
                      <a:r>
                        <a:rPr lang="en-IN" sz="1200" kern="1200" dirty="0" smtClean="0">
                          <a:solidFill>
                            <a:schemeClr val="dk1"/>
                          </a:solidFill>
                          <a:latin typeface="+mn-lt"/>
                          <a:ea typeface="+mn-ea"/>
                          <a:cs typeface="+mn-cs"/>
                        </a:rPr>
                        <a:t>  2013bcs1119</a:t>
                      </a:r>
                      <a:endParaRPr lang="en-IN" sz="1200" kern="1200" dirty="0">
                        <a:solidFill>
                          <a:schemeClr val="dk1"/>
                        </a:solidFill>
                        <a:latin typeface="+mn-lt"/>
                        <a:ea typeface="+mn-ea"/>
                        <a:cs typeface="+mn-cs"/>
                      </a:endParaRPr>
                    </a:p>
                  </a:txBody>
                  <a:tcPr marL="9525" marR="9525" marT="9525" marB="0" anchor="b"/>
                </a:tc>
                <a:tc>
                  <a:txBody>
                    <a:bodyPr/>
                    <a:lstStyle/>
                    <a:p>
                      <a:pPr marL="0" algn="l" defTabSz="914400" rtl="0" eaLnBrk="1" fontAlgn="b" latinLnBrk="0" hangingPunct="1"/>
                      <a:r>
                        <a:rPr lang="en-IN" sz="1200" kern="1200" dirty="0" err="1">
                          <a:solidFill>
                            <a:schemeClr val="dk1"/>
                          </a:solidFill>
                          <a:latin typeface="+mn-lt"/>
                          <a:ea typeface="+mn-ea"/>
                          <a:cs typeface="+mn-cs"/>
                        </a:rPr>
                        <a:t>Shriyansh</a:t>
                      </a:r>
                      <a:r>
                        <a:rPr lang="en-IN" sz="1200" kern="1200" dirty="0">
                          <a:solidFill>
                            <a:schemeClr val="dk1"/>
                          </a:solidFill>
                          <a:latin typeface="+mn-lt"/>
                          <a:ea typeface="+mn-ea"/>
                          <a:cs typeface="+mn-cs"/>
                        </a:rPr>
                        <a:t> Raj Mishra</a:t>
                      </a:r>
                    </a:p>
                  </a:txBody>
                  <a:tcPr marL="9525" marR="9525" marT="9525" marB="0" anchor="b"/>
                </a:tc>
                <a:tc>
                  <a:txBody>
                    <a:bodyPr/>
                    <a:lstStyle/>
                    <a:p>
                      <a:pPr marL="0" algn="l" defTabSz="914400" rtl="0" eaLnBrk="1" fontAlgn="b" latinLnBrk="0" hangingPunct="1"/>
                      <a:r>
                        <a:rPr lang="en-IN" sz="1200" kern="1200" dirty="0">
                          <a:solidFill>
                            <a:schemeClr val="dk1"/>
                          </a:solidFill>
                          <a:latin typeface="+mn-lt"/>
                          <a:ea typeface="+mn-ea"/>
                          <a:cs typeface="+mn-cs"/>
                        </a:rPr>
                        <a:t>shriyansh.13cs119@abes.ac.in</a:t>
                      </a:r>
                    </a:p>
                  </a:txBody>
                  <a:tcPr marL="9525" marR="9525" marT="9525" marB="0" anchor="b"/>
                </a:tc>
              </a:tr>
              <a:tr h="382137">
                <a:tc>
                  <a:txBody>
                    <a:bodyPr/>
                    <a:lstStyle/>
                    <a:p>
                      <a:pPr marL="0" algn="l" defTabSz="914400" rtl="0" eaLnBrk="1" fontAlgn="b" latinLnBrk="0" hangingPunct="1"/>
                      <a:r>
                        <a:rPr lang="en-IN" sz="1200" kern="1200" dirty="0" smtClean="0">
                          <a:solidFill>
                            <a:schemeClr val="dk1"/>
                          </a:solidFill>
                          <a:latin typeface="+mn-lt"/>
                          <a:ea typeface="+mn-ea"/>
                          <a:cs typeface="+mn-cs"/>
                        </a:rPr>
                        <a:t> 2013bcs1032</a:t>
                      </a:r>
                      <a:endParaRPr lang="en-IN" sz="1200" kern="1200" dirty="0">
                        <a:solidFill>
                          <a:schemeClr val="dk1"/>
                        </a:solidFill>
                        <a:latin typeface="+mn-lt"/>
                        <a:ea typeface="+mn-ea"/>
                        <a:cs typeface="+mn-cs"/>
                      </a:endParaRPr>
                    </a:p>
                  </a:txBody>
                  <a:tcPr marL="9525" marR="9525" marT="9525" marB="0" anchor="b"/>
                </a:tc>
                <a:tc>
                  <a:txBody>
                    <a:bodyPr/>
                    <a:lstStyle/>
                    <a:p>
                      <a:pPr marL="0" algn="l" defTabSz="914400" rtl="0" eaLnBrk="1" fontAlgn="b" latinLnBrk="0" hangingPunct="1"/>
                      <a:r>
                        <a:rPr lang="en-IN" sz="1200" kern="1200" dirty="0" err="1">
                          <a:solidFill>
                            <a:schemeClr val="dk1"/>
                          </a:solidFill>
                          <a:latin typeface="+mn-lt"/>
                          <a:ea typeface="+mn-ea"/>
                          <a:cs typeface="+mn-cs"/>
                        </a:rPr>
                        <a:t>Shivam</a:t>
                      </a:r>
                      <a:r>
                        <a:rPr lang="en-IN" sz="1200" kern="1200" dirty="0">
                          <a:solidFill>
                            <a:schemeClr val="dk1"/>
                          </a:solidFill>
                          <a:latin typeface="+mn-lt"/>
                          <a:ea typeface="+mn-ea"/>
                          <a:cs typeface="+mn-cs"/>
                        </a:rPr>
                        <a:t> </a:t>
                      </a:r>
                      <a:r>
                        <a:rPr lang="en-IN" sz="1200" kern="1200" dirty="0" err="1">
                          <a:solidFill>
                            <a:schemeClr val="dk1"/>
                          </a:solidFill>
                          <a:latin typeface="+mn-lt"/>
                          <a:ea typeface="+mn-ea"/>
                          <a:cs typeface="+mn-cs"/>
                        </a:rPr>
                        <a:t>Goel</a:t>
                      </a:r>
                      <a:endParaRPr lang="en-IN" sz="1200" kern="1200" dirty="0">
                        <a:solidFill>
                          <a:schemeClr val="dk1"/>
                        </a:solidFill>
                        <a:latin typeface="+mn-lt"/>
                        <a:ea typeface="+mn-ea"/>
                        <a:cs typeface="+mn-cs"/>
                      </a:endParaRPr>
                    </a:p>
                  </a:txBody>
                  <a:tcPr marL="9525" marR="9525" marT="9525" marB="0" anchor="b"/>
                </a:tc>
                <a:tc>
                  <a:txBody>
                    <a:bodyPr/>
                    <a:lstStyle/>
                    <a:p>
                      <a:pPr marL="0" algn="l" defTabSz="914400" rtl="0" eaLnBrk="1" fontAlgn="b" latinLnBrk="0" hangingPunct="1"/>
                      <a:r>
                        <a:rPr lang="en-IN" sz="1200" kern="1200" dirty="0">
                          <a:solidFill>
                            <a:schemeClr val="dk1"/>
                          </a:solidFill>
                          <a:latin typeface="+mn-lt"/>
                          <a:ea typeface="+mn-ea"/>
                          <a:cs typeface="+mn-cs"/>
                        </a:rPr>
                        <a:t>shivam.13cs032@abes.ac.in</a:t>
                      </a:r>
                    </a:p>
                  </a:txBody>
                  <a:tcPr marL="9525" marR="9525" marT="9525" marB="0" anchor="b"/>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Summary</a:t>
            </a:r>
            <a:endParaRPr lang="en-US" dirty="0"/>
          </a:p>
        </p:txBody>
      </p:sp>
      <p:sp>
        <p:nvSpPr>
          <p:cNvPr id="4" name="TextBox 3"/>
          <p:cNvSpPr txBox="1"/>
          <p:nvPr/>
        </p:nvSpPr>
        <p:spPr>
          <a:xfrm>
            <a:off x="533397" y="2333625"/>
            <a:ext cx="79152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Brief Description</a:t>
            </a:r>
          </a:p>
        </p:txBody>
      </p:sp>
      <p:sp>
        <p:nvSpPr>
          <p:cNvPr id="5" name="TextBox 4"/>
          <p:cNvSpPr txBox="1"/>
          <p:nvPr/>
        </p:nvSpPr>
        <p:spPr>
          <a:xfrm>
            <a:off x="533398" y="4791075"/>
            <a:ext cx="3957637"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Technologies used</a:t>
            </a:r>
          </a:p>
        </p:txBody>
      </p:sp>
      <p:sp>
        <p:nvSpPr>
          <p:cNvPr id="6" name="TextBox 5"/>
          <p:cNvSpPr txBox="1"/>
          <p:nvPr/>
        </p:nvSpPr>
        <p:spPr>
          <a:xfrm>
            <a:off x="4524375" y="4791075"/>
            <a:ext cx="3957637"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Domains that can consume this solution</a:t>
            </a:r>
          </a:p>
        </p:txBody>
      </p:sp>
      <p:sp>
        <p:nvSpPr>
          <p:cNvPr id="7" name="TextBox 6"/>
          <p:cNvSpPr txBox="1"/>
          <p:nvPr/>
        </p:nvSpPr>
        <p:spPr>
          <a:xfrm>
            <a:off x="533400" y="1352550"/>
            <a:ext cx="79152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Problem statement</a:t>
            </a:r>
          </a:p>
        </p:txBody>
      </p:sp>
      <p:sp>
        <p:nvSpPr>
          <p:cNvPr id="8" name="TextBox 7"/>
          <p:cNvSpPr txBox="1"/>
          <p:nvPr/>
        </p:nvSpPr>
        <p:spPr>
          <a:xfrm>
            <a:off x="533394" y="3666068"/>
            <a:ext cx="79152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What is unique about </a:t>
            </a:r>
            <a:r>
              <a:rPr lang="en-US" sz="1200" smtClean="0">
                <a:latin typeface="+mj-lt"/>
              </a:rPr>
              <a:t>my solution?</a:t>
            </a:r>
            <a:endParaRPr lang="en-US" sz="1200" dirty="0" smtClean="0">
              <a:latin typeface="+mj-lt"/>
            </a:endParaRPr>
          </a:p>
        </p:txBody>
      </p:sp>
      <p:sp>
        <p:nvSpPr>
          <p:cNvPr id="3" name="TextBox 2"/>
          <p:cNvSpPr txBox="1"/>
          <p:nvPr/>
        </p:nvSpPr>
        <p:spPr>
          <a:xfrm>
            <a:off x="533395" y="1650265"/>
            <a:ext cx="7915275" cy="73866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buClr>
                <a:schemeClr val="tx2"/>
              </a:buClr>
            </a:pPr>
            <a:r>
              <a:rPr lang="en-US" sz="1200" dirty="0"/>
              <a:t>To know what’s trending? In busy life of today, every other person finds him/herself unaware of the latest trends. Whether it be fashion, lifestyle, home décor or any other important stuff we always want to wear or buy what’s in fashion, what is trending. But how to know what’s trending?</a:t>
            </a:r>
            <a:endParaRPr lang="en-IN" sz="1200" dirty="0"/>
          </a:p>
          <a:p>
            <a:pPr fontAlgn="base">
              <a:buClr>
                <a:schemeClr val="tx2"/>
              </a:buClr>
            </a:pPr>
            <a:endParaRPr lang="en-IN" sz="1200" dirty="0" smtClean="0">
              <a:latin typeface="+mj-lt"/>
            </a:endParaRPr>
          </a:p>
        </p:txBody>
      </p:sp>
      <p:sp>
        <p:nvSpPr>
          <p:cNvPr id="9" name="TextBox 8"/>
          <p:cNvSpPr txBox="1"/>
          <p:nvPr/>
        </p:nvSpPr>
        <p:spPr>
          <a:xfrm>
            <a:off x="533394" y="2594312"/>
            <a:ext cx="7915275" cy="110799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buClr>
                <a:schemeClr val="tx2"/>
              </a:buClr>
            </a:pPr>
            <a:r>
              <a:rPr lang="en-US" sz="1200" dirty="0"/>
              <a:t>Our app is an attempt to solve this grief issue of scarcity of knowledge about latest trends and fashion. It is more of a social networking platform which brings people together to discuss and develop trends. Want to get ready for a party? Cool, but not sure with what your wardrobe has to offer, Bad! For </a:t>
            </a:r>
            <a:r>
              <a:rPr lang="en-US" sz="1200" dirty="0" smtClean="0"/>
              <a:t>your </a:t>
            </a:r>
            <a:r>
              <a:rPr lang="en-US" sz="1200" dirty="0"/>
              <a:t>rescue there is </a:t>
            </a:r>
            <a:r>
              <a:rPr lang="en-US" sz="1200" dirty="0" err="1"/>
              <a:t>Trendz</a:t>
            </a:r>
            <a:r>
              <a:rPr lang="en-US" sz="1200" dirty="0"/>
              <a:t>. Select fashion and see what’s trending and what must be a part of your wardrobe. Want to try a new hairstyle? See what’s trending in hairstyles. Anything you are unsure of what to go for? </a:t>
            </a:r>
            <a:r>
              <a:rPr lang="en-US" sz="1200" dirty="0" err="1"/>
              <a:t>Trendz</a:t>
            </a:r>
            <a:r>
              <a:rPr lang="en-US" sz="1200" dirty="0"/>
              <a:t> can help you know what other are following.</a:t>
            </a:r>
            <a:endParaRPr lang="en-IN" sz="1200" dirty="0"/>
          </a:p>
          <a:p>
            <a:pPr fontAlgn="base">
              <a:buClr>
                <a:schemeClr val="tx2"/>
              </a:buClr>
            </a:pPr>
            <a:endParaRPr lang="en-IN" sz="1200" dirty="0" smtClean="0">
              <a:latin typeface="+mj-lt"/>
            </a:endParaRPr>
          </a:p>
        </p:txBody>
      </p:sp>
      <p:sp>
        <p:nvSpPr>
          <p:cNvPr id="10" name="TextBox 9"/>
          <p:cNvSpPr txBox="1"/>
          <p:nvPr/>
        </p:nvSpPr>
        <p:spPr>
          <a:xfrm>
            <a:off x="533394" y="4015859"/>
            <a:ext cx="7948618" cy="55399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buClr>
                <a:schemeClr val="tx2"/>
              </a:buClr>
            </a:pPr>
            <a:r>
              <a:rPr lang="en-US" sz="1200" dirty="0"/>
              <a:t>Our app is one of its kind to bring together the latest trends in fashion, lifestyle, home décor and numerous other categories on a common platform</a:t>
            </a:r>
            <a:r>
              <a:rPr lang="en-US" sz="1200" dirty="0" smtClean="0"/>
              <a:t>. No need to consult n number of resources over web. </a:t>
            </a:r>
            <a:endParaRPr lang="en-IN" sz="1200" dirty="0"/>
          </a:p>
          <a:p>
            <a:pPr fontAlgn="base">
              <a:buClr>
                <a:schemeClr val="tx2"/>
              </a:buClr>
            </a:pPr>
            <a:endParaRPr lang="en-IN" sz="1200" dirty="0" smtClean="0">
              <a:latin typeface="+mj-lt"/>
            </a:endParaRPr>
          </a:p>
        </p:txBody>
      </p:sp>
      <p:sp>
        <p:nvSpPr>
          <p:cNvPr id="11" name="TextBox 10"/>
          <p:cNvSpPr txBox="1"/>
          <p:nvPr/>
        </p:nvSpPr>
        <p:spPr>
          <a:xfrm>
            <a:off x="533394" y="5193207"/>
            <a:ext cx="3957641" cy="55399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buClr>
                <a:schemeClr val="tx2"/>
              </a:buClr>
            </a:pPr>
            <a:r>
              <a:rPr lang="en-US" sz="1200" dirty="0"/>
              <a:t>HTML, CSS, </a:t>
            </a:r>
            <a:r>
              <a:rPr lang="en-US" sz="1200" dirty="0" err="1"/>
              <a:t>Javascript</a:t>
            </a:r>
            <a:r>
              <a:rPr lang="en-US" sz="1200" dirty="0"/>
              <a:t>, </a:t>
            </a:r>
            <a:r>
              <a:rPr lang="en-US" sz="1200" dirty="0" err="1"/>
              <a:t>JQuery</a:t>
            </a:r>
            <a:r>
              <a:rPr lang="en-US" sz="1200" dirty="0"/>
              <a:t>, </a:t>
            </a:r>
            <a:r>
              <a:rPr lang="en-US" sz="1200" dirty="0" err="1"/>
              <a:t>BootStrap</a:t>
            </a:r>
            <a:r>
              <a:rPr lang="en-US" sz="1200" dirty="0"/>
              <a:t>, JSP, Materialize, Servlet, MySQL</a:t>
            </a:r>
            <a:endParaRPr lang="en-IN" sz="1200" dirty="0"/>
          </a:p>
          <a:p>
            <a:pPr fontAlgn="base">
              <a:buClr>
                <a:schemeClr val="tx2"/>
              </a:buClr>
            </a:pPr>
            <a:endParaRPr lang="en-IN" sz="1200" dirty="0" smtClean="0">
              <a:latin typeface="+mj-lt"/>
            </a:endParaRPr>
          </a:p>
        </p:txBody>
      </p:sp>
      <p:sp>
        <p:nvSpPr>
          <p:cNvPr id="12" name="TextBox 11"/>
          <p:cNvSpPr txBox="1"/>
          <p:nvPr/>
        </p:nvSpPr>
        <p:spPr>
          <a:xfrm>
            <a:off x="4524375" y="5193207"/>
            <a:ext cx="3516539" cy="73866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r>
              <a:rPr lang="en-IN" sz="1200" dirty="0"/>
              <a:t>Fashion industry</a:t>
            </a:r>
          </a:p>
          <a:p>
            <a:r>
              <a:rPr lang="en-IN" sz="1200" dirty="0"/>
              <a:t>Community Engagement</a:t>
            </a:r>
          </a:p>
          <a:p>
            <a:r>
              <a:rPr lang="en-IN" sz="1200" dirty="0"/>
              <a:t>Social Networking</a:t>
            </a:r>
          </a:p>
          <a:p>
            <a:pPr fontAlgn="base">
              <a:buClr>
                <a:schemeClr val="tx2"/>
              </a:buClr>
            </a:pPr>
            <a:endParaRPr lang="en-IN" sz="1200" dirty="0" smtClean="0">
              <a:latin typeface="+mj-lt"/>
            </a:endParaRPr>
          </a:p>
        </p:txBody>
      </p:sp>
    </p:spTree>
    <p:extLst>
      <p:ext uri="{BB962C8B-B14F-4D97-AF65-F5344CB8AC3E}">
        <p14:creationId xmlns:p14="http://schemas.microsoft.com/office/powerpoint/2010/main" val="42633407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 You </a:t>
            </a:r>
            <a:endParaRPr lang="en-US" dirty="0"/>
          </a:p>
        </p:txBody>
      </p:sp>
    </p:spTree>
    <p:extLst>
      <p:ext uri="{BB962C8B-B14F-4D97-AF65-F5344CB8AC3E}">
        <p14:creationId xmlns:p14="http://schemas.microsoft.com/office/powerpoint/2010/main" val="181837336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Document_x0020_Classification xmlns="fcfb129d-2c4d-4bcd-afb5-a92980dfa96d" xsi:nil="true"/>
    <Author_x0020_Name xmlns="fa210cbd-4d31-45da-a168-5b5ddf486e72" xsi:nil="true"/>
    <Target_x0020_Audience xmlns="fa210cbd-4d31-45da-a168-5b5ddf486e72" xsi:nil="true"/>
    <Folder xmlns="b6ae8028-3361-4878-ad09-deb2e128b95c" xsi:nil="true"/>
    <Document_x0020_Sub_x0020_Classification xmlns="fcfb129d-2c4d-4bcd-afb5-a92980dfa96d">Delivery</Document_x0020_Sub_x0020_Classification>
    <Subfolder xmlns="b6ae8028-3361-4878-ad09-deb2e128b95c" xsi:nil="true"/>
    <Service_x0020_Line xmlns="fcfb129d-2c4d-4bcd-afb5-a92980dfa96d">NA</Service_x0020_Line>
    <Asset_x0020_Type xmlns="b6ae8028-3361-4878-ad09-deb2e128b95c" xsi:nil="true"/>
    <Uploaded_x0020_By xmlns="fa210cbd-4d31-45da-a168-5b5ddf486e72" xsi:nil="true"/>
    <Service_x0020_Offering xmlns="fcfb129d-2c4d-4bcd-afb5-a92980dfa96d">NA</Service_x0020_Offering>
    <Domain xmlns="fcfb129d-2c4d-4bcd-afb5-a92980dfa96d" xsi:nil="true"/>
    <Technology xmlns="fcfb129d-2c4d-4bcd-afb5-a92980dfa96d">NA</Technology>
    <AverageRating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0CB50A625C08A4E8BBFFC168B2DA761" ma:contentTypeVersion="16" ma:contentTypeDescription="Create a new document." ma:contentTypeScope="" ma:versionID="794c642d3306e459c06e7ac5e1143cf0">
  <xsd:schema xmlns:xsd="http://www.w3.org/2001/XMLSchema" xmlns:xs="http://www.w3.org/2001/XMLSchema" xmlns:p="http://schemas.microsoft.com/office/2006/metadata/properties" xmlns:ns1="http://schemas.microsoft.com/sharepoint/v3" xmlns:ns2="fcfb129d-2c4d-4bcd-afb5-a92980dfa96d" xmlns:ns3="b6ae8028-3361-4878-ad09-deb2e128b95c" xmlns:ns4="fa210cbd-4d31-45da-a168-5b5ddf486e72" targetNamespace="http://schemas.microsoft.com/office/2006/metadata/properties" ma:root="true" ma:fieldsID="0daf71ebe71dccb3b2d0ca8534a229ea" ns1:_="" ns2:_="" ns3:_="" ns4:_="">
    <xsd:import namespace="http://schemas.microsoft.com/sharepoint/v3"/>
    <xsd:import namespace="fcfb129d-2c4d-4bcd-afb5-a92980dfa96d"/>
    <xsd:import namespace="b6ae8028-3361-4878-ad09-deb2e128b95c"/>
    <xsd:import namespace="fa210cbd-4d31-45da-a168-5b5ddf486e72"/>
    <xsd:element name="properties">
      <xsd:complexType>
        <xsd:sequence>
          <xsd:element name="documentManagement">
            <xsd:complexType>
              <xsd:all>
                <xsd:element ref="ns2:Document_x0020_Sub_x0020_Classification" minOccurs="0"/>
                <xsd:element ref="ns2:Document_x0020_Classification" minOccurs="0"/>
                <xsd:element ref="ns2:Service_x0020_Offering" minOccurs="0"/>
                <xsd:element ref="ns2:Service_x0020_Line" minOccurs="0"/>
                <xsd:element ref="ns2:Technology" minOccurs="0"/>
                <xsd:element ref="ns2:Domain" minOccurs="0"/>
                <xsd:element ref="ns3:Asset_x0020_Type" minOccurs="0"/>
                <xsd:element ref="ns3:Folder" minOccurs="0"/>
                <xsd:element ref="ns3:Subfolder" minOccurs="0"/>
                <xsd:element ref="ns1:AverageRating" minOccurs="0"/>
                <xsd:element ref="ns1:RatingCount" minOccurs="0"/>
                <xsd:element ref="ns4:Uploaded_x0020_By" minOccurs="0"/>
                <xsd:element ref="ns4:Author_x0020_Name" minOccurs="0"/>
                <xsd:element ref="ns4:Target_x0020_Audien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1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cfb129d-2c4d-4bcd-afb5-a92980dfa96d" elementFormDefault="qualified">
    <xsd:import namespace="http://schemas.microsoft.com/office/2006/documentManagement/types"/>
    <xsd:import namespace="http://schemas.microsoft.com/office/infopath/2007/PartnerControls"/>
    <xsd:element name="Document_x0020_Sub_x0020_Classification" ma:index="3" nillable="true" ma:displayName="Document Classification" ma:default="Delivery" ma:format="Dropdown" ma:internalName="Document_x0020_Sub_x0020_Classification">
      <xsd:simpleType>
        <xsd:restriction base="dms:Choice">
          <xsd:enumeration value="Delivery"/>
          <xsd:enumeration value="Sales &amp; Presales"/>
          <xsd:enumeration value="Process and Service Offering"/>
          <xsd:enumeration value="Alliances"/>
          <xsd:enumeration value="Operations"/>
        </xsd:restriction>
      </xsd:simpleType>
    </xsd:element>
    <xsd:element name="Document_x0020_Classification" ma:index="4" nillable="true" ma:displayName="Document Sub Classification" ma:format="Dropdown" ma:internalName="Document_x0020_Classification">
      <xsd:simpleType>
        <xsd:restriction base="dms:Choice">
          <xsd:enumeration value="Alliance info"/>
          <xsd:enumeration value="Architecture Docs"/>
          <xsd:enumeration value="Articles"/>
          <xsd:enumeration value="Best Practices"/>
          <xsd:enumeration value="Brochures"/>
          <xsd:enumeration value="Case Studies"/>
          <xsd:enumeration value="Contact List"/>
          <xsd:enumeration value="Customer Info"/>
          <xsd:enumeration value="Film"/>
          <xsd:enumeration value="Images"/>
          <xsd:enumeration value="Newsletter"/>
          <xsd:enumeration value="POCs"/>
          <xsd:enumeration value="Practice PPTs"/>
          <xsd:enumeration value="PreSales Kit"/>
          <xsd:enumeration value="Presentations"/>
          <xsd:enumeration value="Process Collateral"/>
          <xsd:enumeration value="Posters"/>
          <xsd:enumeration value="Profiles"/>
          <xsd:enumeration value="Questionnaire"/>
          <xsd:enumeration value="Reviews"/>
          <xsd:enumeration value="Reports"/>
          <xsd:enumeration value="RFP / Proposals / RFIs"/>
          <xsd:enumeration value="Sales Brochures"/>
          <xsd:enumeration value="SO Collateral"/>
          <xsd:enumeration value="Survey Results"/>
          <xsd:enumeration value="Technical Papers"/>
          <xsd:enumeration value="Templates"/>
          <xsd:enumeration value="White Papers"/>
          <xsd:enumeration value="Others"/>
        </xsd:restriction>
      </xsd:simpleType>
    </xsd:element>
    <xsd:element name="Service_x0020_Offering" ma:index="5" nillable="true" ma:displayName="Service Offering" ma:default="NA" ma:format="Dropdown" ma:internalName="Service_x0020_Offering">
      <xsd:simpleType>
        <xsd:restriction base="dms:Choice">
          <xsd:enumeration value="NA"/>
          <xsd:enumeration value="Aero Manufacturing"/>
          <xsd:enumeration value="Aero Structures"/>
          <xsd:enumeration value="Aero Systems"/>
          <xsd:enumeration value="Airline MRO Solutions"/>
          <xsd:enumeration value="Airlines and Travel services"/>
          <xsd:enumeration value="Airport Solutions"/>
          <xsd:enumeration value="Application Transition/Transformation Solutions"/>
          <xsd:enumeration value="Automotive Electronics"/>
          <xsd:enumeration value="Avionics Solutions for Aerospace &amp; Defense"/>
          <xsd:enumeration value="BI / DW Lifecycle Consulting"/>
          <xsd:enumeration value="BI / DW Technology Services (COE)"/>
          <xsd:enumeration value="BI / DW Testing, Maintenance and Support"/>
          <xsd:enumeration value="BPO Services"/>
          <xsd:enumeration value="Business Analytics"/>
          <xsd:enumeration value="Business Process Management  Solutions"/>
          <xsd:enumeration value="Business Process Re-engineering"/>
          <xsd:enumeration value="Central Banking Solutions"/>
          <xsd:enumeration value="Cloud computing  - new biz model, novel solutions"/>
          <xsd:enumeration value="CoE (Aerospace &amp; Defence)"/>
          <xsd:enumeration value="Communication enabled business process and applications(UC services &amp; Apps, Soln Arch)"/>
          <xsd:enumeration value="Consumer Lending"/>
          <xsd:enumeration value="Core Banking Solutions"/>
          <xsd:enumeration value="Corporate Performance Management"/>
          <xsd:enumeration value="CPG Solutions"/>
          <xsd:enumeration value="Custom &amp; Composite Applications Development using Oracle Middleware"/>
          <xsd:enumeration value="Customer Relationship Management  Solutions"/>
          <xsd:enumeration value="Data and Metadata Management Services"/>
          <xsd:enumeration value="DBA Services - DB2, Informix, Progress"/>
          <xsd:enumeration value="DBA Services - Oracle"/>
          <xsd:enumeration value="DBA Services - SQL Server, Sybase, Ingres"/>
          <xsd:enumeration value="DBA Services - Teradata"/>
          <xsd:enumeration value="Digital Convergence – IP/patent based Components"/>
          <xsd:enumeration value="eHealth"/>
          <xsd:enumeration value="Emergency Management (108)"/>
          <xsd:enumeration value="Emerging Network Management Solution"/>
          <xsd:enumeration value="Emerging Technologies and Rich Internet Applications"/>
          <xsd:enumeration value="Enterprise Application Integration Solutions"/>
          <xsd:enumeration value="Enterprise Architecture and SOA"/>
          <xsd:enumeration value="Enterprise Content Management Solutions"/>
          <xsd:enumeration value="Enterprise Risk Management"/>
          <xsd:enumeration value="EPM Solutions"/>
          <xsd:enumeration value="FUTURUS"/>
          <xsd:enumeration value="Gov E Services"/>
          <xsd:enumeration value="Governance, Compliance &amp; Risk Management (GRC) Implementation"/>
          <xsd:enumeration value="Health Insurance Solutions"/>
          <xsd:enumeration value="Hospital Information Systems"/>
          <xsd:enumeration value="Industrial &amp; defense Electronics"/>
          <xsd:enumeration value="Infrastructure Applications and Tools"/>
          <xsd:enumeration value="Infrastructure Enterprise Systems"/>
          <xsd:enumeration value="Infrastructure integration solutions"/>
          <xsd:enumeration value="Integrated Testing Solutions"/>
          <xsd:enumeration value="IT Quality Consulting"/>
          <xsd:enumeration value="IT Tooling Center of Excellence"/>
          <xsd:enumeration value="ITSM Consulting"/>
          <xsd:enumeration value="Java &amp; Open Source Solutions"/>
          <xsd:enumeration value="JDE Applications  Maintenance &amp; Support"/>
          <xsd:enumeration value="JDE Applications Custom Development"/>
          <xsd:enumeration value="JDE Applications Implementation"/>
          <xsd:enumeration value="JDE Applications Upgrade"/>
          <xsd:enumeration value="Lean &amp; 6 Sigma Consulting"/>
          <xsd:enumeration value="Life Insurance Solutions"/>
          <xsd:enumeration value="Life Sciences R&amp;D Solutions"/>
          <xsd:enumeration value="LS - Manufacturing and Supply Chain Solutions"/>
          <xsd:enumeration value="LS Sales and Marketing Solutions"/>
          <xsd:enumeration value="Mainframe Solutions"/>
          <xsd:enumeration value="Managed Services"/>
          <xsd:enumeration value="Manufacturing &amp; Sourcing"/>
          <xsd:enumeration value="Manufacturing Operations and Consulting Solutions"/>
          <xsd:enumeration value="Mechanical Structures"/>
          <xsd:enumeration value="Mechanical Systems"/>
          <xsd:enumeration value="Media analytics and IT solutions - advertising, online behavior"/>
          <xsd:enumeration value="Media publishing solutions - DAM/DRM, CDN (ingestion, conversion, repurposing and distribution)"/>
          <xsd:enumeration value="Media service provider solutions"/>
          <xsd:enumeration value="Microsoft Platform Solutions"/>
          <xsd:enumeration value="Mobility Solutions"/>
          <xsd:enumeration value="MTCA-Microsoft Technical Consulting &amp; Alliance"/>
          <xsd:enumeration value="Networking platforms and solutions"/>
          <xsd:enumeration value="O&amp;G Midstream, Refining &amp; Trading Solutions"/>
          <xsd:enumeration value="Oil &amp; GAS Upstream Solutions"/>
          <xsd:enumeration value="Oil and Gas Downstream Marketing and Retail"/>
          <xsd:enumeration value="Oracle 360 Commerce Implementation"/>
          <xsd:enumeration value="Oracle Content Management Services"/>
          <xsd:enumeration value="Oracle Ebusiness Applications Maintenance &amp; Support"/>
          <xsd:enumeration value="Oracle Ebusiness Custom Development"/>
          <xsd:enumeration value="Oracle Ebusiness Implementation"/>
          <xsd:enumeration value="Oracle Ebusiness Upgrade"/>
          <xsd:enumeration value="Oracle Identity and Access Management Services"/>
          <xsd:enumeration value="Oracle Master Data Management (MDM)"/>
          <xsd:enumeration value="Oracle Portal Services"/>
          <xsd:enumeration value="Oracle Retek Implementation"/>
          <xsd:enumeration value="Payments &amp; Cards"/>
          <xsd:enumeration value="PeopleSoft Applications Custom Development"/>
          <xsd:enumeration value="PeopleSoft Applications Implementation"/>
          <xsd:enumeration value="PeopleSoft Applications Maintenance &amp; Support"/>
          <xsd:enumeration value="PeopleSoft Applications Upgrade"/>
          <xsd:enumeration value="PLM and EDI Solutions"/>
          <xsd:enumeration value="PMO  Consulting and ProgramManagement"/>
          <xsd:enumeration value="Point Solutions"/>
          <xsd:enumeration value="Property and Casualty Insurance Solutions"/>
          <xsd:enumeration value="Public Health Management (104)"/>
          <xsd:enumeration value="Requirement Management Consulting"/>
          <xsd:enumeration value="Retail Solutions"/>
          <xsd:enumeration value="SaaS for Manufacturing"/>
          <xsd:enumeration value="Sales and After Market solutions"/>
          <xsd:enumeration value="SAP ABAP Development and Enhacement Services"/>
          <xsd:enumeration value="SAP BASIS System Administration Services"/>
          <xsd:enumeration value="SAP Branding and Product Alliance Services"/>
          <xsd:enumeration value="SAP CoE and Innovation Services"/>
          <xsd:enumeration value="SAP End-To-End Implementation &amp; Roll Out Services"/>
          <xsd:enumeration value="SAP Financial &amp; Analytics Services"/>
          <xsd:enumeration value="SAP Human Capital Management Solutions"/>
          <xsd:enumeration value="SAP Knowledge Management &amp; Learning Services"/>
          <xsd:enumeration value="SAP Manufacturing &amp; Supply Chain Services"/>
          <xsd:enumeration value="SAP NetWeaver &amp; Integration Solutions"/>
          <xsd:enumeration value="SAP O2C &amp; CRM Services"/>
          <xsd:enumeration value="SAP Upgrade and AMS Services"/>
          <xsd:enumeration value="Semicon Analytics and IT solutions"/>
          <xsd:enumeration value="Semicon equipment engg services -- mechanical, electronics"/>
          <xsd:enumeration value="Semicon Manufacturing IT solutions"/>
          <xsd:enumeration value="Siebel Applications  Maintenance &amp; Support"/>
          <xsd:enumeration value="Siebel Applications Custom Development"/>
          <xsd:enumeration value="Siebel Applications Implementation"/>
          <xsd:enumeration value="Siebel Applications Upgrade"/>
          <xsd:enumeration value="Software Engineering Consulting"/>
          <xsd:enumeration value="Software product engg services for computing platforms (Apple, MS, Oracle, IBM)"/>
          <xsd:enumeration value="Software product engg services for network equipment, devices and appliances"/>
          <xsd:enumeration value="Software product engg services for Online &amp; Video games"/>
          <xsd:enumeration value="Solutions for Development Banks"/>
          <xsd:enumeration value="Solutions for Higher Education"/>
          <xsd:enumeration value="Solutions for Infrastructure and Real Estate"/>
          <xsd:enumeration value="Solutions for Logistics Service Providers"/>
          <xsd:enumeration value="Sourcing &amp; Asset (MES, LIMS, EAM) Management Solutions"/>
          <xsd:enumeration value="Sports OSS/BSS services"/>
          <xsd:enumeration value="STP and Asset Servicing"/>
          <xsd:enumeration value="Strategic IT Advisory Services"/>
          <xsd:enumeration value="Strategic Sourcing Consulting"/>
          <xsd:enumeration value="Stress, Fatigue &amp; Damage Tolerance"/>
          <xsd:enumeration value="Technical Publication Solutions"/>
          <xsd:enumeration value="Telecom Analytics and IT solutions"/>
          <xsd:enumeration value="Telecom BSS services"/>
          <xsd:enumeration value="Telecom Electronics"/>
          <xsd:enumeration value="Telecom OSS and NMS services"/>
          <xsd:enumeration value="Telecom SDP"/>
          <xsd:enumeration value="Testing Frameworks"/>
          <xsd:enumeration value="TOC Consulting"/>
          <xsd:enumeration value="User Experience Management Solutions"/>
          <xsd:enumeration value="Utilities Solutions Offerings"/>
          <xsd:enumeration value="Vendor Collaboration Solutions"/>
          <xsd:enumeration value="Vertical Solutions Frameworks"/>
          <xsd:enumeration value="VisionPLUS - Credit Processing"/>
        </xsd:restriction>
      </xsd:simpleType>
    </xsd:element>
    <xsd:element name="Service_x0020_Line" ma:index="6" nillable="true" ma:displayName="Service Line" ma:default="NA" ma:format="Dropdown" ma:internalName="Service_x0020_Line">
      <xsd:simpleType>
        <xsd:restriction base="dms:Choice">
          <xsd:enumeration value="NA"/>
          <xsd:enumeration value="Application Development and Maintenance (ADMS)"/>
          <xsd:enumeration value="Business Process Outsourcing"/>
          <xsd:enumeration value="Enterprise Business Solutions"/>
          <xsd:enumeration value="Integrated Engineering Services"/>
          <xsd:enumeration value="Infrastructure Management Services"/>
          <xsd:enumeration value="Vertical or Industry Native Solutions"/>
        </xsd:restriction>
      </xsd:simpleType>
    </xsd:element>
    <xsd:element name="Technology" ma:index="7" nillable="true" ma:displayName="Technology" ma:default="NA" ma:format="Dropdown" ma:internalName="Technology">
      <xsd:simpleType>
        <xsd:restriction base="dms:Choice">
          <xsd:enumeration value="NA"/>
          <xsd:enumeration value="Applcn Server Technologies"/>
          <xsd:enumeration value="Actuate"/>
          <xsd:enumeration value="Ariba"/>
          <xsd:enumeration value="Baan"/>
          <xsd:enumeration value="Business Intelligence Solution"/>
          <xsd:enumeration value="Business Objects"/>
          <xsd:enumeration value="Client-Server Technologies"/>
          <xsd:enumeration value="Cognos"/>
          <xsd:enumeration value="Cold Fusion"/>
          <xsd:enumeration value="Component Technologies"/>
          <xsd:enumeration value="Date Stage"/>
          <xsd:enumeration value="Database"/>
          <xsd:enumeration value="DB2"/>
          <xsd:enumeration value="DW/Data Mining Technologies"/>
          <xsd:enumeration value="Engg Services CAD/CAM"/>
          <xsd:enumeration value="Enterprise App. Integration"/>
          <xsd:enumeration value="Enterprise Application"/>
          <xsd:enumeration value="ERP"/>
          <xsd:enumeration value="Hyperion"/>
          <xsd:enumeration value="IBM Technologies"/>
          <xsd:enumeration value="Infomatica"/>
          <xsd:enumeration value="Internet(Biz)"/>
          <xsd:enumeration value="Linux"/>
          <xsd:enumeration value="Lotus Domino"/>
          <xsd:enumeration value="Lotus Notes"/>
          <xsd:enumeration value="Mac OS"/>
          <xsd:enumeration value="Mainframe Technologies"/>
          <xsd:enumeration value="Microstrategy"/>
          <xsd:enumeration value="Maximo"/>
          <xsd:enumeration value="Not Applicable"/>
          <xsd:enumeration value="NSIG"/>
          <xsd:enumeration value="OLAP"/>
          <xsd:enumeration value="ORACLE"/>
          <xsd:enumeration value="Peoplesoft"/>
          <xsd:enumeration value="PSOS"/>
          <xsd:enumeration value="Quality"/>
          <xsd:enumeration value="SAP"/>
          <xsd:enumeration value="SAS"/>
          <xsd:enumeration value="SQL Server"/>
          <xsd:enumeration value="SUN Technologies"/>
          <xsd:enumeration value="System Software"/>
          <xsd:enumeration value="Teradata"/>
          <xsd:enumeration value="UML"/>
          <xsd:enumeration value="UNIX"/>
          <xsd:enumeration value="Visual Studio"/>
          <xsd:enumeration value="VxWorks"/>
          <xsd:enumeration value="WAP"/>
          <xsd:enumeration value="WebLogic"/>
          <xsd:enumeration value="WebSphere"/>
        </xsd:restriction>
      </xsd:simpleType>
    </xsd:element>
    <xsd:element name="Domain" ma:index="8" nillable="true" ma:displayName="Domain" ma:format="Dropdown" ma:internalName="Domain">
      <xsd:simpleType>
        <xsd:restriction base="dms:Choice">
          <xsd:enumeration value="NA"/>
          <xsd:enumeration value="Air Transport"/>
          <xsd:enumeration value="Automotive"/>
          <xsd:enumeration value="Banking and Finance"/>
          <xsd:enumeration value="Bioinformatics"/>
          <xsd:enumeration value="Business Process Outsourcing"/>
          <xsd:enumeration value="CMM"/>
          <xsd:enumeration value="Construction"/>
          <xsd:enumeration value="Consulting Organization"/>
          <xsd:enumeration value="Education and Training"/>
          <xsd:enumeration value="Embedded System"/>
          <xsd:enumeration value="Engineering Design"/>
          <xsd:enumeration value="GIS"/>
          <xsd:enumeration value="Government-eGovernment"/>
          <xsd:enumeration value="Healthcare"/>
          <xsd:enumeration value="Hospitality"/>
          <xsd:enumeration value="Human Resources"/>
          <xsd:enumeration value="IT Enabled Services"/>
          <xsd:enumeration value="IT Infrastructure"/>
          <xsd:enumeration value="IT Outsourcing"/>
          <xsd:enumeration value="Information Technology"/>
          <xsd:enumeration value="Infrastructure (Non-IT)"/>
          <xsd:enumeration value="Knowledge Management"/>
          <xsd:enumeration value="Legal"/>
          <xsd:enumeration value="Life and Health Insurance"/>
          <xsd:enumeration value="Manufacturing"/>
          <xsd:enumeration value="Media and Entertainment"/>
          <xsd:enumeration value="Non Profit Organization"/>
          <xsd:enumeration value="Not Applicable"/>
          <xsd:enumeration value="Oil and Gas Industry"/>
          <xsd:enumeration value="Others"/>
          <xsd:enumeration value="Pharmaceuticals"/>
          <xsd:enumeration value="Property and Casualty Insurance"/>
          <xsd:enumeration value="Real Estates"/>
          <xsd:enumeration value="Retail"/>
          <xsd:enumeration value="Sales and Marketing"/>
          <xsd:enumeration value="Semiconductor"/>
          <xsd:enumeration value="Surface Transport"/>
          <xsd:enumeration value="Telecom"/>
          <xsd:enumeration value="Transportation"/>
          <xsd:enumeration value="Utilities"/>
        </xsd:restriction>
      </xsd:simpleType>
    </xsd:element>
  </xsd:schema>
  <xsd:schema xmlns:xsd="http://www.w3.org/2001/XMLSchema" xmlns:xs="http://www.w3.org/2001/XMLSchema" xmlns:dms="http://schemas.microsoft.com/office/2006/documentManagement/types" xmlns:pc="http://schemas.microsoft.com/office/infopath/2007/PartnerControls" targetNamespace="b6ae8028-3361-4878-ad09-deb2e128b95c" elementFormDefault="qualified">
    <xsd:import namespace="http://schemas.microsoft.com/office/2006/documentManagement/types"/>
    <xsd:import namespace="http://schemas.microsoft.com/office/infopath/2007/PartnerControls"/>
    <xsd:element name="Asset_x0020_Type" ma:index="15" nillable="true" ma:displayName="Asset Type" ma:internalName="Asset_x0020_Type">
      <xsd:simpleType>
        <xsd:restriction base="dms:Text">
          <xsd:maxLength value="255"/>
        </xsd:restriction>
      </xsd:simpleType>
    </xsd:element>
    <xsd:element name="Folder" ma:index="16" nillable="true" ma:displayName="Folder" ma:format="Dropdown" ma:internalName="Folder">
      <xsd:simpleType>
        <xsd:restriction base="dms:Choice">
          <xsd:enumeration value="Corporate"/>
          <xsd:enumeration value="Industries"/>
          <xsd:enumeration value="Partners"/>
          <xsd:enumeration value="Services"/>
        </xsd:restriction>
      </xsd:simpleType>
    </xsd:element>
    <xsd:element name="Subfolder" ma:index="17" nillable="true" ma:displayName="Subfolder" ma:internalName="Subfolder">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210cbd-4d31-45da-a168-5b5ddf486e72" elementFormDefault="qualified">
    <xsd:import namespace="http://schemas.microsoft.com/office/2006/documentManagement/types"/>
    <xsd:import namespace="http://schemas.microsoft.com/office/infopath/2007/PartnerControls"/>
    <xsd:element name="Uploaded_x0020_By" ma:index="20" nillable="true" ma:displayName="Uploaded By" ma:internalName="Uploaded_x0020_By">
      <xsd:simpleType>
        <xsd:restriction base="dms:Text">
          <xsd:maxLength value="255"/>
        </xsd:restriction>
      </xsd:simpleType>
    </xsd:element>
    <xsd:element name="Author_x0020_Name" ma:index="21" nillable="true" ma:displayName="Author Name" ma:internalName="Author_x0020_Name">
      <xsd:simpleType>
        <xsd:restriction base="dms:Text">
          <xsd:maxLength value="255"/>
        </xsd:restriction>
      </xsd:simpleType>
    </xsd:element>
    <xsd:element name="Target_x0020_Audience" ma:index="22" nillable="true" ma:displayName="Target Audience" ma:internalName="Target_x0020_Audienc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2"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4D2C2B-F850-49D1-A5D2-72A070BA6982}">
  <ds:schemaRefs>
    <ds:schemaRef ds:uri="b6ae8028-3361-4878-ad09-deb2e128b95c"/>
    <ds:schemaRef ds:uri="http://www.w3.org/XML/1998/namespace"/>
    <ds:schemaRef ds:uri="http://purl.org/dc/terms/"/>
    <ds:schemaRef ds:uri="fcfb129d-2c4d-4bcd-afb5-a92980dfa96d"/>
    <ds:schemaRef ds:uri="http://schemas.microsoft.com/office/2006/metadata/properties"/>
    <ds:schemaRef ds:uri="http://purl.org/dc/dcmitype/"/>
    <ds:schemaRef ds:uri="http://schemas.microsoft.com/office/2006/documentManagement/types"/>
    <ds:schemaRef ds:uri="fa210cbd-4d31-45da-a168-5b5ddf486e72"/>
    <ds:schemaRef ds:uri="http://purl.org/dc/elements/1.1/"/>
    <ds:schemaRef ds:uri="http://schemas.microsoft.com/office/infopath/2007/PartnerControls"/>
    <ds:schemaRef ds:uri="http://schemas.openxmlformats.org/package/2006/metadata/core-properties"/>
    <ds:schemaRef ds:uri="http://schemas.microsoft.com/sharepoint/v3"/>
  </ds:schemaRefs>
</ds:datastoreItem>
</file>

<file path=customXml/itemProps2.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3.xml><?xml version="1.0" encoding="utf-8"?>
<ds:datastoreItem xmlns:ds="http://schemas.openxmlformats.org/officeDocument/2006/customXml" ds:itemID="{915338BE-039D-4850-A700-8F4149DE0C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fb129d-2c4d-4bcd-afb5-a92980dfa96d"/>
    <ds:schemaRef ds:uri="b6ae8028-3361-4878-ad09-deb2e128b95c"/>
    <ds:schemaRef ds:uri="fa210cbd-4d31-45da-a168-5b5ddf486e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Mahindra Powerpoint Template</Template>
  <TotalTime>0</TotalTime>
  <Words>307</Words>
  <Application>Microsoft Office PowerPoint</Application>
  <PresentationFormat>On-screen Show (4:3)</PresentationFormat>
  <Paragraphs>36</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Wingdings</vt:lpstr>
      <vt:lpstr>Tech Mahindra Powerpoint Template</vt:lpstr>
      <vt:lpstr>Mission Innovation 16</vt:lpstr>
      <vt:lpstr>Solution Summary</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2014-06-17T11:23:23Z</dcterms:created>
  <dcterms:modified xsi:type="dcterms:W3CDTF">2016-06-05T10:26:53Z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0x01010030CB50A625C08A4E8BBFFC168B2DA761</vt:lpwstr>
  </property>
  <property fmtid="{D5CDD505-2E9C-101B-9397-08002B2CF9AE}" pid="3" name="Data_Classification">
    <vt:lpwstr>AT&amp;T Proprietary (Internal Use Only)</vt:lpwstr>
  </property>
</Properties>
</file>