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varScale="1">
        <p:scale>
          <a:sx n="70" d="100"/>
          <a:sy n="70" d="100"/>
        </p:scale>
        <p:origin x="13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444413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arshkumar2k@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5" y="3667125"/>
            <a:ext cx="42195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 </a:t>
            </a:r>
            <a:r>
              <a:rPr lang="en-US" sz="1200" dirty="0" err="1" smtClean="0">
                <a:latin typeface="+mj-lt"/>
              </a:rPr>
              <a:t>iC</a:t>
            </a:r>
            <a:r>
              <a:rPr lang="en-US" sz="1200" dirty="0" err="1" smtClean="0">
                <a:latin typeface="+mj-lt"/>
              </a:rPr>
              <a:t>lean</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 Greater Noida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Knight Coders</a:t>
            </a:r>
            <a:endParaRPr lang="en-US" sz="1200" dirty="0" smtClean="0">
              <a:latin typeface="+mj-lt"/>
            </a:endParaRPr>
          </a:p>
          <a:p>
            <a:pPr fontAlgn="base">
              <a:buClr>
                <a:schemeClr val="tx2"/>
              </a:buClr>
            </a:pPr>
            <a:r>
              <a:rPr lang="en-US" sz="1200" dirty="0" smtClean="0">
                <a:latin typeface="+mj-lt"/>
              </a:rPr>
              <a:t>Team lead Name : </a:t>
            </a:r>
            <a:r>
              <a:rPr lang="en-US" sz="1200" dirty="0" smtClean="0">
                <a:latin typeface="+mj-lt"/>
              </a:rPr>
              <a:t>Ujjwal Garg</a:t>
            </a:r>
            <a:endParaRPr lang="en-US" sz="1200" dirty="0" smtClean="0">
              <a:latin typeface="+mj-lt"/>
            </a:endParaRPr>
          </a:p>
          <a:p>
            <a:pPr fontAlgn="base">
              <a:buClr>
                <a:schemeClr val="tx2"/>
              </a:buClr>
            </a:pPr>
            <a:endParaRPr lang="en-US" sz="1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107406823"/>
              </p:ext>
            </p:extLst>
          </p:nvPr>
        </p:nvGraphicFramePr>
        <p:xfrm>
          <a:off x="4124254" y="4590455"/>
          <a:ext cx="4432892" cy="1871608"/>
        </p:xfrm>
        <a:graphic>
          <a:graphicData uri="http://schemas.openxmlformats.org/drawingml/2006/table">
            <a:tbl>
              <a:tblPr firstRow="1" bandRow="1">
                <a:tableStyleId>{5C22544A-7EE6-4342-B048-85BDC9FD1C3A}</a:tableStyleId>
              </a:tblPr>
              <a:tblGrid>
                <a:gridCol w="1089191"/>
                <a:gridCol w="1364776"/>
                <a:gridCol w="1978925"/>
              </a:tblGrid>
              <a:tr h="370208">
                <a:tc>
                  <a:txBody>
                    <a:bodyPr/>
                    <a:lstStyle/>
                    <a:p>
                      <a:r>
                        <a:rPr lang="en-US" dirty="0" smtClean="0"/>
                        <a:t>ID</a:t>
                      </a:r>
                      <a:endParaRPr lang="en-IN" dirty="0"/>
                    </a:p>
                  </a:txBody>
                  <a:tcPr/>
                </a:tc>
                <a:tc>
                  <a:txBody>
                    <a:bodyPr/>
                    <a:lstStyle/>
                    <a:p>
                      <a:r>
                        <a:rPr lang="en-US" dirty="0" smtClean="0"/>
                        <a:t>Name</a:t>
                      </a:r>
                      <a:endParaRPr lang="en-IN" dirty="0"/>
                    </a:p>
                  </a:txBody>
                  <a:tcPr/>
                </a:tc>
                <a:tc>
                  <a:txBody>
                    <a:bodyPr/>
                    <a:lstStyle/>
                    <a:p>
                      <a:r>
                        <a:rPr lang="en-US" dirty="0" smtClean="0"/>
                        <a:t>Email</a:t>
                      </a:r>
                      <a:endParaRPr lang="en-IN" dirty="0"/>
                    </a:p>
                  </a:txBody>
                  <a:tcPr/>
                </a:tc>
              </a:tr>
              <a:tr h="375350">
                <a:tc>
                  <a:txBody>
                    <a:bodyPr/>
                    <a:lstStyle/>
                    <a:p>
                      <a:r>
                        <a:rPr lang="en-US" sz="1100" dirty="0" smtClean="0"/>
                        <a:t>1319210227</a:t>
                      </a:r>
                      <a:endParaRPr lang="en-IN" sz="1100" dirty="0"/>
                    </a:p>
                  </a:txBody>
                  <a:tcPr/>
                </a:tc>
                <a:tc>
                  <a:txBody>
                    <a:bodyPr/>
                    <a:lstStyle/>
                    <a:p>
                      <a:r>
                        <a:rPr lang="en-US" sz="1100" dirty="0" smtClean="0"/>
                        <a:t>Ujjwal</a:t>
                      </a:r>
                      <a:r>
                        <a:rPr lang="en-US" sz="1100" baseline="0" dirty="0" smtClean="0"/>
                        <a:t> Garg</a:t>
                      </a:r>
                      <a:endParaRPr lang="en-IN" sz="1100" dirty="0"/>
                    </a:p>
                  </a:txBody>
                  <a:tcPr/>
                </a:tc>
                <a:tc>
                  <a:txBody>
                    <a:bodyPr/>
                    <a:lstStyle/>
                    <a:p>
                      <a:r>
                        <a:rPr lang="en-US" sz="1100" dirty="0" smtClean="0"/>
                        <a:t>me.ujjwalgarg@gmail.com</a:t>
                      </a:r>
                      <a:endParaRPr lang="en-IN" sz="1100" dirty="0"/>
                    </a:p>
                  </a:txBody>
                  <a:tcPr/>
                </a:tc>
              </a:tr>
              <a:tr h="375350">
                <a:tc>
                  <a:txBody>
                    <a:bodyPr/>
                    <a:lstStyle/>
                    <a:p>
                      <a:r>
                        <a:rPr lang="en-US" sz="1100" dirty="0" smtClean="0"/>
                        <a:t>1319210140</a:t>
                      </a:r>
                      <a:endParaRPr lang="en-IN" sz="1100" dirty="0"/>
                    </a:p>
                  </a:txBody>
                  <a:tcPr/>
                </a:tc>
                <a:tc>
                  <a:txBody>
                    <a:bodyPr/>
                    <a:lstStyle/>
                    <a:p>
                      <a:r>
                        <a:rPr lang="en-US" sz="1100" dirty="0" smtClean="0"/>
                        <a:t>Pranjal Srivastava</a:t>
                      </a:r>
                      <a:endParaRPr lang="en-IN" sz="1100" dirty="0"/>
                    </a:p>
                  </a:txBody>
                  <a:tcPr/>
                </a:tc>
                <a:tc>
                  <a:txBody>
                    <a:bodyPr/>
                    <a:lstStyle/>
                    <a:p>
                      <a:r>
                        <a:rPr lang="en-US" sz="1100" dirty="0" smtClean="0"/>
                        <a:t>Pranjal.pranz@gmail.com</a:t>
                      </a:r>
                      <a:endParaRPr lang="en-IN" sz="1100" dirty="0"/>
                    </a:p>
                  </a:txBody>
                  <a:tcPr/>
                </a:tc>
              </a:tr>
              <a:tr h="375350">
                <a:tc>
                  <a:txBody>
                    <a:bodyPr/>
                    <a:lstStyle/>
                    <a:p>
                      <a:r>
                        <a:rPr lang="en-US" sz="1100" dirty="0" smtClean="0"/>
                        <a:t>1419231010</a:t>
                      </a:r>
                      <a:endParaRPr lang="en-IN" sz="1100" dirty="0"/>
                    </a:p>
                  </a:txBody>
                  <a:tcPr/>
                </a:tc>
                <a:tc>
                  <a:txBody>
                    <a:bodyPr/>
                    <a:lstStyle/>
                    <a:p>
                      <a:r>
                        <a:rPr lang="en-US" sz="1100" dirty="0" err="1" smtClean="0"/>
                        <a:t>Adarsh</a:t>
                      </a:r>
                      <a:r>
                        <a:rPr lang="en-US" sz="1100" dirty="0" smtClean="0"/>
                        <a:t> Kumar</a:t>
                      </a:r>
                      <a:endParaRPr lang="en-IN" sz="1100" dirty="0"/>
                    </a:p>
                  </a:txBody>
                  <a:tcPr/>
                </a:tc>
                <a:tc>
                  <a:txBody>
                    <a:bodyPr/>
                    <a:lstStyle/>
                    <a:p>
                      <a:r>
                        <a:rPr lang="en-US" sz="1100" dirty="0" smtClean="0">
                          <a:hlinkClick r:id="rId3"/>
                        </a:rPr>
                        <a:t>adarshkumar2k@gmail.com</a:t>
                      </a:r>
                      <a:endParaRPr lang="en-IN" sz="1100" dirty="0"/>
                    </a:p>
                  </a:txBody>
                  <a:tcPr/>
                </a:tc>
              </a:tr>
              <a:tr h="375350">
                <a:tc>
                  <a:txBody>
                    <a:bodyPr/>
                    <a:lstStyle/>
                    <a:p>
                      <a:r>
                        <a:rPr lang="en-US" sz="1100" dirty="0" smtClean="0"/>
                        <a:t>1319210046</a:t>
                      </a:r>
                      <a:endParaRPr lang="en-IN" sz="1100" dirty="0"/>
                    </a:p>
                  </a:txBody>
                  <a:tcPr/>
                </a:tc>
                <a:tc>
                  <a:txBody>
                    <a:bodyPr/>
                    <a:lstStyle/>
                    <a:p>
                      <a:r>
                        <a:rPr lang="en-US" sz="1100" dirty="0" err="1" smtClean="0"/>
                        <a:t>Divya</a:t>
                      </a:r>
                      <a:r>
                        <a:rPr lang="en-US" sz="1100" dirty="0" smtClean="0"/>
                        <a:t> Agarwal</a:t>
                      </a:r>
                      <a:endParaRPr lang="en-IN" sz="1100" dirty="0"/>
                    </a:p>
                  </a:txBody>
                  <a:tcPr/>
                </a:tc>
                <a:tc>
                  <a:txBody>
                    <a:bodyPr/>
                    <a:lstStyle/>
                    <a:p>
                      <a:r>
                        <a:rPr lang="en-US" sz="1100" dirty="0" smtClean="0"/>
                        <a:t>techdivadivya@gmail.com</a:t>
                      </a:r>
                      <a:endParaRPr lang="en-IN" sz="11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9" name="TextBox 8"/>
          <p:cNvSpPr txBox="1"/>
          <p:nvPr/>
        </p:nvSpPr>
        <p:spPr>
          <a:xfrm>
            <a:off x="500055" y="1590460"/>
            <a:ext cx="7948616"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smtClean="0">
                <a:latin typeface="+mj-lt"/>
              </a:rPr>
              <a:t>About 62 million tons of garbage is generated everyday by 377 million people living in Urban India.</a:t>
            </a:r>
            <a:r>
              <a:rPr lang="en-US" sz="1200" dirty="0"/>
              <a:t> </a:t>
            </a:r>
            <a:r>
              <a:rPr lang="en-US" sz="1200" dirty="0" smtClean="0"/>
              <a:t>Garbage leads to uncleanliness, thus affect the country’s growth. Generally </a:t>
            </a:r>
            <a:r>
              <a:rPr lang="en-US" sz="1200" dirty="0"/>
              <a:t>it is noticed that municipalities lack proper workforce  and citizens keep on complaining about the same rather than taking any </a:t>
            </a:r>
            <a:r>
              <a:rPr lang="en-US" sz="1200" dirty="0" smtClean="0"/>
              <a:t>action</a:t>
            </a:r>
            <a:r>
              <a:rPr lang="en-US" sz="1200" dirty="0" smtClean="0">
                <a:latin typeface="+mj-lt"/>
              </a:rPr>
              <a:t>. Thus it a major problem that persist in our society.</a:t>
            </a:r>
            <a:endParaRPr lang="en-IN" sz="1200" dirty="0" smtClean="0">
              <a:latin typeface="+mj-lt"/>
            </a:endParaRPr>
          </a:p>
        </p:txBody>
      </p:sp>
      <p:sp>
        <p:nvSpPr>
          <p:cNvPr id="11" name="TextBox 10"/>
          <p:cNvSpPr txBox="1"/>
          <p:nvPr/>
        </p:nvSpPr>
        <p:spPr>
          <a:xfrm>
            <a:off x="533396" y="3863244"/>
            <a:ext cx="79152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buClr>
                <a:schemeClr val="tx2"/>
              </a:buClr>
              <a:buFont typeface="Arial" panose="020B0604020202020204" pitchFamily="34" charset="0"/>
              <a:buChar char="•"/>
            </a:pPr>
            <a:r>
              <a:rPr lang="en-US" sz="1200" dirty="0" smtClean="0">
                <a:latin typeface="+mj-lt"/>
              </a:rPr>
              <a:t>Transforming cleanliness as the responsibility of each person rather than being the duty of government</a:t>
            </a:r>
            <a:endParaRPr lang="en-US" sz="1200" dirty="0" smtClean="0">
              <a:latin typeface="+mj-lt"/>
            </a:endParaRPr>
          </a:p>
          <a:p>
            <a:pPr marL="171450" indent="-171450" fontAlgn="base">
              <a:buClr>
                <a:schemeClr val="tx2"/>
              </a:buClr>
              <a:buFont typeface="Arial" panose="020B0604020202020204" pitchFamily="34" charset="0"/>
              <a:buChar char="•"/>
            </a:pPr>
            <a:r>
              <a:rPr lang="en-US" sz="1200" dirty="0" smtClean="0">
                <a:latin typeface="+mj-lt"/>
              </a:rPr>
              <a:t>‘Be a volunteer’ feature than empower every citizen to participate in cleaning India</a:t>
            </a:r>
          </a:p>
          <a:p>
            <a:pPr marL="171450" indent="-171450" fontAlgn="base">
              <a:buClr>
                <a:schemeClr val="tx2"/>
              </a:buClr>
              <a:buFont typeface="Arial" panose="020B0604020202020204" pitchFamily="34" charset="0"/>
              <a:buChar char="•"/>
            </a:pPr>
            <a:r>
              <a:rPr lang="en-US" sz="1200" dirty="0" smtClean="0">
                <a:latin typeface="+mj-lt"/>
              </a:rPr>
              <a:t>Live monitoring of sweepers at a click through centralized web portal</a:t>
            </a:r>
          </a:p>
          <a:p>
            <a:pPr marL="171450" indent="-171450">
              <a:buClr>
                <a:schemeClr val="tx2"/>
              </a:buClr>
              <a:buFont typeface="Arial" panose="020B0604020202020204" pitchFamily="34" charset="0"/>
              <a:buChar char="•"/>
            </a:pPr>
            <a:r>
              <a:rPr lang="en-IN" sz="1200" dirty="0" smtClean="0"/>
              <a:t>Recognition to good volunteers through social and print media to motivate other people to work for cleanliness</a:t>
            </a:r>
          </a:p>
          <a:p>
            <a:pPr marL="171450" indent="-171450">
              <a:buClr>
                <a:schemeClr val="tx2"/>
              </a:buClr>
              <a:buFont typeface="Arial" panose="020B0604020202020204" pitchFamily="34" charset="0"/>
              <a:buChar char="•"/>
            </a:pPr>
            <a:r>
              <a:rPr lang="en-US" sz="1200" dirty="0" err="1" smtClean="0"/>
              <a:t>iClean</a:t>
            </a:r>
            <a:r>
              <a:rPr lang="en-US" sz="1200" dirty="0" smtClean="0"/>
              <a:t> can be easily modify to solve others problems (water wastage, corruption, eve teasing, violence)  as well</a:t>
            </a:r>
            <a:endParaRPr lang="en-IN" sz="1200" dirty="0" smtClean="0"/>
          </a:p>
          <a:p>
            <a:pPr>
              <a:buClr>
                <a:schemeClr val="tx2"/>
              </a:buClr>
            </a:pPr>
            <a:r>
              <a:rPr lang="en-IN" sz="1200" dirty="0" smtClean="0"/>
              <a:t> </a:t>
            </a:r>
            <a:endParaRPr lang="en-IN" sz="1200" dirty="0" smtClean="0">
              <a:latin typeface="+mj-lt"/>
            </a:endParaRPr>
          </a:p>
        </p:txBody>
      </p:sp>
      <p:sp>
        <p:nvSpPr>
          <p:cNvPr id="12" name="TextBox 11"/>
          <p:cNvSpPr txBox="1"/>
          <p:nvPr/>
        </p:nvSpPr>
        <p:spPr>
          <a:xfrm>
            <a:off x="566737" y="5051373"/>
            <a:ext cx="7915275" cy="152349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100" b="1" dirty="0" smtClean="0">
                <a:latin typeface="+mj-lt"/>
              </a:rPr>
              <a:t>Web Application</a:t>
            </a:r>
            <a:endParaRPr lang="en-IN" sz="1100" b="1" dirty="0">
              <a:latin typeface="+mj-lt"/>
            </a:endParaRPr>
          </a:p>
          <a:p>
            <a:pPr fontAlgn="base">
              <a:buClr>
                <a:schemeClr val="tx2"/>
              </a:buClr>
            </a:pPr>
            <a:r>
              <a:rPr lang="en-US" sz="1100" dirty="0" smtClean="0">
                <a:latin typeface="+mj-lt"/>
              </a:rPr>
              <a:t>	</a:t>
            </a:r>
            <a:r>
              <a:rPr lang="en-US" sz="1100" dirty="0" smtClean="0">
                <a:latin typeface="+mj-lt"/>
              </a:rPr>
              <a:t>Front end: HTML, CSS, </a:t>
            </a:r>
            <a:r>
              <a:rPr lang="en-US" sz="1100" dirty="0" err="1" smtClean="0">
                <a:latin typeface="+mj-lt"/>
              </a:rPr>
              <a:t>jQuery</a:t>
            </a:r>
            <a:r>
              <a:rPr lang="en-US" sz="1100" dirty="0" smtClean="0">
                <a:latin typeface="+mj-lt"/>
              </a:rPr>
              <a:t>, </a:t>
            </a:r>
            <a:r>
              <a:rPr lang="en-US" sz="1100" dirty="0" err="1" smtClean="0">
                <a:latin typeface="+mj-lt"/>
              </a:rPr>
              <a:t>Javascript</a:t>
            </a:r>
            <a:r>
              <a:rPr lang="en-US" sz="1100" dirty="0" smtClean="0">
                <a:latin typeface="+mj-lt"/>
              </a:rPr>
              <a:t>, PHP</a:t>
            </a:r>
          </a:p>
          <a:p>
            <a:pPr fontAlgn="base">
              <a:buClr>
                <a:schemeClr val="tx2"/>
              </a:buClr>
            </a:pPr>
            <a:r>
              <a:rPr lang="en-US" sz="1100" dirty="0">
                <a:latin typeface="+mj-lt"/>
              </a:rPr>
              <a:t>	</a:t>
            </a:r>
            <a:r>
              <a:rPr lang="en-US" sz="1100" dirty="0" smtClean="0">
                <a:latin typeface="+mj-lt"/>
              </a:rPr>
              <a:t>Backend: </a:t>
            </a:r>
            <a:r>
              <a:rPr lang="en-US" sz="1100" dirty="0" err="1" smtClean="0">
                <a:latin typeface="+mj-lt"/>
              </a:rPr>
              <a:t>MySql</a:t>
            </a:r>
            <a:endParaRPr lang="en-US" sz="1100" dirty="0" smtClean="0">
              <a:latin typeface="+mj-lt"/>
            </a:endParaRPr>
          </a:p>
          <a:p>
            <a:pPr fontAlgn="base">
              <a:buClr>
                <a:schemeClr val="tx2"/>
              </a:buClr>
            </a:pPr>
            <a:r>
              <a:rPr lang="en-US" sz="1100" b="1" dirty="0" smtClean="0">
                <a:latin typeface="+mj-lt"/>
              </a:rPr>
              <a:t>Android Application</a:t>
            </a:r>
          </a:p>
          <a:p>
            <a:pPr fontAlgn="base">
              <a:buClr>
                <a:schemeClr val="tx2"/>
              </a:buClr>
            </a:pPr>
            <a:r>
              <a:rPr lang="en-US" sz="1100" dirty="0">
                <a:latin typeface="+mj-lt"/>
              </a:rPr>
              <a:t>	</a:t>
            </a:r>
            <a:r>
              <a:rPr lang="en-US" sz="1100" dirty="0" smtClean="0">
                <a:latin typeface="+mj-lt"/>
              </a:rPr>
              <a:t>Tool: Android Studio</a:t>
            </a:r>
          </a:p>
          <a:p>
            <a:pPr fontAlgn="base">
              <a:buClr>
                <a:schemeClr val="tx2"/>
              </a:buClr>
            </a:pPr>
            <a:r>
              <a:rPr lang="en-US" sz="1100" dirty="0">
                <a:latin typeface="+mj-lt"/>
              </a:rPr>
              <a:t>	</a:t>
            </a:r>
            <a:r>
              <a:rPr lang="en-US" sz="1100" dirty="0" smtClean="0">
                <a:latin typeface="+mj-lt"/>
              </a:rPr>
              <a:t>Language: Java, XML, </a:t>
            </a:r>
            <a:r>
              <a:rPr lang="en-US" sz="1100" dirty="0" err="1" smtClean="0">
                <a:latin typeface="+mj-lt"/>
              </a:rPr>
              <a:t>SqlLite</a:t>
            </a:r>
            <a:endParaRPr lang="en-US" sz="1100" dirty="0" smtClean="0">
              <a:latin typeface="+mj-lt"/>
            </a:endParaRPr>
          </a:p>
          <a:p>
            <a:pPr fontAlgn="base">
              <a:buClr>
                <a:schemeClr val="tx2"/>
              </a:buClr>
            </a:pPr>
            <a:r>
              <a:rPr lang="en-US" sz="1100" b="1" dirty="0" err="1" smtClean="0">
                <a:latin typeface="+mj-lt"/>
              </a:rPr>
              <a:t>iOS</a:t>
            </a:r>
            <a:endParaRPr lang="en-US" sz="1100" b="1" dirty="0" smtClean="0">
              <a:latin typeface="+mj-lt"/>
            </a:endParaRPr>
          </a:p>
          <a:p>
            <a:pPr fontAlgn="base">
              <a:buClr>
                <a:schemeClr val="tx2"/>
              </a:buClr>
            </a:pPr>
            <a:r>
              <a:rPr lang="en-US" sz="1100" dirty="0">
                <a:latin typeface="+mj-lt"/>
              </a:rPr>
              <a:t>	</a:t>
            </a:r>
            <a:r>
              <a:rPr lang="en-US" sz="1100" dirty="0" smtClean="0">
                <a:latin typeface="+mj-lt"/>
              </a:rPr>
              <a:t>Tool: </a:t>
            </a:r>
            <a:r>
              <a:rPr lang="en-US" sz="1100" dirty="0" err="1" smtClean="0">
                <a:latin typeface="+mj-lt"/>
              </a:rPr>
              <a:t>Xcode</a:t>
            </a:r>
            <a:r>
              <a:rPr lang="en-US" sz="1100" dirty="0" smtClean="0">
                <a:latin typeface="+mj-lt"/>
              </a:rPr>
              <a:t> 7.2</a:t>
            </a:r>
          </a:p>
          <a:p>
            <a:pPr fontAlgn="base">
              <a:buClr>
                <a:schemeClr val="tx2"/>
              </a:buClr>
            </a:pPr>
            <a:r>
              <a:rPr lang="en-US" sz="1100" dirty="0">
                <a:latin typeface="+mj-lt"/>
              </a:rPr>
              <a:t>	</a:t>
            </a:r>
            <a:r>
              <a:rPr lang="en-US" sz="1100" dirty="0" smtClean="0">
                <a:latin typeface="+mj-lt"/>
              </a:rPr>
              <a:t>Language: Objective C, </a:t>
            </a:r>
            <a:r>
              <a:rPr lang="en-US" sz="1100" dirty="0" err="1" smtClean="0">
                <a:latin typeface="+mj-lt"/>
              </a:rPr>
              <a:t>SqlLite</a:t>
            </a:r>
            <a:endParaRPr lang="en-US" sz="1100" dirty="0" smtClean="0">
              <a:latin typeface="+mj-lt"/>
            </a:endParaRPr>
          </a:p>
        </p:txBody>
      </p:sp>
      <p:sp>
        <p:nvSpPr>
          <p:cNvPr id="13" name="TextBox 12"/>
          <p:cNvSpPr txBox="1"/>
          <p:nvPr/>
        </p:nvSpPr>
        <p:spPr>
          <a:xfrm>
            <a:off x="533396" y="2522139"/>
            <a:ext cx="79152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t>T</a:t>
            </a:r>
            <a:r>
              <a:rPr lang="en-US" sz="1200" dirty="0" smtClean="0"/>
              <a:t>o </a:t>
            </a:r>
            <a:r>
              <a:rPr lang="en-US" sz="1200" dirty="0"/>
              <a:t>enhance public participation to make India clean, we have developed an </a:t>
            </a:r>
            <a:r>
              <a:rPr lang="en-US" sz="1200" dirty="0" err="1"/>
              <a:t>iClean</a:t>
            </a:r>
            <a:r>
              <a:rPr lang="en-US" sz="1200" dirty="0"/>
              <a:t> </a:t>
            </a:r>
            <a:r>
              <a:rPr lang="en-US" sz="1200" dirty="0" smtClean="0"/>
              <a:t>Applications. </a:t>
            </a:r>
            <a:r>
              <a:rPr lang="en-US" sz="1200" dirty="0" err="1" smtClean="0">
                <a:latin typeface="+mj-lt"/>
              </a:rPr>
              <a:t>iClean</a:t>
            </a:r>
            <a:r>
              <a:rPr lang="en-US" sz="1200" dirty="0" smtClean="0">
                <a:latin typeface="+mj-lt"/>
              </a:rPr>
              <a:t> solution consists of native apps for android and </a:t>
            </a:r>
            <a:r>
              <a:rPr lang="en-US" sz="1200" dirty="0" err="1" smtClean="0">
                <a:latin typeface="+mj-lt"/>
              </a:rPr>
              <a:t>ios</a:t>
            </a:r>
            <a:r>
              <a:rPr lang="en-US" sz="1200" dirty="0" smtClean="0">
                <a:latin typeface="+mj-lt"/>
              </a:rPr>
              <a:t> supported by a centralized web application. Through mobile apps citizens can register the complaints at a click of a picture and can register himself as a volunteer to undertake cleanliness drive in his area.</a:t>
            </a:r>
          </a:p>
          <a:p>
            <a:pPr>
              <a:buClr>
                <a:schemeClr val="tx2"/>
              </a:buClr>
            </a:pPr>
            <a:r>
              <a:rPr lang="en-US" sz="1200" dirty="0" smtClean="0">
                <a:latin typeface="+mj-lt"/>
              </a:rPr>
              <a:t> Also volunteer can use the apps to report their work to the respective authorities. Web application would enable the authorities to monitor the whole process and manage the </a:t>
            </a:r>
            <a:r>
              <a:rPr lang="en-US" sz="1200" dirty="0" err="1" smtClean="0">
                <a:latin typeface="+mj-lt"/>
              </a:rPr>
              <a:t>iClean</a:t>
            </a:r>
            <a:r>
              <a:rPr lang="en-US" sz="1200" dirty="0" smtClean="0">
                <a:latin typeface="+mj-lt"/>
              </a:rPr>
              <a:t> applications.</a:t>
            </a:r>
            <a:endParaRPr lang="en-IN" sz="1200" dirty="0" smtClean="0">
              <a:latin typeface="+mj-lt"/>
            </a:endParaRP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307</Words>
  <Application>Microsoft Office PowerPoint</Application>
  <PresentationFormat>On-screen Show (4:3)</PresentationFormat>
  <Paragraphs>47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